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2.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6"/>
  </p:notesMasterIdLst>
  <p:sldIdLst>
    <p:sldId id="301" r:id="rId2"/>
    <p:sldId id="300" r:id="rId3"/>
    <p:sldId id="415" r:id="rId4"/>
    <p:sldId id="465" r:id="rId5"/>
    <p:sldId id="467" r:id="rId6"/>
    <p:sldId id="468" r:id="rId7"/>
    <p:sldId id="422" r:id="rId8"/>
    <p:sldId id="424" r:id="rId9"/>
    <p:sldId id="387" r:id="rId10"/>
    <p:sldId id="388" r:id="rId11"/>
    <p:sldId id="435" r:id="rId12"/>
    <p:sldId id="436" r:id="rId13"/>
    <p:sldId id="826" r:id="rId14"/>
    <p:sldId id="827" r:id="rId15"/>
    <p:sldId id="828" r:id="rId16"/>
    <p:sldId id="829" r:id="rId17"/>
    <p:sldId id="884" r:id="rId18"/>
    <p:sldId id="886" r:id="rId19"/>
    <p:sldId id="887" r:id="rId20"/>
    <p:sldId id="888" r:id="rId21"/>
    <p:sldId id="469" r:id="rId22"/>
    <p:sldId id="813" r:id="rId23"/>
    <p:sldId id="814" r:id="rId24"/>
    <p:sldId id="260" r:id="rId25"/>
    <p:sldId id="817" r:id="rId26"/>
    <p:sldId id="818" r:id="rId27"/>
    <p:sldId id="842" r:id="rId28"/>
    <p:sldId id="843" r:id="rId29"/>
    <p:sldId id="844" r:id="rId30"/>
    <p:sldId id="845" r:id="rId31"/>
    <p:sldId id="846" r:id="rId32"/>
    <p:sldId id="847" r:id="rId33"/>
    <p:sldId id="848" r:id="rId34"/>
    <p:sldId id="259" r:id="rId35"/>
    <p:sldId id="449" r:id="rId36"/>
    <p:sldId id="506" r:id="rId37"/>
    <p:sldId id="819" r:id="rId38"/>
    <p:sldId id="830" r:id="rId39"/>
    <p:sldId id="831" r:id="rId40"/>
    <p:sldId id="840" r:id="rId41"/>
    <p:sldId id="841" r:id="rId42"/>
    <p:sldId id="834" r:id="rId43"/>
    <p:sldId id="835" r:id="rId44"/>
    <p:sldId id="836" r:id="rId45"/>
    <p:sldId id="837" r:id="rId46"/>
    <p:sldId id="838" r:id="rId47"/>
    <p:sldId id="849" r:id="rId48"/>
    <p:sldId id="850" r:id="rId49"/>
    <p:sldId id="851" r:id="rId50"/>
    <p:sldId id="852" r:id="rId51"/>
    <p:sldId id="853" r:id="rId52"/>
    <p:sldId id="854" r:id="rId53"/>
    <p:sldId id="855" r:id="rId54"/>
    <p:sldId id="856" r:id="rId55"/>
    <p:sldId id="857" r:id="rId56"/>
    <p:sldId id="858" r:id="rId57"/>
    <p:sldId id="859" r:id="rId58"/>
    <p:sldId id="860" r:id="rId59"/>
    <p:sldId id="883" r:id="rId60"/>
    <p:sldId id="861" r:id="rId61"/>
    <p:sldId id="862" r:id="rId62"/>
    <p:sldId id="863" r:id="rId63"/>
    <p:sldId id="864" r:id="rId64"/>
    <p:sldId id="865" r:id="rId65"/>
    <p:sldId id="866" r:id="rId66"/>
    <p:sldId id="867" r:id="rId67"/>
    <p:sldId id="868" r:id="rId68"/>
    <p:sldId id="869" r:id="rId69"/>
    <p:sldId id="870" r:id="rId70"/>
    <p:sldId id="871" r:id="rId71"/>
    <p:sldId id="872" r:id="rId72"/>
    <p:sldId id="873" r:id="rId73"/>
    <p:sldId id="874" r:id="rId74"/>
    <p:sldId id="875" r:id="rId75"/>
    <p:sldId id="876" r:id="rId76"/>
    <p:sldId id="877" r:id="rId77"/>
    <p:sldId id="878" r:id="rId78"/>
    <p:sldId id="879" r:id="rId79"/>
    <p:sldId id="880" r:id="rId80"/>
    <p:sldId id="881" r:id="rId81"/>
    <p:sldId id="882" r:id="rId82"/>
    <p:sldId id="268" r:id="rId83"/>
    <p:sldId id="283" r:id="rId84"/>
    <p:sldId id="284" r:id="rId85"/>
    <p:sldId id="285" r:id="rId86"/>
    <p:sldId id="271" r:id="rId87"/>
    <p:sldId id="275" r:id="rId88"/>
    <p:sldId id="276" r:id="rId89"/>
    <p:sldId id="274" r:id="rId90"/>
    <p:sldId id="277" r:id="rId91"/>
    <p:sldId id="278" r:id="rId92"/>
    <p:sldId id="279" r:id="rId93"/>
    <p:sldId id="280" r:id="rId94"/>
    <p:sldId id="281" r:id="rId95"/>
    <p:sldId id="286" r:id="rId96"/>
    <p:sldId id="288" r:id="rId97"/>
    <p:sldId id="293" r:id="rId98"/>
    <p:sldId id="294" r:id="rId99"/>
    <p:sldId id="295" r:id="rId100"/>
    <p:sldId id="296" r:id="rId101"/>
    <p:sldId id="297" r:id="rId102"/>
    <p:sldId id="298" r:id="rId103"/>
    <p:sldId id="299" r:id="rId104"/>
    <p:sldId id="287"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99" autoAdjust="0"/>
    <p:restoredTop sz="94660"/>
  </p:normalViewPr>
  <p:slideViewPr>
    <p:cSldViewPr snapToGrid="0">
      <p:cViewPr varScale="1">
        <p:scale>
          <a:sx n="89" d="100"/>
          <a:sy n="89" d="100"/>
        </p:scale>
        <p:origin x="56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F:\Google%20Drive\PROJECT\EV_ACE\Model\Results\Results%20-%20EV%205.xlsx" TargetMode="External"/></Relationships>
</file>

<file path=ppt/charts/_rels/chart10.xml.rels><?xml version="1.0" encoding="UTF-8" standalone="yes"?>
<Relationships xmlns="http://schemas.openxmlformats.org/package/2006/relationships"><Relationship Id="rId3" Type="http://schemas.openxmlformats.org/officeDocument/2006/relationships/oleObject" Target="file:///F:\Google%20Drive\PROJECT\EV_ACE\Model\ACE_WORKSHOP\Microgrid_BASE_RESULTS.xlsx"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F:\Google%20Drive\PROJECT\EV_ACE\Model\Results\Results%20-%20EV%205.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enovo\Desktop\Exercise%201.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enovo\Desktop\Exercise%20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enovo\Desktop\Exercise%201.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F:\Google%20Drive\PROJECT\EV_ACE\Model\Results\Results%20-%20EV%205.xlsx" TargetMode="External"/></Relationships>
</file>

<file path=ppt/charts/_rels/chart7.xml.rels><?xml version="1.0" encoding="UTF-8" standalone="yes"?>
<Relationships xmlns="http://schemas.openxmlformats.org/package/2006/relationships"><Relationship Id="rId3" Type="http://schemas.openxmlformats.org/officeDocument/2006/relationships/oleObject" Target="file:///F:\Google%20Drive\PROJECT\EV_ACE\Model\Results\Results%20-%20EV%205.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F:\Google%20Drive\PROJECT\EV_ACE\Model\ACE_WORKSHOP\Microgrid_BASE_RESULT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F:\Google%20Drive\PROJECT\EV_ACE\Model\ACE_WORKSHOP\Microgrid_BASE_RESULT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500" b="1" i="0" u="none" strike="noStrike" kern="1200" spc="0" baseline="0">
                <a:solidFill>
                  <a:schemeClr val="tx1"/>
                </a:solidFill>
                <a:latin typeface="Arial" panose="020B0604020202020204" pitchFamily="34" charset="0"/>
                <a:ea typeface="+mn-ea"/>
                <a:cs typeface="Arial" panose="020B0604020202020204" pitchFamily="34" charset="0"/>
              </a:defRPr>
            </a:pPr>
            <a:r>
              <a:rPr lang="en-US" sz="1500" b="1" dirty="0"/>
              <a:t>Solar Irradiation</a:t>
            </a:r>
          </a:p>
        </c:rich>
      </c:tx>
      <c:layout>
        <c:manualLayout>
          <c:xMode val="edge"/>
          <c:yMode val="edge"/>
          <c:x val="0.37164111098710351"/>
          <c:y val="3.0555555555555555E-2"/>
        </c:manualLayout>
      </c:layout>
      <c:overlay val="0"/>
      <c:spPr>
        <a:noFill/>
        <a:ln>
          <a:noFill/>
        </a:ln>
        <a:effectLst/>
      </c:spPr>
      <c:txPr>
        <a:bodyPr rot="0" spcFirstLastPara="1" vertOverflow="ellipsis" vert="horz" wrap="square" anchor="ctr" anchorCtr="1"/>
        <a:lstStyle/>
        <a:p>
          <a:pPr>
            <a:defRPr sz="1500" b="1"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8261146184365243"/>
          <c:y val="0.16335518496508691"/>
          <c:w val="0.78907894678164281"/>
          <c:h val="0.63641825137423857"/>
        </c:manualLayout>
      </c:layout>
      <c:lineChart>
        <c:grouping val="standard"/>
        <c:varyColors val="0"/>
        <c:ser>
          <c:idx val="0"/>
          <c:order val="0"/>
          <c:spPr>
            <a:ln w="19050" cap="rnd">
              <a:solidFill>
                <a:srgbClr val="4472C4"/>
              </a:solidFill>
              <a:round/>
            </a:ln>
            <a:effectLst/>
          </c:spPr>
          <c:marker>
            <c:symbol val="none"/>
          </c:marker>
          <c:cat>
            <c:numRef>
              <c:f>'Load Profile - Input'!$S$63:$S$86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'Load Profile - Input'!$T$63:$T$86</c:f>
              <c:numCache>
                <c:formatCode>General</c:formatCode>
                <c:ptCount val="24"/>
                <c:pt idx="0">
                  <c:v>0</c:v>
                </c:pt>
                <c:pt idx="1">
                  <c:v>0</c:v>
                </c:pt>
                <c:pt idx="2">
                  <c:v>0</c:v>
                </c:pt>
                <c:pt idx="3">
                  <c:v>0</c:v>
                </c:pt>
                <c:pt idx="4">
                  <c:v>0</c:v>
                </c:pt>
                <c:pt idx="5">
                  <c:v>0</c:v>
                </c:pt>
                <c:pt idx="6">
                  <c:v>0</c:v>
                </c:pt>
                <c:pt idx="7">
                  <c:v>2.8212295890410976E-2</c:v>
                </c:pt>
                <c:pt idx="8">
                  <c:v>0.16645133698630121</c:v>
                </c:pt>
                <c:pt idx="9">
                  <c:v>0.34343133424657546</c:v>
                </c:pt>
                <c:pt idx="10">
                  <c:v>0.51119068219178054</c:v>
                </c:pt>
                <c:pt idx="11">
                  <c:v>0.6369509479452049</c:v>
                </c:pt>
                <c:pt idx="12">
                  <c:v>0.71436415616438331</c:v>
                </c:pt>
                <c:pt idx="13">
                  <c:v>0.7223844739726023</c:v>
                </c:pt>
                <c:pt idx="14">
                  <c:v>0.66178630136986361</c:v>
                </c:pt>
                <c:pt idx="15">
                  <c:v>0.54851756438356192</c:v>
                </c:pt>
                <c:pt idx="16">
                  <c:v>0.39157261095890444</c:v>
                </c:pt>
                <c:pt idx="17">
                  <c:v>0.2187625506849315</c:v>
                </c:pt>
                <c:pt idx="18">
                  <c:v>6.9345021917808225E-2</c:v>
                </c:pt>
                <c:pt idx="19">
                  <c:v>1.5068739726027409E-3</c:v>
                </c:pt>
                <c:pt idx="20">
                  <c:v>0</c:v>
                </c:pt>
                <c:pt idx="21">
                  <c:v>0</c:v>
                </c:pt>
                <c:pt idx="22">
                  <c:v>0</c:v>
                </c:pt>
                <c:pt idx="23">
                  <c:v>0</c:v>
                </c:pt>
              </c:numCache>
            </c:numRef>
          </c:val>
          <c:smooth val="0"/>
          <c:extLst>
            <c:ext xmlns:c16="http://schemas.microsoft.com/office/drawing/2014/chart" uri="{C3380CC4-5D6E-409C-BE32-E72D297353CC}">
              <c16:uniqueId val="{00000000-904D-604B-86AF-6A3B2CDD19EC}"/>
            </c:ext>
          </c:extLst>
        </c:ser>
        <c:dLbls>
          <c:showLegendKey val="0"/>
          <c:showVal val="0"/>
          <c:showCatName val="0"/>
          <c:showSerName val="0"/>
          <c:showPercent val="0"/>
          <c:showBubbleSize val="0"/>
        </c:dLbls>
        <c:smooth val="0"/>
        <c:axId val="910861232"/>
        <c:axId val="910863408"/>
      </c:lineChart>
      <c:catAx>
        <c:axId val="910861232"/>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r>
                  <a:rPr lang="en-US" sz="1100" dirty="0"/>
                  <a:t>Hour of the day</a:t>
                </a:r>
              </a:p>
            </c:rich>
          </c:tx>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out"/>
        <c:tickLblPos val="nextTo"/>
        <c:spPr>
          <a:noFill/>
          <a:ln w="19050"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10863408"/>
        <c:crosses val="autoZero"/>
        <c:auto val="1"/>
        <c:lblAlgn val="ctr"/>
        <c:lblOffset val="100"/>
        <c:noMultiLvlLbl val="0"/>
      </c:catAx>
      <c:valAx>
        <c:axId val="910863408"/>
        <c:scaling>
          <c:orientation val="minMax"/>
          <c:min val="0"/>
        </c:scaling>
        <c:delete val="0"/>
        <c:axPos val="l"/>
        <c:title>
          <c:tx>
            <c:rich>
              <a:bodyPr rot="-54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r>
                  <a:rPr lang="en-US" sz="1100"/>
                  <a:t>Solar irradiation [kW/m</a:t>
                </a:r>
                <a:r>
                  <a:rPr lang="en-US" sz="1100" baseline="30000"/>
                  <a:t>2</a:t>
                </a:r>
                <a:r>
                  <a:rPr lang="en-US" sz="1100"/>
                  <a:t>]</a:t>
                </a:r>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0"/>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10861232"/>
        <c:crosses val="autoZero"/>
        <c:crossBetween val="between"/>
      </c:valAx>
      <c:spPr>
        <a:noFill/>
        <a:ln w="19050">
          <a:solidFill>
            <a:schemeClr val="tx1"/>
          </a:solidFill>
        </a:ln>
        <a:effectLst/>
      </c:spPr>
    </c:plotArea>
    <c:plotVisOnly val="1"/>
    <c:dispBlanksAs val="gap"/>
    <c:showDLblsOverMax val="0"/>
  </c:chart>
  <c:spPr>
    <a:solidFill>
      <a:schemeClr val="bg1"/>
    </a:solidFill>
    <a:ln w="9525" cap="flat" cmpd="sng" algn="ctr">
      <a:noFill/>
      <a:round/>
    </a:ln>
    <a:effectLst/>
  </c:spPr>
  <c:txPr>
    <a:bodyPr/>
    <a:lstStyle/>
    <a:p>
      <a:pPr>
        <a:defRPr sz="120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Sheet1!$C$63</c:f>
              <c:strCache>
                <c:ptCount val="1"/>
                <c:pt idx="0">
                  <c:v>Grid Electricity</c:v>
                </c:pt>
              </c:strCache>
            </c:strRef>
          </c:tx>
          <c:spPr>
            <a:solidFill>
              <a:schemeClr val="accent1"/>
            </a:solidFill>
            <a:ln>
              <a:noFill/>
            </a:ln>
            <a:effectLst/>
          </c:spPr>
          <c:invertIfNegative val="0"/>
          <c:cat>
            <c:numRef>
              <c:f>Sheet1!$B$64:$B$87</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Sheet1!$C$64:$C$87</c:f>
              <c:numCache>
                <c:formatCode>General</c:formatCode>
                <c:ptCount val="24"/>
              </c:numCache>
            </c:numRef>
          </c:val>
          <c:extLst>
            <c:ext xmlns:c16="http://schemas.microsoft.com/office/drawing/2014/chart" uri="{C3380CC4-5D6E-409C-BE32-E72D297353CC}">
              <c16:uniqueId val="{00000000-8961-4129-AB35-A02196A33106}"/>
            </c:ext>
          </c:extLst>
        </c:ser>
        <c:ser>
          <c:idx val="1"/>
          <c:order val="1"/>
          <c:tx>
            <c:strRef>
              <c:f>Sheet1!$D$63</c:f>
              <c:strCache>
                <c:ptCount val="1"/>
                <c:pt idx="0">
                  <c:v>Solar PV</c:v>
                </c:pt>
              </c:strCache>
            </c:strRef>
          </c:tx>
          <c:spPr>
            <a:solidFill>
              <a:schemeClr val="accent2"/>
            </a:solidFill>
            <a:ln>
              <a:noFill/>
            </a:ln>
            <a:effectLst/>
          </c:spPr>
          <c:invertIfNegative val="0"/>
          <c:cat>
            <c:numRef>
              <c:f>Sheet1!$B$64:$B$87</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Sheet1!$D$64:$D$87</c:f>
              <c:numCache>
                <c:formatCode>General</c:formatCode>
                <c:ptCount val="24"/>
                <c:pt idx="0">
                  <c:v>0</c:v>
                </c:pt>
                <c:pt idx="1">
                  <c:v>0</c:v>
                </c:pt>
                <c:pt idx="2">
                  <c:v>0</c:v>
                </c:pt>
                <c:pt idx="3">
                  <c:v>0</c:v>
                </c:pt>
                <c:pt idx="4">
                  <c:v>0</c:v>
                </c:pt>
                <c:pt idx="5">
                  <c:v>0</c:v>
                </c:pt>
                <c:pt idx="6">
                  <c:v>0</c:v>
                </c:pt>
                <c:pt idx="7">
                  <c:v>8.9027231999999987</c:v>
                </c:pt>
                <c:pt idx="8">
                  <c:v>49.999968000000003</c:v>
                </c:pt>
                <c:pt idx="9">
                  <c:v>55.999968000000003</c:v>
                </c:pt>
                <c:pt idx="10">
                  <c:v>61.000031999999997</c:v>
                </c:pt>
                <c:pt idx="11">
                  <c:v>63</c:v>
                </c:pt>
                <c:pt idx="12">
                  <c:v>61.000031999999997</c:v>
                </c:pt>
                <c:pt idx="13">
                  <c:v>60</c:v>
                </c:pt>
                <c:pt idx="14">
                  <c:v>63</c:v>
                </c:pt>
                <c:pt idx="15">
                  <c:v>64.000032000000004</c:v>
                </c:pt>
                <c:pt idx="16">
                  <c:v>64.000032000000004</c:v>
                </c:pt>
                <c:pt idx="17">
                  <c:v>60</c:v>
                </c:pt>
                <c:pt idx="18">
                  <c:v>21.882815999999998</c:v>
                </c:pt>
                <c:pt idx="19">
                  <c:v>0.47338079999999999</c:v>
                </c:pt>
                <c:pt idx="20">
                  <c:v>0</c:v>
                </c:pt>
                <c:pt idx="21">
                  <c:v>0</c:v>
                </c:pt>
                <c:pt idx="22">
                  <c:v>0</c:v>
                </c:pt>
                <c:pt idx="23">
                  <c:v>0</c:v>
                </c:pt>
              </c:numCache>
            </c:numRef>
          </c:val>
          <c:extLst>
            <c:ext xmlns:c16="http://schemas.microsoft.com/office/drawing/2014/chart" uri="{C3380CC4-5D6E-409C-BE32-E72D297353CC}">
              <c16:uniqueId val="{00000001-8961-4129-AB35-A02196A33106}"/>
            </c:ext>
          </c:extLst>
        </c:ser>
        <c:ser>
          <c:idx val="2"/>
          <c:order val="2"/>
          <c:tx>
            <c:strRef>
              <c:f>Sheet1!$E$63</c:f>
              <c:strCache>
                <c:ptCount val="1"/>
                <c:pt idx="0">
                  <c:v>Battery</c:v>
                </c:pt>
              </c:strCache>
            </c:strRef>
          </c:tx>
          <c:spPr>
            <a:solidFill>
              <a:schemeClr val="accent3"/>
            </a:solidFill>
            <a:ln>
              <a:noFill/>
            </a:ln>
            <a:effectLst/>
          </c:spPr>
          <c:invertIfNegative val="0"/>
          <c:cat>
            <c:numRef>
              <c:f>Sheet1!$B$64:$B$87</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Sheet1!$E$64:$E$87</c:f>
              <c:numCache>
                <c:formatCode>General</c:formatCode>
                <c:ptCount val="24"/>
                <c:pt idx="0">
                  <c:v>67.000041600000003</c:v>
                </c:pt>
                <c:pt idx="1">
                  <c:v>64.000012799999993</c:v>
                </c:pt>
                <c:pt idx="2">
                  <c:v>60.000034559999996</c:v>
                </c:pt>
                <c:pt idx="3">
                  <c:v>57.000005759999993</c:v>
                </c:pt>
                <c:pt idx="4">
                  <c:v>55.000016639999991</c:v>
                </c:pt>
                <c:pt idx="5">
                  <c:v>55.000016639999991</c:v>
                </c:pt>
                <c:pt idx="6">
                  <c:v>55.999966079999993</c:v>
                </c:pt>
                <c:pt idx="7">
                  <c:v>39.097292159999995</c:v>
                </c:pt>
                <c:pt idx="8">
                  <c:v>0</c:v>
                </c:pt>
                <c:pt idx="9">
                  <c:v>0</c:v>
                </c:pt>
                <c:pt idx="10">
                  <c:v>0</c:v>
                </c:pt>
                <c:pt idx="11">
                  <c:v>0</c:v>
                </c:pt>
                <c:pt idx="12">
                  <c:v>0</c:v>
                </c:pt>
                <c:pt idx="13">
                  <c:v>0</c:v>
                </c:pt>
                <c:pt idx="14">
                  <c:v>0</c:v>
                </c:pt>
                <c:pt idx="15">
                  <c:v>0</c:v>
                </c:pt>
                <c:pt idx="16">
                  <c:v>0</c:v>
                </c:pt>
                <c:pt idx="17">
                  <c:v>0</c:v>
                </c:pt>
                <c:pt idx="18">
                  <c:v>36.117206399999993</c:v>
                </c:pt>
                <c:pt idx="19">
                  <c:v>66.526642559999999</c:v>
                </c:pt>
                <c:pt idx="20">
                  <c:v>73.000008959999988</c:v>
                </c:pt>
                <c:pt idx="21">
                  <c:v>73.000008959999988</c:v>
                </c:pt>
                <c:pt idx="22">
                  <c:v>69.999980159999993</c:v>
                </c:pt>
                <c:pt idx="23">
                  <c:v>67.000041600000003</c:v>
                </c:pt>
              </c:numCache>
            </c:numRef>
          </c:val>
          <c:extLst>
            <c:ext xmlns:c16="http://schemas.microsoft.com/office/drawing/2014/chart" uri="{C3380CC4-5D6E-409C-BE32-E72D297353CC}">
              <c16:uniqueId val="{00000002-8961-4129-AB35-A02196A33106}"/>
            </c:ext>
          </c:extLst>
        </c:ser>
        <c:dLbls>
          <c:showLegendKey val="0"/>
          <c:showVal val="0"/>
          <c:showCatName val="0"/>
          <c:showSerName val="0"/>
          <c:showPercent val="0"/>
          <c:showBubbleSize val="0"/>
        </c:dLbls>
        <c:gapWidth val="150"/>
        <c:overlap val="100"/>
        <c:axId val="1054775888"/>
        <c:axId val="1054769648"/>
      </c:barChart>
      <c:catAx>
        <c:axId val="10547758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54769648"/>
        <c:crosses val="autoZero"/>
        <c:auto val="1"/>
        <c:lblAlgn val="ctr"/>
        <c:lblOffset val="100"/>
        <c:noMultiLvlLbl val="0"/>
      </c:catAx>
      <c:valAx>
        <c:axId val="10547696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Load profile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54775888"/>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spc="0" baseline="0">
                <a:solidFill>
                  <a:schemeClr val="tx1"/>
                </a:solidFill>
                <a:latin typeface="Arial" panose="020B0604020202020204" pitchFamily="34" charset="0"/>
                <a:ea typeface="+mn-ea"/>
                <a:cs typeface="Arial" panose="020B0604020202020204" pitchFamily="34" charset="0"/>
              </a:defRPr>
            </a:pPr>
            <a:r>
              <a:rPr lang="en-US" sz="1500" b="1" dirty="0"/>
              <a:t>Electricity</a:t>
            </a:r>
            <a:r>
              <a:rPr lang="en-US" sz="1500" b="1" baseline="0" dirty="0"/>
              <a:t> Demand (kWh)</a:t>
            </a:r>
            <a:endParaRPr lang="en-US" sz="1500" b="1" dirty="0"/>
          </a:p>
        </c:rich>
      </c:tx>
      <c:layout>
        <c:manualLayout>
          <c:xMode val="edge"/>
          <c:yMode val="edge"/>
          <c:x val="0.29566744730679162"/>
          <c:y val="2.8089887640449437E-2"/>
        </c:manualLayout>
      </c:layout>
      <c:overlay val="0"/>
      <c:spPr>
        <a:noFill/>
        <a:ln>
          <a:noFill/>
        </a:ln>
        <a:effectLst/>
      </c:spPr>
      <c:txPr>
        <a:bodyPr rot="0" spcFirstLastPara="1" vertOverflow="ellipsis" vert="horz" wrap="square" anchor="ctr" anchorCtr="1"/>
        <a:lstStyle/>
        <a:p>
          <a:pPr>
            <a:defRPr sz="1500" b="1"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23588145720284295"/>
          <c:y val="0.16797627694216904"/>
          <c:w val="0.72764767735877589"/>
          <c:h val="0.60771047479785856"/>
        </c:manualLayout>
      </c:layout>
      <c:lineChart>
        <c:grouping val="standard"/>
        <c:varyColors val="0"/>
        <c:ser>
          <c:idx val="0"/>
          <c:order val="0"/>
          <c:tx>
            <c:strRef>
              <c:f>'Load Profile - Input'!$I$22</c:f>
              <c:strCache>
                <c:ptCount val="1"/>
                <c:pt idx="0">
                  <c:v>Residential</c:v>
                </c:pt>
              </c:strCache>
            </c:strRef>
          </c:tx>
          <c:spPr>
            <a:ln w="28575" cap="rnd">
              <a:solidFill>
                <a:schemeClr val="accent1"/>
              </a:solidFill>
              <a:round/>
            </a:ln>
            <a:effectLst/>
          </c:spPr>
          <c:marker>
            <c:symbol val="none"/>
          </c:marker>
          <c:cat>
            <c:numRef>
              <c:f>'Load Profile - Input'!$H$23:$H$46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'Load Profile - Input'!$I$23:$I$46</c:f>
              <c:numCache>
                <c:formatCode>0</c:formatCode>
                <c:ptCount val="24"/>
                <c:pt idx="0">
                  <c:v>67.392844237074371</c:v>
                </c:pt>
                <c:pt idx="1">
                  <c:v>63.513798621046824</c:v>
                </c:pt>
                <c:pt idx="2">
                  <c:v>59.902273392331701</c:v>
                </c:pt>
                <c:pt idx="3">
                  <c:v>56.825788938240976</c:v>
                </c:pt>
                <c:pt idx="4">
                  <c:v>55.354426808023767</c:v>
                </c:pt>
                <c:pt idx="5">
                  <c:v>55.086906420711458</c:v>
                </c:pt>
                <c:pt idx="6">
                  <c:v>56.023227776304154</c:v>
                </c:pt>
                <c:pt idx="7">
                  <c:v>48.131376350593179</c:v>
                </c:pt>
                <c:pt idx="8">
                  <c:v>49.870258868122811</c:v>
                </c:pt>
                <c:pt idx="9">
                  <c:v>56.290748163616577</c:v>
                </c:pt>
                <c:pt idx="10">
                  <c:v>61.239875328892801</c:v>
                </c:pt>
                <c:pt idx="11">
                  <c:v>62.978757846422432</c:v>
                </c:pt>
                <c:pt idx="12">
                  <c:v>60.571074360612307</c:v>
                </c:pt>
                <c:pt idx="13">
                  <c:v>59.634753005019505</c:v>
                </c:pt>
                <c:pt idx="14">
                  <c:v>63.112518040078534</c:v>
                </c:pt>
                <c:pt idx="15">
                  <c:v>63.915079202015356</c:v>
                </c:pt>
                <c:pt idx="16">
                  <c:v>63.513798621046938</c:v>
                </c:pt>
                <c:pt idx="17">
                  <c:v>59.768513198675606</c:v>
                </c:pt>
                <c:pt idx="18">
                  <c:v>58.029630681145981</c:v>
                </c:pt>
                <c:pt idx="19">
                  <c:v>67.259084043418284</c:v>
                </c:pt>
                <c:pt idx="20">
                  <c:v>73.41205295159962</c:v>
                </c:pt>
                <c:pt idx="21">
                  <c:v>73.010772370631344</c:v>
                </c:pt>
                <c:pt idx="22">
                  <c:v>69.934287916540612</c:v>
                </c:pt>
                <c:pt idx="23">
                  <c:v>66.724043268793778</c:v>
                </c:pt>
              </c:numCache>
            </c:numRef>
          </c:val>
          <c:smooth val="0"/>
          <c:extLst>
            <c:ext xmlns:c16="http://schemas.microsoft.com/office/drawing/2014/chart" uri="{C3380CC4-5D6E-409C-BE32-E72D297353CC}">
              <c16:uniqueId val="{00000000-8D19-3D49-96F5-5E053D305E09}"/>
            </c:ext>
          </c:extLst>
        </c:ser>
        <c:dLbls>
          <c:showLegendKey val="0"/>
          <c:showVal val="0"/>
          <c:showCatName val="0"/>
          <c:showSerName val="0"/>
          <c:showPercent val="0"/>
          <c:showBubbleSize val="0"/>
        </c:dLbls>
        <c:smooth val="0"/>
        <c:axId val="910860688"/>
        <c:axId val="910859600"/>
      </c:lineChart>
      <c:catAx>
        <c:axId val="910860688"/>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r>
                  <a:rPr lang="en-US" sz="1100"/>
                  <a:t>Hour of the day</a:t>
                </a:r>
              </a:p>
            </c:rich>
          </c:tx>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out"/>
        <c:tickLblPos val="nextTo"/>
        <c:spPr>
          <a:noFill/>
          <a:ln w="19050"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10859600"/>
        <c:crosses val="autoZero"/>
        <c:auto val="1"/>
        <c:lblAlgn val="ctr"/>
        <c:lblOffset val="100"/>
        <c:noMultiLvlLbl val="0"/>
      </c:catAx>
      <c:valAx>
        <c:axId val="910859600"/>
        <c:scaling>
          <c:orientation val="minMax"/>
          <c:max val="100"/>
          <c:min val="0"/>
        </c:scaling>
        <c:delete val="0"/>
        <c:axPos val="l"/>
        <c:title>
          <c:tx>
            <c:rich>
              <a:bodyPr rot="-54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r>
                  <a:rPr lang="en-US" sz="1100" dirty="0"/>
                  <a:t>Load profile [kWh]</a:t>
                </a:r>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0"/>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10860688"/>
        <c:crosses val="autoZero"/>
        <c:crossBetween val="between"/>
      </c:valAx>
      <c:spPr>
        <a:noFill/>
        <a:ln w="19050">
          <a:solidFill>
            <a:schemeClr val="tx1"/>
          </a:solidFill>
        </a:ln>
        <a:effectLst/>
      </c:spPr>
    </c:plotArea>
    <c:plotVisOnly val="1"/>
    <c:dispBlanksAs val="gap"/>
    <c:showDLblsOverMax val="0"/>
  </c:chart>
  <c:spPr>
    <a:noFill/>
    <a:ln w="9525" cap="flat" cmpd="sng" algn="ctr">
      <a:noFill/>
      <a:round/>
    </a:ln>
    <a:effectLst/>
  </c:spPr>
  <c:txPr>
    <a:bodyPr/>
    <a:lstStyle/>
    <a:p>
      <a:pPr>
        <a:defRPr sz="1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Arial" panose="020B0604020202020204" pitchFamily="34" charset="0"/>
                <a:ea typeface="+mn-ea"/>
                <a:cs typeface="Arial" panose="020B0604020202020204" pitchFamily="34" charset="0"/>
              </a:defRPr>
            </a:pPr>
            <a:r>
              <a:rPr lang="en-US" b="1"/>
              <a:t>Load Profile </a:t>
            </a:r>
          </a:p>
        </c:rich>
      </c:tx>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stacked"/>
        <c:varyColors val="0"/>
        <c:ser>
          <c:idx val="0"/>
          <c:order val="0"/>
          <c:tx>
            <c:strRef>
              <c:f>Sheet1!$N$25</c:f>
              <c:strCache>
                <c:ptCount val="1"/>
                <c:pt idx="0">
                  <c:v>Coal</c:v>
                </c:pt>
              </c:strCache>
            </c:strRef>
          </c:tx>
          <c:spPr>
            <a:solidFill>
              <a:schemeClr val="accent1"/>
            </a:solidFill>
            <a:ln>
              <a:noFill/>
            </a:ln>
            <a:effectLst/>
          </c:spPr>
          <c:invertIfNegative val="0"/>
          <c:val>
            <c:numRef>
              <c:f>Sheet1!$N$26:$N$49</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21</c:v>
                </c:pt>
                <c:pt idx="16">
                  <c:v>35</c:v>
                </c:pt>
                <c:pt idx="17">
                  <c:v>36</c:v>
                </c:pt>
                <c:pt idx="18">
                  <c:v>38</c:v>
                </c:pt>
                <c:pt idx="19">
                  <c:v>37</c:v>
                </c:pt>
                <c:pt idx="20">
                  <c:v>37</c:v>
                </c:pt>
                <c:pt idx="21">
                  <c:v>36</c:v>
                </c:pt>
                <c:pt idx="22">
                  <c:v>34</c:v>
                </c:pt>
                <c:pt idx="23">
                  <c:v>33</c:v>
                </c:pt>
              </c:numCache>
            </c:numRef>
          </c:val>
          <c:extLst>
            <c:ext xmlns:c16="http://schemas.microsoft.com/office/drawing/2014/chart" uri="{C3380CC4-5D6E-409C-BE32-E72D297353CC}">
              <c16:uniqueId val="{00000000-25B9-486D-AA25-B3E8715CCE75}"/>
            </c:ext>
          </c:extLst>
        </c:ser>
        <c:ser>
          <c:idx val="1"/>
          <c:order val="1"/>
          <c:tx>
            <c:strRef>
              <c:f>Sheet1!$O$25</c:f>
              <c:strCache>
                <c:ptCount val="1"/>
                <c:pt idx="0">
                  <c:v>Natural Gas</c:v>
                </c:pt>
              </c:strCache>
            </c:strRef>
          </c:tx>
          <c:spPr>
            <a:solidFill>
              <a:schemeClr val="accent2"/>
            </a:solidFill>
            <a:ln w="25400">
              <a:noFill/>
            </a:ln>
            <a:effectLst/>
          </c:spPr>
          <c:invertIfNegative val="0"/>
          <c:val>
            <c:numRef>
              <c:f>Sheet1!$O$26:$O$49</c:f>
              <c:numCache>
                <c:formatCode>General</c:formatCode>
                <c:ptCount val="24"/>
                <c:pt idx="0">
                  <c:v>30</c:v>
                </c:pt>
                <c:pt idx="1">
                  <c:v>30</c:v>
                </c:pt>
                <c:pt idx="2">
                  <c:v>29</c:v>
                </c:pt>
                <c:pt idx="3">
                  <c:v>29</c:v>
                </c:pt>
                <c:pt idx="4">
                  <c:v>31</c:v>
                </c:pt>
                <c:pt idx="5">
                  <c:v>30</c:v>
                </c:pt>
                <c:pt idx="6">
                  <c:v>30</c:v>
                </c:pt>
                <c:pt idx="7">
                  <c:v>32</c:v>
                </c:pt>
                <c:pt idx="8">
                  <c:v>34</c:v>
                </c:pt>
                <c:pt idx="9">
                  <c:v>35</c:v>
                </c:pt>
                <c:pt idx="10">
                  <c:v>35</c:v>
                </c:pt>
                <c:pt idx="11">
                  <c:v>34</c:v>
                </c:pt>
                <c:pt idx="12">
                  <c:v>35</c:v>
                </c:pt>
                <c:pt idx="13">
                  <c:v>36</c:v>
                </c:pt>
                <c:pt idx="14">
                  <c:v>36</c:v>
                </c:pt>
                <c:pt idx="15">
                  <c:v>14</c:v>
                </c:pt>
                <c:pt idx="16">
                  <c:v>0</c:v>
                </c:pt>
                <c:pt idx="17">
                  <c:v>0</c:v>
                </c:pt>
                <c:pt idx="18">
                  <c:v>0</c:v>
                </c:pt>
                <c:pt idx="19">
                  <c:v>0</c:v>
                </c:pt>
                <c:pt idx="20">
                  <c:v>0</c:v>
                </c:pt>
                <c:pt idx="21">
                  <c:v>0</c:v>
                </c:pt>
                <c:pt idx="22">
                  <c:v>0</c:v>
                </c:pt>
                <c:pt idx="23">
                  <c:v>0</c:v>
                </c:pt>
              </c:numCache>
            </c:numRef>
          </c:val>
          <c:extLst>
            <c:ext xmlns:c16="http://schemas.microsoft.com/office/drawing/2014/chart" uri="{C3380CC4-5D6E-409C-BE32-E72D297353CC}">
              <c16:uniqueId val="{00000001-25B9-486D-AA25-B3E8715CCE75}"/>
            </c:ext>
          </c:extLst>
        </c:ser>
        <c:dLbls>
          <c:showLegendKey val="0"/>
          <c:showVal val="0"/>
          <c:showCatName val="0"/>
          <c:showSerName val="0"/>
          <c:showPercent val="0"/>
          <c:showBubbleSize val="0"/>
        </c:dLbls>
        <c:gapWidth val="18"/>
        <c:overlap val="100"/>
        <c:axId val="127445423"/>
        <c:axId val="127451663"/>
      </c:barChart>
      <c:catAx>
        <c:axId val="12744542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7451663"/>
        <c:crosses val="autoZero"/>
        <c:auto val="1"/>
        <c:lblAlgn val="ctr"/>
        <c:lblOffset val="100"/>
        <c:noMultiLvlLbl val="0"/>
      </c:catAx>
      <c:valAx>
        <c:axId val="1274516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r>
                  <a:rPr lang="en-US"/>
                  <a:t>Generation (MWh)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7445423"/>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zero"/>
    <c:showDLblsOverMax val="0"/>
  </c:chart>
  <c:spPr>
    <a:noFill/>
    <a:ln>
      <a:noFill/>
    </a:ln>
    <a:effectLst/>
  </c:spPr>
  <c:txPr>
    <a:bodyPr/>
    <a:lstStyle/>
    <a:p>
      <a:pPr>
        <a:defRPr>
          <a:solidFill>
            <a:schemeClr val="tx1"/>
          </a:solidFill>
          <a:latin typeface="Arial" panose="020B0604020202020204" pitchFamily="34" charset="0"/>
          <a:cs typeface="Arial" panose="020B0604020202020204" pitchFamily="34" charset="0"/>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Arial" panose="020B0604020202020204" pitchFamily="34" charset="0"/>
                <a:ea typeface="+mn-ea"/>
                <a:cs typeface="Arial" panose="020B0604020202020204" pitchFamily="34" charset="0"/>
              </a:defRPr>
            </a:pPr>
            <a:r>
              <a:rPr lang="en-US" b="1"/>
              <a:t>Load Profile </a:t>
            </a:r>
          </a:p>
        </c:rich>
      </c:tx>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stacked"/>
        <c:varyColors val="0"/>
        <c:ser>
          <c:idx val="0"/>
          <c:order val="0"/>
          <c:tx>
            <c:strRef>
              <c:f>Sheet1!$D$60</c:f>
              <c:strCache>
                <c:ptCount val="1"/>
                <c:pt idx="0">
                  <c:v>Coal</c:v>
                </c:pt>
              </c:strCache>
            </c:strRef>
          </c:tx>
          <c:spPr>
            <a:solidFill>
              <a:schemeClr val="accent1"/>
            </a:solidFill>
            <a:ln>
              <a:noFill/>
            </a:ln>
            <a:effectLst/>
          </c:spPr>
          <c:invertIfNegative val="0"/>
          <c:cat>
            <c:numRef>
              <c:f>Sheet1!$C$61:$C$84</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Sheet1!$D$61:$D$84</c:f>
              <c:numCache>
                <c:formatCode>General</c:formatCode>
                <c:ptCount val="24"/>
                <c:pt idx="2">
                  <c:v>29</c:v>
                </c:pt>
                <c:pt idx="3">
                  <c:v>29</c:v>
                </c:pt>
                <c:pt idx="8">
                  <c:v>34</c:v>
                </c:pt>
                <c:pt idx="19">
                  <c:v>37</c:v>
                </c:pt>
                <c:pt idx="20">
                  <c:v>37</c:v>
                </c:pt>
                <c:pt idx="22">
                  <c:v>34</c:v>
                </c:pt>
              </c:numCache>
            </c:numRef>
          </c:val>
          <c:extLst>
            <c:ext xmlns:c16="http://schemas.microsoft.com/office/drawing/2014/chart" uri="{C3380CC4-5D6E-409C-BE32-E72D297353CC}">
              <c16:uniqueId val="{00000000-B313-4CC7-9DB1-CA6C5242452D}"/>
            </c:ext>
          </c:extLst>
        </c:ser>
        <c:ser>
          <c:idx val="1"/>
          <c:order val="1"/>
          <c:tx>
            <c:strRef>
              <c:f>Sheet1!$E$60</c:f>
              <c:strCache>
                <c:ptCount val="1"/>
                <c:pt idx="0">
                  <c:v>Natural Gas</c:v>
                </c:pt>
              </c:strCache>
            </c:strRef>
          </c:tx>
          <c:spPr>
            <a:solidFill>
              <a:schemeClr val="accent2"/>
            </a:solidFill>
            <a:ln>
              <a:noFill/>
            </a:ln>
            <a:effectLst/>
          </c:spPr>
          <c:invertIfNegative val="0"/>
          <c:cat>
            <c:numRef>
              <c:f>Sheet1!$C$61:$C$84</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Sheet1!$E$61:$E$84</c:f>
              <c:numCache>
                <c:formatCode>General</c:formatCode>
                <c:ptCount val="24"/>
                <c:pt idx="9">
                  <c:v>35</c:v>
                </c:pt>
                <c:pt idx="12">
                  <c:v>21</c:v>
                </c:pt>
                <c:pt idx="13">
                  <c:v>36</c:v>
                </c:pt>
                <c:pt idx="14">
                  <c:v>36</c:v>
                </c:pt>
                <c:pt idx="17">
                  <c:v>36</c:v>
                </c:pt>
                <c:pt idx="21">
                  <c:v>36</c:v>
                </c:pt>
              </c:numCache>
            </c:numRef>
          </c:val>
          <c:extLst>
            <c:ext xmlns:c16="http://schemas.microsoft.com/office/drawing/2014/chart" uri="{C3380CC4-5D6E-409C-BE32-E72D297353CC}">
              <c16:uniqueId val="{00000001-B313-4CC7-9DB1-CA6C5242452D}"/>
            </c:ext>
          </c:extLst>
        </c:ser>
        <c:ser>
          <c:idx val="2"/>
          <c:order val="2"/>
          <c:tx>
            <c:strRef>
              <c:f>Sheet1!$F$60</c:f>
              <c:strCache>
                <c:ptCount val="1"/>
                <c:pt idx="0">
                  <c:v>Oil</c:v>
                </c:pt>
              </c:strCache>
            </c:strRef>
          </c:tx>
          <c:spPr>
            <a:solidFill>
              <a:schemeClr val="accent3"/>
            </a:solidFill>
            <a:ln>
              <a:noFill/>
            </a:ln>
            <a:effectLst/>
          </c:spPr>
          <c:invertIfNegative val="0"/>
          <c:cat>
            <c:numRef>
              <c:f>Sheet1!$C$61:$C$84</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Sheet1!$F$61:$F$84</c:f>
              <c:numCache>
                <c:formatCode>General</c:formatCode>
                <c:ptCount val="24"/>
                <c:pt idx="0">
                  <c:v>30</c:v>
                </c:pt>
                <c:pt idx="1">
                  <c:v>10</c:v>
                </c:pt>
                <c:pt idx="5">
                  <c:v>30</c:v>
                </c:pt>
                <c:pt idx="6">
                  <c:v>30</c:v>
                </c:pt>
              </c:numCache>
            </c:numRef>
          </c:val>
          <c:extLst>
            <c:ext xmlns:c16="http://schemas.microsoft.com/office/drawing/2014/chart" uri="{C3380CC4-5D6E-409C-BE32-E72D297353CC}">
              <c16:uniqueId val="{00000002-B313-4CC7-9DB1-CA6C5242452D}"/>
            </c:ext>
          </c:extLst>
        </c:ser>
        <c:ser>
          <c:idx val="3"/>
          <c:order val="3"/>
          <c:tx>
            <c:strRef>
              <c:f>Sheet1!$G$60</c:f>
              <c:strCache>
                <c:ptCount val="1"/>
                <c:pt idx="0">
                  <c:v>Nuclear</c:v>
                </c:pt>
              </c:strCache>
            </c:strRef>
          </c:tx>
          <c:spPr>
            <a:solidFill>
              <a:schemeClr val="accent4"/>
            </a:solidFill>
            <a:ln>
              <a:noFill/>
            </a:ln>
            <a:effectLst/>
          </c:spPr>
          <c:invertIfNegative val="0"/>
          <c:cat>
            <c:numRef>
              <c:f>Sheet1!$C$61:$C$84</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Sheet1!$G$61:$G$84</c:f>
              <c:numCache>
                <c:formatCode>General</c:formatCode>
                <c:ptCount val="24"/>
                <c:pt idx="1">
                  <c:v>20</c:v>
                </c:pt>
                <c:pt idx="4">
                  <c:v>31</c:v>
                </c:pt>
                <c:pt idx="7">
                  <c:v>3</c:v>
                </c:pt>
                <c:pt idx="10">
                  <c:v>35</c:v>
                </c:pt>
                <c:pt idx="11">
                  <c:v>34</c:v>
                </c:pt>
                <c:pt idx="12">
                  <c:v>14</c:v>
                </c:pt>
                <c:pt idx="15">
                  <c:v>35</c:v>
                </c:pt>
                <c:pt idx="16">
                  <c:v>35</c:v>
                </c:pt>
              </c:numCache>
            </c:numRef>
          </c:val>
          <c:extLst>
            <c:ext xmlns:c16="http://schemas.microsoft.com/office/drawing/2014/chart" uri="{C3380CC4-5D6E-409C-BE32-E72D297353CC}">
              <c16:uniqueId val="{00000003-B313-4CC7-9DB1-CA6C5242452D}"/>
            </c:ext>
          </c:extLst>
        </c:ser>
        <c:ser>
          <c:idx val="4"/>
          <c:order val="4"/>
          <c:tx>
            <c:strRef>
              <c:f>Sheet1!$H$60</c:f>
              <c:strCache>
                <c:ptCount val="1"/>
                <c:pt idx="0">
                  <c:v>Hydropower</c:v>
                </c:pt>
              </c:strCache>
            </c:strRef>
          </c:tx>
          <c:spPr>
            <a:solidFill>
              <a:schemeClr val="accent5"/>
            </a:solidFill>
            <a:ln>
              <a:noFill/>
            </a:ln>
            <a:effectLst/>
          </c:spPr>
          <c:invertIfNegative val="0"/>
          <c:cat>
            <c:numRef>
              <c:f>Sheet1!$C$61:$C$84</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Sheet1!$H$61:$H$84</c:f>
              <c:numCache>
                <c:formatCode>General</c:formatCode>
                <c:ptCount val="24"/>
                <c:pt idx="7">
                  <c:v>29</c:v>
                </c:pt>
                <c:pt idx="18">
                  <c:v>38</c:v>
                </c:pt>
                <c:pt idx="23">
                  <c:v>33</c:v>
                </c:pt>
              </c:numCache>
            </c:numRef>
          </c:val>
          <c:extLst>
            <c:ext xmlns:c16="http://schemas.microsoft.com/office/drawing/2014/chart" uri="{C3380CC4-5D6E-409C-BE32-E72D297353CC}">
              <c16:uniqueId val="{00000004-B313-4CC7-9DB1-CA6C5242452D}"/>
            </c:ext>
          </c:extLst>
        </c:ser>
        <c:dLbls>
          <c:showLegendKey val="0"/>
          <c:showVal val="0"/>
          <c:showCatName val="0"/>
          <c:showSerName val="0"/>
          <c:showPercent val="0"/>
          <c:showBubbleSize val="0"/>
        </c:dLbls>
        <c:gapWidth val="18"/>
        <c:overlap val="100"/>
        <c:axId val="127445423"/>
        <c:axId val="127451663"/>
      </c:barChart>
      <c:catAx>
        <c:axId val="12744542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7451663"/>
        <c:crosses val="autoZero"/>
        <c:auto val="1"/>
        <c:lblAlgn val="ctr"/>
        <c:lblOffset val="100"/>
        <c:noMultiLvlLbl val="0"/>
      </c:catAx>
      <c:valAx>
        <c:axId val="1274516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r>
                  <a:rPr lang="en-US"/>
                  <a:t>Generation (MWh)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7445423"/>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zero"/>
    <c:showDLblsOverMax val="0"/>
  </c:chart>
  <c:spPr>
    <a:noFill/>
    <a:ln>
      <a:noFill/>
    </a:ln>
    <a:effectLst/>
  </c:spPr>
  <c:txPr>
    <a:bodyPr/>
    <a:lstStyle/>
    <a:p>
      <a:pPr>
        <a:defRPr>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Arial" panose="020B0604020202020204" pitchFamily="34" charset="0"/>
                <a:ea typeface="+mn-ea"/>
                <a:cs typeface="Arial" panose="020B0604020202020204" pitchFamily="34" charset="0"/>
              </a:defRPr>
            </a:pPr>
            <a:r>
              <a:rPr lang="en-US" b="1"/>
              <a:t>Load Profile </a:t>
            </a:r>
          </a:p>
        </c:rich>
      </c:tx>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stacked"/>
        <c:varyColors val="0"/>
        <c:ser>
          <c:idx val="0"/>
          <c:order val="0"/>
          <c:tx>
            <c:strRef>
              <c:f>Sheet1!$G$90</c:f>
              <c:strCache>
                <c:ptCount val="1"/>
                <c:pt idx="0">
                  <c:v>Coal</c:v>
                </c:pt>
              </c:strCache>
            </c:strRef>
          </c:tx>
          <c:spPr>
            <a:solidFill>
              <a:schemeClr val="accent1"/>
            </a:solidFill>
            <a:ln>
              <a:noFill/>
            </a:ln>
            <a:effectLst/>
          </c:spPr>
          <c:invertIfNegative val="0"/>
          <c:cat>
            <c:numRef>
              <c:f>Sheet1!$F$91:$F$114</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Sheet1!$G$91:$G$114</c:f>
              <c:numCache>
                <c:formatCode>General</c:formatCode>
                <c:ptCount val="24"/>
                <c:pt idx="8">
                  <c:v>5.0999999999999996</c:v>
                </c:pt>
                <c:pt idx="9">
                  <c:v>14.2</c:v>
                </c:pt>
                <c:pt idx="10">
                  <c:v>10.1</c:v>
                </c:pt>
                <c:pt idx="11">
                  <c:v>7.1</c:v>
                </c:pt>
                <c:pt idx="12">
                  <c:v>8.4</c:v>
                </c:pt>
                <c:pt idx="13">
                  <c:v>12.1</c:v>
                </c:pt>
                <c:pt idx="14">
                  <c:v>16.8</c:v>
                </c:pt>
                <c:pt idx="15">
                  <c:v>22</c:v>
                </c:pt>
                <c:pt idx="16">
                  <c:v>4.2</c:v>
                </c:pt>
              </c:numCache>
            </c:numRef>
          </c:val>
          <c:extLst>
            <c:ext xmlns:c16="http://schemas.microsoft.com/office/drawing/2014/chart" uri="{C3380CC4-5D6E-409C-BE32-E72D297353CC}">
              <c16:uniqueId val="{00000000-3FAB-45BC-B5C7-CFE387E81AE1}"/>
            </c:ext>
          </c:extLst>
        </c:ser>
        <c:ser>
          <c:idx val="1"/>
          <c:order val="1"/>
          <c:tx>
            <c:strRef>
              <c:f>Sheet1!$H$90</c:f>
              <c:strCache>
                <c:ptCount val="1"/>
                <c:pt idx="0">
                  <c:v>Natural Gas</c:v>
                </c:pt>
              </c:strCache>
            </c:strRef>
          </c:tx>
          <c:spPr>
            <a:solidFill>
              <a:schemeClr val="accent2"/>
            </a:solidFill>
            <a:ln>
              <a:noFill/>
            </a:ln>
            <a:effectLst/>
          </c:spPr>
          <c:invertIfNegative val="0"/>
          <c:cat>
            <c:numRef>
              <c:f>Sheet1!$F$91:$F$114</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Sheet1!$H$91:$H$114</c:f>
              <c:numCache>
                <c:formatCode>General</c:formatCode>
                <c:ptCount val="24"/>
                <c:pt idx="7">
                  <c:v>23.6</c:v>
                </c:pt>
                <c:pt idx="8">
                  <c:v>13.9</c:v>
                </c:pt>
                <c:pt idx="19">
                  <c:v>37</c:v>
                </c:pt>
                <c:pt idx="20">
                  <c:v>25.5</c:v>
                </c:pt>
              </c:numCache>
            </c:numRef>
          </c:val>
          <c:extLst>
            <c:ext xmlns:c16="http://schemas.microsoft.com/office/drawing/2014/chart" uri="{C3380CC4-5D6E-409C-BE32-E72D297353CC}">
              <c16:uniqueId val="{00000001-3FAB-45BC-B5C7-CFE387E81AE1}"/>
            </c:ext>
          </c:extLst>
        </c:ser>
        <c:ser>
          <c:idx val="2"/>
          <c:order val="2"/>
          <c:tx>
            <c:strRef>
              <c:f>Sheet1!$I$90</c:f>
              <c:strCache>
                <c:ptCount val="1"/>
                <c:pt idx="0">
                  <c:v>Oil</c:v>
                </c:pt>
              </c:strCache>
            </c:strRef>
          </c:tx>
          <c:spPr>
            <a:solidFill>
              <a:schemeClr val="accent3"/>
            </a:solidFill>
            <a:ln>
              <a:noFill/>
            </a:ln>
            <a:effectLst/>
          </c:spPr>
          <c:invertIfNegative val="0"/>
          <c:cat>
            <c:numRef>
              <c:f>Sheet1!$F$91:$F$114</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Sheet1!$I$91:$I$114</c:f>
              <c:numCache>
                <c:formatCode>General</c:formatCode>
                <c:ptCount val="24"/>
                <c:pt idx="2">
                  <c:v>29</c:v>
                </c:pt>
                <c:pt idx="3">
                  <c:v>0.89999999999999902</c:v>
                </c:pt>
                <c:pt idx="4">
                  <c:v>31</c:v>
                </c:pt>
                <c:pt idx="6">
                  <c:v>27.6</c:v>
                </c:pt>
                <c:pt idx="20">
                  <c:v>11.5</c:v>
                </c:pt>
              </c:numCache>
            </c:numRef>
          </c:val>
          <c:extLst>
            <c:ext xmlns:c16="http://schemas.microsoft.com/office/drawing/2014/chart" uri="{C3380CC4-5D6E-409C-BE32-E72D297353CC}">
              <c16:uniqueId val="{00000002-3FAB-45BC-B5C7-CFE387E81AE1}"/>
            </c:ext>
          </c:extLst>
        </c:ser>
        <c:ser>
          <c:idx val="3"/>
          <c:order val="3"/>
          <c:tx>
            <c:strRef>
              <c:f>Sheet1!$J$90</c:f>
              <c:strCache>
                <c:ptCount val="1"/>
                <c:pt idx="0">
                  <c:v>Nuclear</c:v>
                </c:pt>
              </c:strCache>
            </c:strRef>
          </c:tx>
          <c:spPr>
            <a:solidFill>
              <a:schemeClr val="accent4"/>
            </a:solidFill>
            <a:ln>
              <a:noFill/>
            </a:ln>
            <a:effectLst/>
          </c:spPr>
          <c:invertIfNegative val="0"/>
          <c:cat>
            <c:numRef>
              <c:f>Sheet1!$F$91:$F$114</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Sheet1!$J$91:$J$114</c:f>
              <c:numCache>
                <c:formatCode>General</c:formatCode>
                <c:ptCount val="24"/>
                <c:pt idx="0">
                  <c:v>30</c:v>
                </c:pt>
                <c:pt idx="1">
                  <c:v>30</c:v>
                </c:pt>
                <c:pt idx="3">
                  <c:v>28.1</c:v>
                </c:pt>
                <c:pt idx="5">
                  <c:v>30</c:v>
                </c:pt>
              </c:numCache>
            </c:numRef>
          </c:val>
          <c:extLst>
            <c:ext xmlns:c16="http://schemas.microsoft.com/office/drawing/2014/chart" uri="{C3380CC4-5D6E-409C-BE32-E72D297353CC}">
              <c16:uniqueId val="{00000003-3FAB-45BC-B5C7-CFE387E81AE1}"/>
            </c:ext>
          </c:extLst>
        </c:ser>
        <c:ser>
          <c:idx val="4"/>
          <c:order val="4"/>
          <c:tx>
            <c:strRef>
              <c:f>Sheet1!$K$90</c:f>
              <c:strCache>
                <c:ptCount val="1"/>
                <c:pt idx="0">
                  <c:v>Hydropower</c:v>
                </c:pt>
              </c:strCache>
            </c:strRef>
          </c:tx>
          <c:spPr>
            <a:solidFill>
              <a:schemeClr val="accent5"/>
            </a:solidFill>
            <a:ln>
              <a:noFill/>
            </a:ln>
            <a:effectLst/>
          </c:spPr>
          <c:invertIfNegative val="0"/>
          <c:cat>
            <c:numRef>
              <c:f>Sheet1!$F$91:$F$114</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Sheet1!$K$91:$K$114</c:f>
              <c:numCache>
                <c:formatCode>General</c:formatCode>
                <c:ptCount val="24"/>
                <c:pt idx="16">
                  <c:v>24.3</c:v>
                </c:pt>
                <c:pt idx="17">
                  <c:v>34.700000000000003</c:v>
                </c:pt>
                <c:pt idx="18">
                  <c:v>38</c:v>
                </c:pt>
                <c:pt idx="21">
                  <c:v>36</c:v>
                </c:pt>
                <c:pt idx="22">
                  <c:v>34</c:v>
                </c:pt>
                <c:pt idx="23">
                  <c:v>33</c:v>
                </c:pt>
              </c:numCache>
            </c:numRef>
          </c:val>
          <c:extLst>
            <c:ext xmlns:c16="http://schemas.microsoft.com/office/drawing/2014/chart" uri="{C3380CC4-5D6E-409C-BE32-E72D297353CC}">
              <c16:uniqueId val="{00000004-3FAB-45BC-B5C7-CFE387E81AE1}"/>
            </c:ext>
          </c:extLst>
        </c:ser>
        <c:ser>
          <c:idx val="5"/>
          <c:order val="5"/>
          <c:tx>
            <c:strRef>
              <c:f>Sheet1!$L$90</c:f>
              <c:strCache>
                <c:ptCount val="1"/>
                <c:pt idx="0">
                  <c:v>Solar</c:v>
                </c:pt>
              </c:strCache>
            </c:strRef>
          </c:tx>
          <c:spPr>
            <a:solidFill>
              <a:schemeClr val="accent6"/>
            </a:solidFill>
            <a:ln>
              <a:noFill/>
            </a:ln>
            <a:effectLst/>
          </c:spPr>
          <c:invertIfNegative val="0"/>
          <c:cat>
            <c:numRef>
              <c:f>Sheet1!$F$91:$F$114</c:f>
              <c:numCache>
                <c:formatCode>General</c:formatCode>
                <c:ptCount val="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numCache>
            </c:numRef>
          </c:cat>
          <c:val>
            <c:numRef>
              <c:f>Sheet1!$L$91:$L$114</c:f>
              <c:numCache>
                <c:formatCode>General</c:formatCode>
                <c:ptCount val="24"/>
                <c:pt idx="0">
                  <c:v>0</c:v>
                </c:pt>
                <c:pt idx="1">
                  <c:v>0</c:v>
                </c:pt>
                <c:pt idx="2">
                  <c:v>0</c:v>
                </c:pt>
                <c:pt idx="3">
                  <c:v>0</c:v>
                </c:pt>
                <c:pt idx="4">
                  <c:v>0</c:v>
                </c:pt>
                <c:pt idx="5">
                  <c:v>0</c:v>
                </c:pt>
                <c:pt idx="6">
                  <c:v>2.4</c:v>
                </c:pt>
                <c:pt idx="7">
                  <c:v>8.4</c:v>
                </c:pt>
                <c:pt idx="8">
                  <c:v>15</c:v>
                </c:pt>
                <c:pt idx="9">
                  <c:v>20.8</c:v>
                </c:pt>
                <c:pt idx="10">
                  <c:v>24.9</c:v>
                </c:pt>
                <c:pt idx="11">
                  <c:v>26.9</c:v>
                </c:pt>
                <c:pt idx="12">
                  <c:v>26.6</c:v>
                </c:pt>
                <c:pt idx="13">
                  <c:v>23.9</c:v>
                </c:pt>
                <c:pt idx="14">
                  <c:v>19.2</c:v>
                </c:pt>
                <c:pt idx="15">
                  <c:v>13</c:v>
                </c:pt>
                <c:pt idx="16">
                  <c:v>6.5</c:v>
                </c:pt>
                <c:pt idx="17">
                  <c:v>1.3</c:v>
                </c:pt>
                <c:pt idx="18">
                  <c:v>0</c:v>
                </c:pt>
                <c:pt idx="19">
                  <c:v>0</c:v>
                </c:pt>
                <c:pt idx="20">
                  <c:v>0</c:v>
                </c:pt>
                <c:pt idx="21">
                  <c:v>0</c:v>
                </c:pt>
                <c:pt idx="22">
                  <c:v>0</c:v>
                </c:pt>
                <c:pt idx="23">
                  <c:v>0</c:v>
                </c:pt>
              </c:numCache>
            </c:numRef>
          </c:val>
          <c:extLst>
            <c:ext xmlns:c16="http://schemas.microsoft.com/office/drawing/2014/chart" uri="{C3380CC4-5D6E-409C-BE32-E72D297353CC}">
              <c16:uniqueId val="{00000005-3FAB-45BC-B5C7-CFE387E81AE1}"/>
            </c:ext>
          </c:extLst>
        </c:ser>
        <c:dLbls>
          <c:showLegendKey val="0"/>
          <c:showVal val="0"/>
          <c:showCatName val="0"/>
          <c:showSerName val="0"/>
          <c:showPercent val="0"/>
          <c:showBubbleSize val="0"/>
        </c:dLbls>
        <c:gapWidth val="18"/>
        <c:overlap val="100"/>
        <c:axId val="127445423"/>
        <c:axId val="127451663"/>
      </c:barChart>
      <c:catAx>
        <c:axId val="12744542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7451663"/>
        <c:crosses val="autoZero"/>
        <c:auto val="1"/>
        <c:lblAlgn val="ctr"/>
        <c:lblOffset val="100"/>
        <c:noMultiLvlLbl val="0"/>
      </c:catAx>
      <c:valAx>
        <c:axId val="1274516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r>
                  <a:rPr lang="en-US"/>
                  <a:t>Generation (MWh)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27445423"/>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zero"/>
    <c:showDLblsOverMax val="0"/>
  </c:chart>
  <c:spPr>
    <a:noFill/>
    <a:ln>
      <a:noFill/>
    </a:ln>
    <a:effectLst/>
  </c:spPr>
  <c:txPr>
    <a:bodyPr/>
    <a:lstStyle/>
    <a:p>
      <a:pPr>
        <a:defRPr>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500" b="1" i="0" u="none" strike="noStrike" kern="1200" spc="0" baseline="0">
                <a:solidFill>
                  <a:schemeClr val="tx1"/>
                </a:solidFill>
                <a:latin typeface="Arial" panose="020B0604020202020204" pitchFamily="34" charset="0"/>
                <a:ea typeface="+mn-ea"/>
                <a:cs typeface="Arial" panose="020B0604020202020204" pitchFamily="34" charset="0"/>
              </a:defRPr>
            </a:pPr>
            <a:r>
              <a:rPr lang="en-US" sz="1500" b="1" dirty="0"/>
              <a:t>Solar Irradiation</a:t>
            </a:r>
          </a:p>
        </c:rich>
      </c:tx>
      <c:layout>
        <c:manualLayout>
          <c:xMode val="edge"/>
          <c:yMode val="edge"/>
          <c:x val="0.37164111098710351"/>
          <c:y val="3.0555555555555555E-2"/>
        </c:manualLayout>
      </c:layout>
      <c:overlay val="0"/>
      <c:spPr>
        <a:noFill/>
        <a:ln>
          <a:noFill/>
        </a:ln>
        <a:effectLst/>
      </c:spPr>
      <c:txPr>
        <a:bodyPr rot="0" spcFirstLastPara="1" vertOverflow="ellipsis" vert="horz" wrap="square" anchor="ctr" anchorCtr="1"/>
        <a:lstStyle/>
        <a:p>
          <a:pPr>
            <a:defRPr sz="1500" b="1"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8261146184365243"/>
          <c:y val="0.16335518496508691"/>
          <c:w val="0.78907894678164281"/>
          <c:h val="0.63641825137423857"/>
        </c:manualLayout>
      </c:layout>
      <c:lineChart>
        <c:grouping val="standard"/>
        <c:varyColors val="0"/>
        <c:ser>
          <c:idx val="0"/>
          <c:order val="0"/>
          <c:spPr>
            <a:ln w="19050" cap="rnd">
              <a:solidFill>
                <a:srgbClr val="4472C4"/>
              </a:solidFill>
              <a:round/>
            </a:ln>
            <a:effectLst/>
          </c:spPr>
          <c:marker>
            <c:symbol val="none"/>
          </c:marker>
          <c:cat>
            <c:numRef>
              <c:f>'Load Profile - Input'!$S$63:$S$86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'Load Profile - Input'!$T$63:$T$86</c:f>
              <c:numCache>
                <c:formatCode>General</c:formatCode>
                <c:ptCount val="24"/>
                <c:pt idx="0">
                  <c:v>0</c:v>
                </c:pt>
                <c:pt idx="1">
                  <c:v>0</c:v>
                </c:pt>
                <c:pt idx="2">
                  <c:v>0</c:v>
                </c:pt>
                <c:pt idx="3">
                  <c:v>0</c:v>
                </c:pt>
                <c:pt idx="4">
                  <c:v>0</c:v>
                </c:pt>
                <c:pt idx="5">
                  <c:v>0</c:v>
                </c:pt>
                <c:pt idx="6">
                  <c:v>0</c:v>
                </c:pt>
                <c:pt idx="7">
                  <c:v>2.8212295890410976E-2</c:v>
                </c:pt>
                <c:pt idx="8">
                  <c:v>0.16645133698630121</c:v>
                </c:pt>
                <c:pt idx="9">
                  <c:v>0.34343133424657546</c:v>
                </c:pt>
                <c:pt idx="10">
                  <c:v>0.51119068219178054</c:v>
                </c:pt>
                <c:pt idx="11">
                  <c:v>0.6369509479452049</c:v>
                </c:pt>
                <c:pt idx="12">
                  <c:v>0.71436415616438331</c:v>
                </c:pt>
                <c:pt idx="13">
                  <c:v>0.7223844739726023</c:v>
                </c:pt>
                <c:pt idx="14">
                  <c:v>0.66178630136986361</c:v>
                </c:pt>
                <c:pt idx="15">
                  <c:v>0.54851756438356192</c:v>
                </c:pt>
                <c:pt idx="16">
                  <c:v>0.39157261095890444</c:v>
                </c:pt>
                <c:pt idx="17">
                  <c:v>0.2187625506849315</c:v>
                </c:pt>
                <c:pt idx="18">
                  <c:v>6.9345021917808225E-2</c:v>
                </c:pt>
                <c:pt idx="19">
                  <c:v>1.5068739726027409E-3</c:v>
                </c:pt>
                <c:pt idx="20">
                  <c:v>0</c:v>
                </c:pt>
                <c:pt idx="21">
                  <c:v>0</c:v>
                </c:pt>
                <c:pt idx="22">
                  <c:v>0</c:v>
                </c:pt>
                <c:pt idx="23">
                  <c:v>0</c:v>
                </c:pt>
              </c:numCache>
            </c:numRef>
          </c:val>
          <c:smooth val="0"/>
          <c:extLst>
            <c:ext xmlns:c16="http://schemas.microsoft.com/office/drawing/2014/chart" uri="{C3380CC4-5D6E-409C-BE32-E72D297353CC}">
              <c16:uniqueId val="{00000000-6FD3-42D7-9501-D169B539D58D}"/>
            </c:ext>
          </c:extLst>
        </c:ser>
        <c:dLbls>
          <c:showLegendKey val="0"/>
          <c:showVal val="0"/>
          <c:showCatName val="0"/>
          <c:showSerName val="0"/>
          <c:showPercent val="0"/>
          <c:showBubbleSize val="0"/>
        </c:dLbls>
        <c:smooth val="0"/>
        <c:axId val="910861232"/>
        <c:axId val="910863408"/>
      </c:lineChart>
      <c:catAx>
        <c:axId val="910861232"/>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r>
                  <a:rPr lang="en-US" sz="1100" dirty="0"/>
                  <a:t>Hour of the day</a:t>
                </a:r>
              </a:p>
            </c:rich>
          </c:tx>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out"/>
        <c:tickLblPos val="nextTo"/>
        <c:spPr>
          <a:noFill/>
          <a:ln w="19050"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10863408"/>
        <c:crosses val="autoZero"/>
        <c:auto val="1"/>
        <c:lblAlgn val="ctr"/>
        <c:lblOffset val="100"/>
        <c:noMultiLvlLbl val="0"/>
      </c:catAx>
      <c:valAx>
        <c:axId val="910863408"/>
        <c:scaling>
          <c:orientation val="minMax"/>
          <c:min val="0"/>
        </c:scaling>
        <c:delete val="0"/>
        <c:axPos val="l"/>
        <c:title>
          <c:tx>
            <c:rich>
              <a:bodyPr rot="-54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r>
                  <a:rPr lang="en-US" sz="1100"/>
                  <a:t>Solar irradiation [kW/m</a:t>
                </a:r>
                <a:r>
                  <a:rPr lang="en-US" sz="1100" baseline="30000"/>
                  <a:t>2</a:t>
                </a:r>
                <a:r>
                  <a:rPr lang="en-US" sz="1100"/>
                  <a:t>]</a:t>
                </a:r>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0"/>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10861232"/>
        <c:crosses val="autoZero"/>
        <c:crossBetween val="between"/>
      </c:valAx>
      <c:spPr>
        <a:noFill/>
        <a:ln w="19050">
          <a:solidFill>
            <a:schemeClr val="tx1"/>
          </a:solidFill>
        </a:ln>
        <a:effectLst/>
      </c:spPr>
    </c:plotArea>
    <c:plotVisOnly val="1"/>
    <c:dispBlanksAs val="gap"/>
    <c:showDLblsOverMax val="0"/>
  </c:chart>
  <c:spPr>
    <a:solidFill>
      <a:schemeClr val="bg1"/>
    </a:solidFill>
    <a:ln w="9525" cap="flat" cmpd="sng" algn="ctr">
      <a:noFill/>
      <a:round/>
    </a:ln>
    <a:effectLst/>
  </c:spPr>
  <c:txPr>
    <a:bodyPr/>
    <a:lstStyle/>
    <a:p>
      <a:pPr>
        <a:defRPr sz="1200">
          <a:solidFill>
            <a:schemeClr val="tx1"/>
          </a:solidFill>
          <a:latin typeface="Arial" panose="020B0604020202020204" pitchFamily="34" charset="0"/>
          <a:cs typeface="Arial" panose="020B0604020202020204" pitchFamily="34" charset="0"/>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spc="0" baseline="0">
                <a:solidFill>
                  <a:schemeClr val="tx1"/>
                </a:solidFill>
                <a:latin typeface="Arial" panose="020B0604020202020204" pitchFamily="34" charset="0"/>
                <a:ea typeface="+mn-ea"/>
                <a:cs typeface="Arial" panose="020B0604020202020204" pitchFamily="34" charset="0"/>
              </a:defRPr>
            </a:pPr>
            <a:r>
              <a:rPr lang="en-US" sz="1500" b="1" dirty="0"/>
              <a:t>Electricity</a:t>
            </a:r>
            <a:r>
              <a:rPr lang="en-US" sz="1500" b="1" baseline="0" dirty="0"/>
              <a:t> Demand (kWh)</a:t>
            </a:r>
            <a:endParaRPr lang="en-US" sz="1500" b="1" dirty="0"/>
          </a:p>
        </c:rich>
      </c:tx>
      <c:layout>
        <c:manualLayout>
          <c:xMode val="edge"/>
          <c:yMode val="edge"/>
          <c:x val="0.29566744730679162"/>
          <c:y val="2.8089887640449437E-2"/>
        </c:manualLayout>
      </c:layout>
      <c:overlay val="0"/>
      <c:spPr>
        <a:noFill/>
        <a:ln>
          <a:noFill/>
        </a:ln>
        <a:effectLst/>
      </c:spPr>
      <c:txPr>
        <a:bodyPr rot="0" spcFirstLastPara="1" vertOverflow="ellipsis" vert="horz" wrap="square" anchor="ctr" anchorCtr="1"/>
        <a:lstStyle/>
        <a:p>
          <a:pPr>
            <a:defRPr sz="1500" b="1"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23588145720284295"/>
          <c:y val="0.16797627694216904"/>
          <c:w val="0.72764767735877589"/>
          <c:h val="0.60771047479785856"/>
        </c:manualLayout>
      </c:layout>
      <c:lineChart>
        <c:grouping val="standard"/>
        <c:varyColors val="0"/>
        <c:ser>
          <c:idx val="0"/>
          <c:order val="0"/>
          <c:tx>
            <c:strRef>
              <c:f>'Load Profile - Input'!$I$22</c:f>
              <c:strCache>
                <c:ptCount val="1"/>
                <c:pt idx="0">
                  <c:v>Residential</c:v>
                </c:pt>
              </c:strCache>
            </c:strRef>
          </c:tx>
          <c:spPr>
            <a:ln w="28575" cap="rnd">
              <a:solidFill>
                <a:schemeClr val="accent1"/>
              </a:solidFill>
              <a:round/>
            </a:ln>
            <a:effectLst/>
          </c:spPr>
          <c:marker>
            <c:symbol val="none"/>
          </c:marker>
          <c:cat>
            <c:numRef>
              <c:f>'Load Profile - Input'!$H$23:$H$46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'Load Profile - Input'!$I$23:$I$46</c:f>
              <c:numCache>
                <c:formatCode>0</c:formatCode>
                <c:ptCount val="24"/>
                <c:pt idx="0">
                  <c:v>67.392844237074371</c:v>
                </c:pt>
                <c:pt idx="1">
                  <c:v>63.513798621046824</c:v>
                </c:pt>
                <c:pt idx="2">
                  <c:v>59.902273392331701</c:v>
                </c:pt>
                <c:pt idx="3">
                  <c:v>56.825788938240976</c:v>
                </c:pt>
                <c:pt idx="4">
                  <c:v>55.354426808023767</c:v>
                </c:pt>
                <c:pt idx="5">
                  <c:v>55.086906420711458</c:v>
                </c:pt>
                <c:pt idx="6">
                  <c:v>56.023227776304154</c:v>
                </c:pt>
                <c:pt idx="7">
                  <c:v>48.131376350593179</c:v>
                </c:pt>
                <c:pt idx="8">
                  <c:v>49.870258868122811</c:v>
                </c:pt>
                <c:pt idx="9">
                  <c:v>56.290748163616577</c:v>
                </c:pt>
                <c:pt idx="10">
                  <c:v>61.239875328892801</c:v>
                </c:pt>
                <c:pt idx="11">
                  <c:v>62.978757846422432</c:v>
                </c:pt>
                <c:pt idx="12">
                  <c:v>60.571074360612307</c:v>
                </c:pt>
                <c:pt idx="13">
                  <c:v>59.634753005019505</c:v>
                </c:pt>
                <c:pt idx="14">
                  <c:v>63.112518040078534</c:v>
                </c:pt>
                <c:pt idx="15">
                  <c:v>63.915079202015356</c:v>
                </c:pt>
                <c:pt idx="16">
                  <c:v>63.513798621046938</c:v>
                </c:pt>
                <c:pt idx="17">
                  <c:v>59.768513198675606</c:v>
                </c:pt>
                <c:pt idx="18">
                  <c:v>58.029630681145981</c:v>
                </c:pt>
                <c:pt idx="19">
                  <c:v>67.259084043418284</c:v>
                </c:pt>
                <c:pt idx="20">
                  <c:v>73.41205295159962</c:v>
                </c:pt>
                <c:pt idx="21">
                  <c:v>73.010772370631344</c:v>
                </c:pt>
                <c:pt idx="22">
                  <c:v>69.934287916540612</c:v>
                </c:pt>
                <c:pt idx="23">
                  <c:v>66.724043268793778</c:v>
                </c:pt>
              </c:numCache>
            </c:numRef>
          </c:val>
          <c:smooth val="0"/>
          <c:extLst>
            <c:ext xmlns:c16="http://schemas.microsoft.com/office/drawing/2014/chart" uri="{C3380CC4-5D6E-409C-BE32-E72D297353CC}">
              <c16:uniqueId val="{00000000-6BFB-454C-BBB2-3F33BC33BAA0}"/>
            </c:ext>
          </c:extLst>
        </c:ser>
        <c:dLbls>
          <c:showLegendKey val="0"/>
          <c:showVal val="0"/>
          <c:showCatName val="0"/>
          <c:showSerName val="0"/>
          <c:showPercent val="0"/>
          <c:showBubbleSize val="0"/>
        </c:dLbls>
        <c:smooth val="0"/>
        <c:axId val="910860688"/>
        <c:axId val="910859600"/>
      </c:lineChart>
      <c:catAx>
        <c:axId val="910860688"/>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r>
                  <a:rPr lang="en-US" sz="1100"/>
                  <a:t>Hour of the day</a:t>
                </a:r>
              </a:p>
            </c:rich>
          </c:tx>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out"/>
        <c:tickLblPos val="nextTo"/>
        <c:spPr>
          <a:noFill/>
          <a:ln w="19050"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10859600"/>
        <c:crosses val="autoZero"/>
        <c:auto val="1"/>
        <c:lblAlgn val="ctr"/>
        <c:lblOffset val="100"/>
        <c:noMultiLvlLbl val="0"/>
      </c:catAx>
      <c:valAx>
        <c:axId val="910859600"/>
        <c:scaling>
          <c:orientation val="minMax"/>
          <c:max val="100"/>
          <c:min val="0"/>
        </c:scaling>
        <c:delete val="0"/>
        <c:axPos val="l"/>
        <c:title>
          <c:tx>
            <c:rich>
              <a:bodyPr rot="-54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r>
                  <a:rPr lang="en-US" sz="1100" dirty="0"/>
                  <a:t>Load profile [kWh]</a:t>
                </a:r>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0"/>
        <c:majorTickMark val="out"/>
        <c:minorTickMark val="none"/>
        <c:tickLblPos val="nextTo"/>
        <c:spPr>
          <a:noFill/>
          <a:ln w="19050">
            <a:solidFill>
              <a:schemeClr val="tx1"/>
            </a:solid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910860688"/>
        <c:crosses val="autoZero"/>
        <c:crossBetween val="between"/>
      </c:valAx>
      <c:spPr>
        <a:noFill/>
        <a:ln w="19050">
          <a:solidFill>
            <a:schemeClr val="tx1"/>
          </a:solidFill>
        </a:ln>
        <a:effectLst/>
      </c:spPr>
    </c:plotArea>
    <c:plotVisOnly val="1"/>
    <c:dispBlanksAs val="gap"/>
    <c:showDLblsOverMax val="0"/>
  </c:chart>
  <c:spPr>
    <a:noFill/>
    <a:ln w="9525" cap="flat" cmpd="sng" algn="ctr">
      <a:noFill/>
      <a:round/>
    </a:ln>
    <a:effectLst/>
  </c:spPr>
  <c:txPr>
    <a:bodyPr/>
    <a:lstStyle/>
    <a:p>
      <a:pPr>
        <a:defRPr sz="1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Sheet1!$C$2</c:f>
              <c:strCache>
                <c:ptCount val="1"/>
                <c:pt idx="0">
                  <c:v>Grid Electricity</c:v>
                </c:pt>
              </c:strCache>
            </c:strRef>
          </c:tx>
          <c:spPr>
            <a:solidFill>
              <a:schemeClr val="accent5"/>
            </a:solidFill>
            <a:ln>
              <a:noFill/>
            </a:ln>
            <a:effectLst/>
          </c:spPr>
          <c:invertIfNegative val="0"/>
          <c:cat>
            <c:numRef>
              <c:f>Sheet1!$B$3:$B$26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Sheet1!$C$3:$C$26</c:f>
              <c:numCache>
                <c:formatCode>General</c:formatCode>
                <c:ptCount val="24"/>
                <c:pt idx="0">
                  <c:v>67</c:v>
                </c:pt>
                <c:pt idx="1">
                  <c:v>64</c:v>
                </c:pt>
                <c:pt idx="2">
                  <c:v>60</c:v>
                </c:pt>
                <c:pt idx="3">
                  <c:v>57</c:v>
                </c:pt>
                <c:pt idx="4">
                  <c:v>55</c:v>
                </c:pt>
                <c:pt idx="5">
                  <c:v>55</c:v>
                </c:pt>
                <c:pt idx="6">
                  <c:v>56</c:v>
                </c:pt>
                <c:pt idx="7">
                  <c:v>45.6569</c:v>
                </c:pt>
                <c:pt idx="8">
                  <c:v>36.174900000000001</c:v>
                </c:pt>
                <c:pt idx="9">
                  <c:v>27.475100000000001</c:v>
                </c:pt>
                <c:pt idx="10">
                  <c:v>18.5412</c:v>
                </c:pt>
                <c:pt idx="11">
                  <c:v>10.095700000000001</c:v>
                </c:pt>
                <c:pt idx="12">
                  <c:v>1.6661300000000001</c:v>
                </c:pt>
                <c:pt idx="13">
                  <c:v>0</c:v>
                </c:pt>
                <c:pt idx="14">
                  <c:v>8.0333600000000001</c:v>
                </c:pt>
                <c:pt idx="15">
                  <c:v>18.441400000000002</c:v>
                </c:pt>
                <c:pt idx="16">
                  <c:v>31.476700000000001</c:v>
                </c:pt>
                <c:pt idx="17">
                  <c:v>41.830100000000002</c:v>
                </c:pt>
                <c:pt idx="18">
                  <c:v>52.240699999999997</c:v>
                </c:pt>
                <c:pt idx="19">
                  <c:v>66.875399999999999</c:v>
                </c:pt>
                <c:pt idx="20">
                  <c:v>73</c:v>
                </c:pt>
                <c:pt idx="21">
                  <c:v>73</c:v>
                </c:pt>
                <c:pt idx="22">
                  <c:v>70</c:v>
                </c:pt>
                <c:pt idx="23">
                  <c:v>67</c:v>
                </c:pt>
              </c:numCache>
            </c:numRef>
          </c:val>
          <c:extLst>
            <c:ext xmlns:c16="http://schemas.microsoft.com/office/drawing/2014/chart" uri="{C3380CC4-5D6E-409C-BE32-E72D297353CC}">
              <c16:uniqueId val="{00000000-77B1-4830-B438-74E3245A9CA9}"/>
            </c:ext>
          </c:extLst>
        </c:ser>
        <c:ser>
          <c:idx val="1"/>
          <c:order val="1"/>
          <c:tx>
            <c:strRef>
              <c:f>Sheet1!$D$2</c:f>
              <c:strCache>
                <c:ptCount val="1"/>
                <c:pt idx="0">
                  <c:v>Solar PV</c:v>
                </c:pt>
              </c:strCache>
            </c:strRef>
          </c:tx>
          <c:spPr>
            <a:solidFill>
              <a:schemeClr val="accent2"/>
            </a:solidFill>
            <a:ln>
              <a:noFill/>
            </a:ln>
            <a:effectLst/>
          </c:spPr>
          <c:invertIfNegative val="0"/>
          <c:cat>
            <c:numRef>
              <c:f>Sheet1!$B$3:$B$26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Sheet1!$D$3:$D$26</c:f>
              <c:numCache>
                <c:formatCode>General</c:formatCode>
                <c:ptCount val="24"/>
                <c:pt idx="0">
                  <c:v>0</c:v>
                </c:pt>
                <c:pt idx="1">
                  <c:v>0</c:v>
                </c:pt>
                <c:pt idx="2">
                  <c:v>0</c:v>
                </c:pt>
                <c:pt idx="3">
                  <c:v>0</c:v>
                </c:pt>
                <c:pt idx="4">
                  <c:v>0</c:v>
                </c:pt>
                <c:pt idx="5">
                  <c:v>0</c:v>
                </c:pt>
                <c:pt idx="6">
                  <c:v>0</c:v>
                </c:pt>
                <c:pt idx="7">
                  <c:v>2.3430911999999995</c:v>
                </c:pt>
                <c:pt idx="8">
                  <c:v>13.825151999999999</c:v>
                </c:pt>
                <c:pt idx="9">
                  <c:v>28.524863999999997</c:v>
                </c:pt>
                <c:pt idx="10">
                  <c:v>42.458783999999994</c:v>
                </c:pt>
                <c:pt idx="11">
                  <c:v>52.904256000000004</c:v>
                </c:pt>
                <c:pt idx="12">
                  <c:v>59.333855999999997</c:v>
                </c:pt>
                <c:pt idx="13">
                  <c:v>60</c:v>
                </c:pt>
                <c:pt idx="14">
                  <c:v>54.966624000000003</c:v>
                </c:pt>
                <c:pt idx="15">
                  <c:v>45.558528000000003</c:v>
                </c:pt>
                <c:pt idx="16">
                  <c:v>32.523360000000004</c:v>
                </c:pt>
                <c:pt idx="17">
                  <c:v>18.169919999999998</c:v>
                </c:pt>
                <c:pt idx="18">
                  <c:v>5.7592992000000001</c:v>
                </c:pt>
                <c:pt idx="19">
                  <c:v>0.12458784000000001</c:v>
                </c:pt>
                <c:pt idx="20">
                  <c:v>0</c:v>
                </c:pt>
                <c:pt idx="21">
                  <c:v>0</c:v>
                </c:pt>
                <c:pt idx="22">
                  <c:v>0</c:v>
                </c:pt>
                <c:pt idx="23">
                  <c:v>0</c:v>
                </c:pt>
              </c:numCache>
            </c:numRef>
          </c:val>
          <c:extLst>
            <c:ext xmlns:c16="http://schemas.microsoft.com/office/drawing/2014/chart" uri="{C3380CC4-5D6E-409C-BE32-E72D297353CC}">
              <c16:uniqueId val="{00000001-77B1-4830-B438-74E3245A9CA9}"/>
            </c:ext>
          </c:extLst>
        </c:ser>
        <c:dLbls>
          <c:showLegendKey val="0"/>
          <c:showVal val="0"/>
          <c:showCatName val="0"/>
          <c:showSerName val="0"/>
          <c:showPercent val="0"/>
          <c:showBubbleSize val="0"/>
        </c:dLbls>
        <c:gapWidth val="150"/>
        <c:overlap val="100"/>
        <c:axId val="1054775888"/>
        <c:axId val="1054769648"/>
      </c:barChart>
      <c:catAx>
        <c:axId val="10547758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54769648"/>
        <c:crosses val="autoZero"/>
        <c:auto val="1"/>
        <c:lblAlgn val="ctr"/>
        <c:lblOffset val="100"/>
        <c:noMultiLvlLbl val="0"/>
      </c:catAx>
      <c:valAx>
        <c:axId val="10547696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Load profile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54775888"/>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Sheet1!$C$32</c:f>
              <c:strCache>
                <c:ptCount val="1"/>
                <c:pt idx="0">
                  <c:v>Grid Electricity</c:v>
                </c:pt>
              </c:strCache>
            </c:strRef>
          </c:tx>
          <c:spPr>
            <a:solidFill>
              <a:schemeClr val="accent5"/>
            </a:solidFill>
            <a:ln>
              <a:noFill/>
            </a:ln>
            <a:effectLst/>
          </c:spPr>
          <c:invertIfNegative val="0"/>
          <c:cat>
            <c:numRef>
              <c:f>Sheet1!$B$33:$B$56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Sheet1!$C$33:$C$56</c:f>
              <c:numCache>
                <c:formatCode>General</c:formatCode>
                <c:ptCount val="24"/>
                <c:pt idx="0">
                  <c:v>67</c:v>
                </c:pt>
                <c:pt idx="1">
                  <c:v>64</c:v>
                </c:pt>
                <c:pt idx="2">
                  <c:v>60</c:v>
                </c:pt>
                <c:pt idx="3">
                  <c:v>57</c:v>
                </c:pt>
                <c:pt idx="4">
                  <c:v>55</c:v>
                </c:pt>
                <c:pt idx="5">
                  <c:v>55</c:v>
                </c:pt>
                <c:pt idx="6">
                  <c:v>56</c:v>
                </c:pt>
                <c:pt idx="7">
                  <c:v>43.726599999999998</c:v>
                </c:pt>
                <c:pt idx="8">
                  <c:v>24.785</c:v>
                </c:pt>
                <c:pt idx="9">
                  <c:v>3.9749099999999999</c:v>
                </c:pt>
                <c:pt idx="10">
                  <c:v>0</c:v>
                </c:pt>
                <c:pt idx="11">
                  <c:v>0</c:v>
                </c:pt>
                <c:pt idx="12">
                  <c:v>0</c:v>
                </c:pt>
                <c:pt idx="13">
                  <c:v>0</c:v>
                </c:pt>
                <c:pt idx="14">
                  <c:v>0</c:v>
                </c:pt>
                <c:pt idx="15">
                  <c:v>0</c:v>
                </c:pt>
                <c:pt idx="16">
                  <c:v>4.6823399999999999</c:v>
                </c:pt>
                <c:pt idx="17">
                  <c:v>26.860800000000001</c:v>
                </c:pt>
                <c:pt idx="18">
                  <c:v>47.495899999999999</c:v>
                </c:pt>
                <c:pt idx="19">
                  <c:v>66.772800000000004</c:v>
                </c:pt>
                <c:pt idx="20">
                  <c:v>33.097099999999998</c:v>
                </c:pt>
                <c:pt idx="21">
                  <c:v>26.5349</c:v>
                </c:pt>
                <c:pt idx="22">
                  <c:v>23.5349</c:v>
                </c:pt>
                <c:pt idx="23">
                  <c:v>20.5349</c:v>
                </c:pt>
              </c:numCache>
            </c:numRef>
          </c:val>
          <c:extLst>
            <c:ext xmlns:c16="http://schemas.microsoft.com/office/drawing/2014/chart" uri="{C3380CC4-5D6E-409C-BE32-E72D297353CC}">
              <c16:uniqueId val="{00000000-79F8-469E-96C7-74D46C8B4CCB}"/>
            </c:ext>
          </c:extLst>
        </c:ser>
        <c:ser>
          <c:idx val="1"/>
          <c:order val="1"/>
          <c:tx>
            <c:strRef>
              <c:f>Sheet1!$D$32</c:f>
              <c:strCache>
                <c:ptCount val="1"/>
                <c:pt idx="0">
                  <c:v>Solar PV</c:v>
                </c:pt>
              </c:strCache>
            </c:strRef>
          </c:tx>
          <c:spPr>
            <a:solidFill>
              <a:schemeClr val="accent2"/>
            </a:solidFill>
            <a:ln>
              <a:noFill/>
            </a:ln>
            <a:effectLst/>
          </c:spPr>
          <c:invertIfNegative val="0"/>
          <c:cat>
            <c:numRef>
              <c:f>Sheet1!$B$33:$B$56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Sheet1!$D$33:$D$56</c:f>
              <c:numCache>
                <c:formatCode>General</c:formatCode>
                <c:ptCount val="24"/>
                <c:pt idx="0">
                  <c:v>0</c:v>
                </c:pt>
                <c:pt idx="1">
                  <c:v>0</c:v>
                </c:pt>
                <c:pt idx="2">
                  <c:v>0</c:v>
                </c:pt>
                <c:pt idx="3">
                  <c:v>0</c:v>
                </c:pt>
                <c:pt idx="4">
                  <c:v>0</c:v>
                </c:pt>
                <c:pt idx="5">
                  <c:v>0</c:v>
                </c:pt>
                <c:pt idx="6">
                  <c:v>0</c:v>
                </c:pt>
                <c:pt idx="7">
                  <c:v>4.2734399999999999</c:v>
                </c:pt>
                <c:pt idx="8">
                  <c:v>25.214975999999997</c:v>
                </c:pt>
                <c:pt idx="9">
                  <c:v>52.025087999999997</c:v>
                </c:pt>
                <c:pt idx="10">
                  <c:v>61.000031999999997</c:v>
                </c:pt>
                <c:pt idx="11">
                  <c:v>63</c:v>
                </c:pt>
                <c:pt idx="12">
                  <c:v>61.000031999999997</c:v>
                </c:pt>
                <c:pt idx="13">
                  <c:v>60</c:v>
                </c:pt>
                <c:pt idx="14">
                  <c:v>63</c:v>
                </c:pt>
                <c:pt idx="15">
                  <c:v>64.000032000000004</c:v>
                </c:pt>
                <c:pt idx="16">
                  <c:v>59.317631999999996</c:v>
                </c:pt>
                <c:pt idx="17">
                  <c:v>33.139200000000002</c:v>
                </c:pt>
                <c:pt idx="18">
                  <c:v>10.504128</c:v>
                </c:pt>
                <c:pt idx="19">
                  <c:v>0.22723007999999997</c:v>
                </c:pt>
                <c:pt idx="20">
                  <c:v>0</c:v>
                </c:pt>
                <c:pt idx="21">
                  <c:v>0</c:v>
                </c:pt>
                <c:pt idx="22">
                  <c:v>0</c:v>
                </c:pt>
                <c:pt idx="23">
                  <c:v>0</c:v>
                </c:pt>
              </c:numCache>
            </c:numRef>
          </c:val>
          <c:extLst>
            <c:ext xmlns:c16="http://schemas.microsoft.com/office/drawing/2014/chart" uri="{C3380CC4-5D6E-409C-BE32-E72D297353CC}">
              <c16:uniqueId val="{00000001-79F8-469E-96C7-74D46C8B4CCB}"/>
            </c:ext>
          </c:extLst>
        </c:ser>
        <c:ser>
          <c:idx val="2"/>
          <c:order val="2"/>
          <c:tx>
            <c:strRef>
              <c:f>Sheet1!$E$32</c:f>
              <c:strCache>
                <c:ptCount val="1"/>
                <c:pt idx="0">
                  <c:v>Battery</c:v>
                </c:pt>
              </c:strCache>
            </c:strRef>
          </c:tx>
          <c:spPr>
            <a:solidFill>
              <a:schemeClr val="accent3"/>
            </a:solidFill>
            <a:ln>
              <a:noFill/>
            </a:ln>
            <a:effectLst/>
          </c:spPr>
          <c:invertIfNegative val="0"/>
          <c:cat>
            <c:numRef>
              <c:f>Sheet1!$B$33:$B$56</c:f>
              <c:numCache>
                <c:formatCode>General</c:formatCode>
                <c:ptCount val="24"/>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numCache>
            </c:numRef>
          </c:cat>
          <c:val>
            <c:numRef>
              <c:f>Sheet1!$E$33:$E$56</c:f>
              <c:numCache>
                <c:formatCode>General</c:formatCode>
                <c:ptCount val="24"/>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39.902864639999997</c:v>
                </c:pt>
                <c:pt idx="21">
                  <c:v>46.46511744</c:v>
                </c:pt>
                <c:pt idx="22">
                  <c:v>46.46511744</c:v>
                </c:pt>
                <c:pt idx="23">
                  <c:v>46.46511744</c:v>
                </c:pt>
              </c:numCache>
            </c:numRef>
          </c:val>
          <c:extLst>
            <c:ext xmlns:c16="http://schemas.microsoft.com/office/drawing/2014/chart" uri="{C3380CC4-5D6E-409C-BE32-E72D297353CC}">
              <c16:uniqueId val="{00000002-79F8-469E-96C7-74D46C8B4CCB}"/>
            </c:ext>
          </c:extLst>
        </c:ser>
        <c:dLbls>
          <c:showLegendKey val="0"/>
          <c:showVal val="0"/>
          <c:showCatName val="0"/>
          <c:showSerName val="0"/>
          <c:showPercent val="0"/>
          <c:showBubbleSize val="0"/>
        </c:dLbls>
        <c:gapWidth val="150"/>
        <c:overlap val="100"/>
        <c:axId val="1054775888"/>
        <c:axId val="1054769648"/>
      </c:barChart>
      <c:catAx>
        <c:axId val="10547758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Hour of the day</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54769648"/>
        <c:crosses val="autoZero"/>
        <c:auto val="1"/>
        <c:lblAlgn val="ctr"/>
        <c:lblOffset val="100"/>
        <c:noMultiLvlLbl val="0"/>
      </c:catAx>
      <c:valAx>
        <c:axId val="10547696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Load profile [kWh]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054775888"/>
        <c:crosses val="autoZero"/>
        <c:crossBetween val="between"/>
      </c:valAx>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13CD2D-DFBB-4121-AB2D-5E6F4B4F6847}" type="doc">
      <dgm:prSet loTypeId="urn:microsoft.com/office/officeart/2005/8/layout/arrow2" loCatId="process" qsTypeId="urn:microsoft.com/office/officeart/2005/8/quickstyle/simple1" qsCatId="simple" csTypeId="urn:microsoft.com/office/officeart/2005/8/colors/accent1_2" csCatId="accent1" phldr="1"/>
      <dgm:spPr/>
    </dgm:pt>
    <dgm:pt modelId="{8D186807-7D0C-4227-9E58-EE0997B3AB84}">
      <dgm:prSet phldrT="[Text]" custT="1"/>
      <dgm:spPr/>
      <dgm:t>
        <a:bodyPr/>
        <a:lstStyle/>
        <a:p>
          <a:r>
            <a:rPr lang="en-US" sz="2000" b="1" dirty="0" smtClean="0">
              <a:latin typeface="Arial" panose="020B0604020202020204" pitchFamily="34" charset="0"/>
              <a:cs typeface="Arial" panose="020B0604020202020204" pitchFamily="34" charset="0"/>
            </a:rPr>
            <a:t>Short-term planning</a:t>
          </a:r>
          <a:endParaRPr lang="en-US" sz="2000" b="1" dirty="0">
            <a:latin typeface="Arial" panose="020B0604020202020204" pitchFamily="34" charset="0"/>
            <a:cs typeface="Arial" panose="020B0604020202020204" pitchFamily="34" charset="0"/>
          </a:endParaRPr>
        </a:p>
      </dgm:t>
    </dgm:pt>
    <dgm:pt modelId="{1D7097F5-0740-494E-9CCF-D470B1005076}" type="parTrans" cxnId="{260CFA0E-8754-4846-9B92-EF3C35C71AD8}">
      <dgm:prSet/>
      <dgm:spPr/>
      <dgm:t>
        <a:bodyPr/>
        <a:lstStyle/>
        <a:p>
          <a:endParaRPr lang="en-US" sz="1600">
            <a:latin typeface="Arial" panose="020B0604020202020204" pitchFamily="34" charset="0"/>
            <a:cs typeface="Arial" panose="020B0604020202020204" pitchFamily="34" charset="0"/>
          </a:endParaRPr>
        </a:p>
      </dgm:t>
    </dgm:pt>
    <dgm:pt modelId="{E535BF50-51D7-4F59-8C2A-B49976CB4C2E}" type="sibTrans" cxnId="{260CFA0E-8754-4846-9B92-EF3C35C71AD8}">
      <dgm:prSet/>
      <dgm:spPr/>
      <dgm:t>
        <a:bodyPr/>
        <a:lstStyle/>
        <a:p>
          <a:endParaRPr lang="en-US" sz="1600">
            <a:latin typeface="Arial" panose="020B0604020202020204" pitchFamily="34" charset="0"/>
            <a:cs typeface="Arial" panose="020B0604020202020204" pitchFamily="34" charset="0"/>
          </a:endParaRPr>
        </a:p>
      </dgm:t>
    </dgm:pt>
    <dgm:pt modelId="{A53D68A1-AF4F-4F57-AAB9-42D8C030AB25}">
      <dgm:prSet phldrT="[Text]" custT="1"/>
      <dgm:spPr/>
      <dgm:t>
        <a:bodyPr/>
        <a:lstStyle/>
        <a:p>
          <a:r>
            <a:rPr lang="en-US" sz="2000" b="1" dirty="0" smtClean="0">
              <a:latin typeface="Arial" panose="020B0604020202020204" pitchFamily="34" charset="0"/>
              <a:cs typeface="Arial" panose="020B0604020202020204" pitchFamily="34" charset="0"/>
            </a:rPr>
            <a:t>Medium-term planning</a:t>
          </a:r>
          <a:endParaRPr lang="en-US" sz="2000" b="1" dirty="0">
            <a:latin typeface="Arial" panose="020B0604020202020204" pitchFamily="34" charset="0"/>
            <a:cs typeface="Arial" panose="020B0604020202020204" pitchFamily="34" charset="0"/>
          </a:endParaRPr>
        </a:p>
      </dgm:t>
    </dgm:pt>
    <dgm:pt modelId="{7B993E1A-EC71-40EA-90D6-BE60D6DCD4F5}" type="parTrans" cxnId="{03B97CA0-3514-4C3F-A60B-8DBE955C875C}">
      <dgm:prSet/>
      <dgm:spPr/>
      <dgm:t>
        <a:bodyPr/>
        <a:lstStyle/>
        <a:p>
          <a:endParaRPr lang="en-US" sz="1600">
            <a:latin typeface="Arial" panose="020B0604020202020204" pitchFamily="34" charset="0"/>
            <a:cs typeface="Arial" panose="020B0604020202020204" pitchFamily="34" charset="0"/>
          </a:endParaRPr>
        </a:p>
      </dgm:t>
    </dgm:pt>
    <dgm:pt modelId="{ECA407CE-44D7-4BAD-8CCB-009511E4094E}" type="sibTrans" cxnId="{03B97CA0-3514-4C3F-A60B-8DBE955C875C}">
      <dgm:prSet/>
      <dgm:spPr/>
      <dgm:t>
        <a:bodyPr/>
        <a:lstStyle/>
        <a:p>
          <a:endParaRPr lang="en-US" sz="1600">
            <a:latin typeface="Arial" panose="020B0604020202020204" pitchFamily="34" charset="0"/>
            <a:cs typeface="Arial" panose="020B0604020202020204" pitchFamily="34" charset="0"/>
          </a:endParaRPr>
        </a:p>
      </dgm:t>
    </dgm:pt>
    <dgm:pt modelId="{25D6C6F4-7450-455B-A19F-E5AB28C74F4E}">
      <dgm:prSet phldrT="[Text]" custT="1"/>
      <dgm:spPr/>
      <dgm:t>
        <a:bodyPr/>
        <a:lstStyle/>
        <a:p>
          <a:r>
            <a:rPr lang="en-US" sz="2000" b="1" dirty="0" smtClean="0">
              <a:latin typeface="Arial" panose="020B0604020202020204" pitchFamily="34" charset="0"/>
              <a:cs typeface="Arial" panose="020B0604020202020204" pitchFamily="34" charset="0"/>
            </a:rPr>
            <a:t>Long-term planning</a:t>
          </a:r>
          <a:endParaRPr lang="en-US" sz="2000" b="1" dirty="0">
            <a:latin typeface="Arial" panose="020B0604020202020204" pitchFamily="34" charset="0"/>
            <a:cs typeface="Arial" panose="020B0604020202020204" pitchFamily="34" charset="0"/>
          </a:endParaRPr>
        </a:p>
      </dgm:t>
    </dgm:pt>
    <dgm:pt modelId="{AB8FB080-19B0-4795-B698-A3355F126EF6}" type="parTrans" cxnId="{A8612D7C-14EA-4E6B-9627-543666ED6FED}">
      <dgm:prSet/>
      <dgm:spPr/>
      <dgm:t>
        <a:bodyPr/>
        <a:lstStyle/>
        <a:p>
          <a:endParaRPr lang="en-US" sz="1600">
            <a:latin typeface="Arial" panose="020B0604020202020204" pitchFamily="34" charset="0"/>
            <a:cs typeface="Arial" panose="020B0604020202020204" pitchFamily="34" charset="0"/>
          </a:endParaRPr>
        </a:p>
      </dgm:t>
    </dgm:pt>
    <dgm:pt modelId="{DBF37BDA-E882-495B-9471-267509A8CA96}" type="sibTrans" cxnId="{A8612D7C-14EA-4E6B-9627-543666ED6FED}">
      <dgm:prSet/>
      <dgm:spPr/>
      <dgm:t>
        <a:bodyPr/>
        <a:lstStyle/>
        <a:p>
          <a:endParaRPr lang="en-US" sz="1600">
            <a:latin typeface="Arial" panose="020B0604020202020204" pitchFamily="34" charset="0"/>
            <a:cs typeface="Arial" panose="020B0604020202020204" pitchFamily="34" charset="0"/>
          </a:endParaRPr>
        </a:p>
      </dgm:t>
    </dgm:pt>
    <dgm:pt modelId="{7FE6DCF2-579D-4209-9D35-9EC458D92D78}">
      <dgm:prSet phldrT="[Text]" custT="1"/>
      <dgm:spPr/>
      <dgm:t>
        <a:bodyPr/>
        <a:lstStyle/>
        <a:p>
          <a:endParaRPr lang="en-US" sz="1600" b="0" dirty="0">
            <a:latin typeface="Arial" panose="020B0604020202020204" pitchFamily="34" charset="0"/>
            <a:cs typeface="Arial" panose="020B0604020202020204" pitchFamily="34" charset="0"/>
          </a:endParaRPr>
        </a:p>
      </dgm:t>
    </dgm:pt>
    <dgm:pt modelId="{6D99E945-24EA-4C68-8AFA-746FEA5FED7D}" type="parTrans" cxnId="{E9D52C7C-40C1-407E-A4A5-65F85274C182}">
      <dgm:prSet/>
      <dgm:spPr/>
      <dgm:t>
        <a:bodyPr/>
        <a:lstStyle/>
        <a:p>
          <a:endParaRPr lang="en-US"/>
        </a:p>
      </dgm:t>
    </dgm:pt>
    <dgm:pt modelId="{BE67A093-42FD-482D-A7FC-4C6D460869B4}" type="sibTrans" cxnId="{E9D52C7C-40C1-407E-A4A5-65F85274C182}">
      <dgm:prSet/>
      <dgm:spPr/>
      <dgm:t>
        <a:bodyPr/>
        <a:lstStyle/>
        <a:p>
          <a:endParaRPr lang="en-US"/>
        </a:p>
      </dgm:t>
    </dgm:pt>
    <dgm:pt modelId="{826A1AE4-3381-4AB0-8D36-DE7044D2533E}" type="pres">
      <dgm:prSet presAssocID="{B913CD2D-DFBB-4121-AB2D-5E6F4B4F6847}" presName="arrowDiagram" presStyleCnt="0">
        <dgm:presLayoutVars>
          <dgm:chMax val="5"/>
          <dgm:dir/>
          <dgm:resizeHandles val="exact"/>
        </dgm:presLayoutVars>
      </dgm:prSet>
      <dgm:spPr/>
    </dgm:pt>
    <dgm:pt modelId="{55845A2B-517D-403F-AA28-344996D065D6}" type="pres">
      <dgm:prSet presAssocID="{B913CD2D-DFBB-4121-AB2D-5E6F4B4F6847}" presName="arrow" presStyleLbl="bgShp" presStyleIdx="0" presStyleCnt="1"/>
      <dgm:spPr/>
    </dgm:pt>
    <dgm:pt modelId="{DBEBA69B-0830-436F-8F18-386E6F26CAE4}" type="pres">
      <dgm:prSet presAssocID="{B913CD2D-DFBB-4121-AB2D-5E6F4B4F6847}" presName="arrowDiagram3" presStyleCnt="0"/>
      <dgm:spPr/>
    </dgm:pt>
    <dgm:pt modelId="{647799F6-7D6C-4671-8877-D3EFB2ADF530}" type="pres">
      <dgm:prSet presAssocID="{8D186807-7D0C-4227-9E58-EE0997B3AB84}" presName="bullet3a" presStyleLbl="node1" presStyleIdx="0" presStyleCnt="3"/>
      <dgm:spPr/>
    </dgm:pt>
    <dgm:pt modelId="{0EB5E7B2-243F-4281-98CD-D950C617109A}" type="pres">
      <dgm:prSet presAssocID="{8D186807-7D0C-4227-9E58-EE0997B3AB84}" presName="textBox3a" presStyleLbl="revTx" presStyleIdx="0" presStyleCnt="3">
        <dgm:presLayoutVars>
          <dgm:bulletEnabled val="1"/>
        </dgm:presLayoutVars>
      </dgm:prSet>
      <dgm:spPr/>
      <dgm:t>
        <a:bodyPr/>
        <a:lstStyle/>
        <a:p>
          <a:endParaRPr lang="en-US"/>
        </a:p>
      </dgm:t>
    </dgm:pt>
    <dgm:pt modelId="{BCDC7EFA-16AA-45CD-A392-3A51649D35A1}" type="pres">
      <dgm:prSet presAssocID="{A53D68A1-AF4F-4F57-AAB9-42D8C030AB25}" presName="bullet3b" presStyleLbl="node1" presStyleIdx="1" presStyleCnt="3"/>
      <dgm:spPr>
        <a:solidFill>
          <a:schemeClr val="accent4">
            <a:lumMod val="60000"/>
            <a:lumOff val="40000"/>
          </a:schemeClr>
        </a:solidFill>
      </dgm:spPr>
    </dgm:pt>
    <dgm:pt modelId="{C0ED4440-FFF5-4990-AE03-E54E4B8A94F1}" type="pres">
      <dgm:prSet presAssocID="{A53D68A1-AF4F-4F57-AAB9-42D8C030AB25}" presName="textBox3b" presStyleLbl="revTx" presStyleIdx="1" presStyleCnt="3">
        <dgm:presLayoutVars>
          <dgm:bulletEnabled val="1"/>
        </dgm:presLayoutVars>
      </dgm:prSet>
      <dgm:spPr/>
      <dgm:t>
        <a:bodyPr/>
        <a:lstStyle/>
        <a:p>
          <a:endParaRPr lang="en-US"/>
        </a:p>
      </dgm:t>
    </dgm:pt>
    <dgm:pt modelId="{FEF4A873-E97B-45C4-817F-0B7E1001FE86}" type="pres">
      <dgm:prSet presAssocID="{25D6C6F4-7450-455B-A19F-E5AB28C74F4E}" presName="bullet3c" presStyleLbl="node1" presStyleIdx="2" presStyleCnt="3"/>
      <dgm:spPr>
        <a:solidFill>
          <a:srgbClr val="00B050"/>
        </a:solidFill>
      </dgm:spPr>
    </dgm:pt>
    <dgm:pt modelId="{B67E0C38-95F6-4DBF-8366-E77CB5A615A5}" type="pres">
      <dgm:prSet presAssocID="{25D6C6F4-7450-455B-A19F-E5AB28C74F4E}" presName="textBox3c" presStyleLbl="revTx" presStyleIdx="2" presStyleCnt="3">
        <dgm:presLayoutVars>
          <dgm:bulletEnabled val="1"/>
        </dgm:presLayoutVars>
      </dgm:prSet>
      <dgm:spPr/>
      <dgm:t>
        <a:bodyPr/>
        <a:lstStyle/>
        <a:p>
          <a:endParaRPr lang="en-US"/>
        </a:p>
      </dgm:t>
    </dgm:pt>
  </dgm:ptLst>
  <dgm:cxnLst>
    <dgm:cxn modelId="{E9D52C7C-40C1-407E-A4A5-65F85274C182}" srcId="{A53D68A1-AF4F-4F57-AAB9-42D8C030AB25}" destId="{7FE6DCF2-579D-4209-9D35-9EC458D92D78}" srcOrd="0" destOrd="0" parTransId="{6D99E945-24EA-4C68-8AFA-746FEA5FED7D}" sibTransId="{BE67A093-42FD-482D-A7FC-4C6D460869B4}"/>
    <dgm:cxn modelId="{A8612D7C-14EA-4E6B-9627-543666ED6FED}" srcId="{B913CD2D-DFBB-4121-AB2D-5E6F4B4F6847}" destId="{25D6C6F4-7450-455B-A19F-E5AB28C74F4E}" srcOrd="2" destOrd="0" parTransId="{AB8FB080-19B0-4795-B698-A3355F126EF6}" sibTransId="{DBF37BDA-E882-495B-9471-267509A8CA96}"/>
    <dgm:cxn modelId="{6761E51E-4FCF-47D4-A856-1755ED1FD631}" type="presOf" srcId="{B913CD2D-DFBB-4121-AB2D-5E6F4B4F6847}" destId="{826A1AE4-3381-4AB0-8D36-DE7044D2533E}" srcOrd="0" destOrd="0" presId="urn:microsoft.com/office/officeart/2005/8/layout/arrow2"/>
    <dgm:cxn modelId="{830783E0-FBCB-4B55-84C0-EECC82231468}" type="presOf" srcId="{A53D68A1-AF4F-4F57-AAB9-42D8C030AB25}" destId="{C0ED4440-FFF5-4990-AE03-E54E4B8A94F1}" srcOrd="0" destOrd="0" presId="urn:microsoft.com/office/officeart/2005/8/layout/arrow2"/>
    <dgm:cxn modelId="{03B97CA0-3514-4C3F-A60B-8DBE955C875C}" srcId="{B913CD2D-DFBB-4121-AB2D-5E6F4B4F6847}" destId="{A53D68A1-AF4F-4F57-AAB9-42D8C030AB25}" srcOrd="1" destOrd="0" parTransId="{7B993E1A-EC71-40EA-90D6-BE60D6DCD4F5}" sibTransId="{ECA407CE-44D7-4BAD-8CCB-009511E4094E}"/>
    <dgm:cxn modelId="{FE814477-E491-4BF8-A5A3-C51217807424}" type="presOf" srcId="{8D186807-7D0C-4227-9E58-EE0997B3AB84}" destId="{0EB5E7B2-243F-4281-98CD-D950C617109A}" srcOrd="0" destOrd="0" presId="urn:microsoft.com/office/officeart/2005/8/layout/arrow2"/>
    <dgm:cxn modelId="{260CFA0E-8754-4846-9B92-EF3C35C71AD8}" srcId="{B913CD2D-DFBB-4121-AB2D-5E6F4B4F6847}" destId="{8D186807-7D0C-4227-9E58-EE0997B3AB84}" srcOrd="0" destOrd="0" parTransId="{1D7097F5-0740-494E-9CCF-D470B1005076}" sibTransId="{E535BF50-51D7-4F59-8C2A-B49976CB4C2E}"/>
    <dgm:cxn modelId="{39B62660-94CF-4108-9C10-C1F7CFCA9F1B}" type="presOf" srcId="{25D6C6F4-7450-455B-A19F-E5AB28C74F4E}" destId="{B67E0C38-95F6-4DBF-8366-E77CB5A615A5}" srcOrd="0" destOrd="0" presId="urn:microsoft.com/office/officeart/2005/8/layout/arrow2"/>
    <dgm:cxn modelId="{D5A058D4-30D8-4A47-9550-6DEAC1803B14}" type="presOf" srcId="{7FE6DCF2-579D-4209-9D35-9EC458D92D78}" destId="{C0ED4440-FFF5-4990-AE03-E54E4B8A94F1}" srcOrd="0" destOrd="1" presId="urn:microsoft.com/office/officeart/2005/8/layout/arrow2"/>
    <dgm:cxn modelId="{EC49B9E6-3D98-4326-A895-32E85AF6FC9C}" type="presParOf" srcId="{826A1AE4-3381-4AB0-8D36-DE7044D2533E}" destId="{55845A2B-517D-403F-AA28-344996D065D6}" srcOrd="0" destOrd="0" presId="urn:microsoft.com/office/officeart/2005/8/layout/arrow2"/>
    <dgm:cxn modelId="{E67377C8-A7F0-489C-A952-461AB67AA3A7}" type="presParOf" srcId="{826A1AE4-3381-4AB0-8D36-DE7044D2533E}" destId="{DBEBA69B-0830-436F-8F18-386E6F26CAE4}" srcOrd="1" destOrd="0" presId="urn:microsoft.com/office/officeart/2005/8/layout/arrow2"/>
    <dgm:cxn modelId="{98CCD5A0-4877-44AA-B737-D48069C096CE}" type="presParOf" srcId="{DBEBA69B-0830-436F-8F18-386E6F26CAE4}" destId="{647799F6-7D6C-4671-8877-D3EFB2ADF530}" srcOrd="0" destOrd="0" presId="urn:microsoft.com/office/officeart/2005/8/layout/arrow2"/>
    <dgm:cxn modelId="{35D66191-2A24-4460-9FE1-B04B627F0055}" type="presParOf" srcId="{DBEBA69B-0830-436F-8F18-386E6F26CAE4}" destId="{0EB5E7B2-243F-4281-98CD-D950C617109A}" srcOrd="1" destOrd="0" presId="urn:microsoft.com/office/officeart/2005/8/layout/arrow2"/>
    <dgm:cxn modelId="{C607FD11-F542-49C1-9B9B-8005BF70C9BA}" type="presParOf" srcId="{DBEBA69B-0830-436F-8F18-386E6F26CAE4}" destId="{BCDC7EFA-16AA-45CD-A392-3A51649D35A1}" srcOrd="2" destOrd="0" presId="urn:microsoft.com/office/officeart/2005/8/layout/arrow2"/>
    <dgm:cxn modelId="{C4CCC9EA-8C6E-4564-AAE6-CDB960ECD9CE}" type="presParOf" srcId="{DBEBA69B-0830-436F-8F18-386E6F26CAE4}" destId="{C0ED4440-FFF5-4990-AE03-E54E4B8A94F1}" srcOrd="3" destOrd="0" presId="urn:microsoft.com/office/officeart/2005/8/layout/arrow2"/>
    <dgm:cxn modelId="{BF89A9B0-77DA-45BB-AB02-DDE442328816}" type="presParOf" srcId="{DBEBA69B-0830-436F-8F18-386E6F26CAE4}" destId="{FEF4A873-E97B-45C4-817F-0B7E1001FE86}" srcOrd="4" destOrd="0" presId="urn:microsoft.com/office/officeart/2005/8/layout/arrow2"/>
    <dgm:cxn modelId="{72A8C6AF-E1D1-406D-81B6-0F433C30F64D}" type="presParOf" srcId="{DBEBA69B-0830-436F-8F18-386E6F26CAE4}" destId="{B67E0C38-95F6-4DBF-8366-E77CB5A615A5}"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13CD2D-DFBB-4121-AB2D-5E6F4B4F6847}" type="doc">
      <dgm:prSet loTypeId="urn:microsoft.com/office/officeart/2005/8/layout/arrow2" loCatId="process" qsTypeId="urn:microsoft.com/office/officeart/2005/8/quickstyle/simple1" qsCatId="simple" csTypeId="urn:microsoft.com/office/officeart/2005/8/colors/accent1_2" csCatId="accent1" phldr="1"/>
      <dgm:spPr/>
    </dgm:pt>
    <dgm:pt modelId="{8D186807-7D0C-4227-9E58-EE0997B3AB84}">
      <dgm:prSet phldrT="[Text]" custT="1"/>
      <dgm:spPr/>
      <dgm:t>
        <a:bodyPr/>
        <a:lstStyle/>
        <a:p>
          <a:r>
            <a:rPr lang="en-US" sz="2000" b="1" dirty="0" smtClean="0">
              <a:latin typeface="Arial" panose="020B0604020202020204" pitchFamily="34" charset="0"/>
              <a:cs typeface="Arial" panose="020B0604020202020204" pitchFamily="34" charset="0"/>
            </a:rPr>
            <a:t>Short-term planning</a:t>
          </a:r>
          <a:endParaRPr lang="en-US" sz="2000" b="1" dirty="0">
            <a:latin typeface="Arial" panose="020B0604020202020204" pitchFamily="34" charset="0"/>
            <a:cs typeface="Arial" panose="020B0604020202020204" pitchFamily="34" charset="0"/>
          </a:endParaRPr>
        </a:p>
      </dgm:t>
    </dgm:pt>
    <dgm:pt modelId="{1D7097F5-0740-494E-9CCF-D470B1005076}" type="parTrans" cxnId="{260CFA0E-8754-4846-9B92-EF3C35C71AD8}">
      <dgm:prSet/>
      <dgm:spPr/>
      <dgm:t>
        <a:bodyPr/>
        <a:lstStyle/>
        <a:p>
          <a:endParaRPr lang="en-US" sz="1600">
            <a:latin typeface="Arial" panose="020B0604020202020204" pitchFamily="34" charset="0"/>
            <a:cs typeface="Arial" panose="020B0604020202020204" pitchFamily="34" charset="0"/>
          </a:endParaRPr>
        </a:p>
      </dgm:t>
    </dgm:pt>
    <dgm:pt modelId="{E535BF50-51D7-4F59-8C2A-B49976CB4C2E}" type="sibTrans" cxnId="{260CFA0E-8754-4846-9B92-EF3C35C71AD8}">
      <dgm:prSet/>
      <dgm:spPr/>
      <dgm:t>
        <a:bodyPr/>
        <a:lstStyle/>
        <a:p>
          <a:endParaRPr lang="en-US" sz="1600">
            <a:latin typeface="Arial" panose="020B0604020202020204" pitchFamily="34" charset="0"/>
            <a:cs typeface="Arial" panose="020B0604020202020204" pitchFamily="34" charset="0"/>
          </a:endParaRPr>
        </a:p>
      </dgm:t>
    </dgm:pt>
    <dgm:pt modelId="{A53D68A1-AF4F-4F57-AAB9-42D8C030AB25}">
      <dgm:prSet phldrT="[Text]" custT="1"/>
      <dgm:spPr/>
      <dgm:t>
        <a:bodyPr/>
        <a:lstStyle/>
        <a:p>
          <a:r>
            <a:rPr lang="en-US" sz="2000" b="1" dirty="0" smtClean="0">
              <a:latin typeface="Arial" panose="020B0604020202020204" pitchFamily="34" charset="0"/>
              <a:cs typeface="Arial" panose="020B0604020202020204" pitchFamily="34" charset="0"/>
            </a:rPr>
            <a:t>Medium-term planning</a:t>
          </a:r>
          <a:endParaRPr lang="en-US" sz="2000" b="1" dirty="0">
            <a:latin typeface="Arial" panose="020B0604020202020204" pitchFamily="34" charset="0"/>
            <a:cs typeface="Arial" panose="020B0604020202020204" pitchFamily="34" charset="0"/>
          </a:endParaRPr>
        </a:p>
      </dgm:t>
    </dgm:pt>
    <dgm:pt modelId="{7B993E1A-EC71-40EA-90D6-BE60D6DCD4F5}" type="parTrans" cxnId="{03B97CA0-3514-4C3F-A60B-8DBE955C875C}">
      <dgm:prSet/>
      <dgm:spPr/>
      <dgm:t>
        <a:bodyPr/>
        <a:lstStyle/>
        <a:p>
          <a:endParaRPr lang="en-US" sz="1600">
            <a:latin typeface="Arial" panose="020B0604020202020204" pitchFamily="34" charset="0"/>
            <a:cs typeface="Arial" panose="020B0604020202020204" pitchFamily="34" charset="0"/>
          </a:endParaRPr>
        </a:p>
      </dgm:t>
    </dgm:pt>
    <dgm:pt modelId="{ECA407CE-44D7-4BAD-8CCB-009511E4094E}" type="sibTrans" cxnId="{03B97CA0-3514-4C3F-A60B-8DBE955C875C}">
      <dgm:prSet/>
      <dgm:spPr/>
      <dgm:t>
        <a:bodyPr/>
        <a:lstStyle/>
        <a:p>
          <a:endParaRPr lang="en-US" sz="1600">
            <a:latin typeface="Arial" panose="020B0604020202020204" pitchFamily="34" charset="0"/>
            <a:cs typeface="Arial" panose="020B0604020202020204" pitchFamily="34" charset="0"/>
          </a:endParaRPr>
        </a:p>
      </dgm:t>
    </dgm:pt>
    <dgm:pt modelId="{25D6C6F4-7450-455B-A19F-E5AB28C74F4E}">
      <dgm:prSet phldrT="[Text]" custT="1"/>
      <dgm:spPr/>
      <dgm:t>
        <a:bodyPr/>
        <a:lstStyle/>
        <a:p>
          <a:r>
            <a:rPr lang="en-US" sz="2000" b="1" dirty="0" smtClean="0">
              <a:latin typeface="Arial" panose="020B0604020202020204" pitchFamily="34" charset="0"/>
              <a:cs typeface="Arial" panose="020B0604020202020204" pitchFamily="34" charset="0"/>
            </a:rPr>
            <a:t>Long-term planning</a:t>
          </a:r>
          <a:endParaRPr lang="en-US" sz="2000" b="1" dirty="0">
            <a:latin typeface="Arial" panose="020B0604020202020204" pitchFamily="34" charset="0"/>
            <a:cs typeface="Arial" panose="020B0604020202020204" pitchFamily="34" charset="0"/>
          </a:endParaRPr>
        </a:p>
      </dgm:t>
    </dgm:pt>
    <dgm:pt modelId="{AB8FB080-19B0-4795-B698-A3355F126EF6}" type="parTrans" cxnId="{A8612D7C-14EA-4E6B-9627-543666ED6FED}">
      <dgm:prSet/>
      <dgm:spPr/>
      <dgm:t>
        <a:bodyPr/>
        <a:lstStyle/>
        <a:p>
          <a:endParaRPr lang="en-US" sz="1600">
            <a:latin typeface="Arial" panose="020B0604020202020204" pitchFamily="34" charset="0"/>
            <a:cs typeface="Arial" panose="020B0604020202020204" pitchFamily="34" charset="0"/>
          </a:endParaRPr>
        </a:p>
      </dgm:t>
    </dgm:pt>
    <dgm:pt modelId="{DBF37BDA-E882-495B-9471-267509A8CA96}" type="sibTrans" cxnId="{A8612D7C-14EA-4E6B-9627-543666ED6FED}">
      <dgm:prSet/>
      <dgm:spPr/>
      <dgm:t>
        <a:bodyPr/>
        <a:lstStyle/>
        <a:p>
          <a:endParaRPr lang="en-US" sz="1600">
            <a:latin typeface="Arial" panose="020B0604020202020204" pitchFamily="34" charset="0"/>
            <a:cs typeface="Arial" panose="020B0604020202020204" pitchFamily="34" charset="0"/>
          </a:endParaRPr>
        </a:p>
      </dgm:t>
    </dgm:pt>
    <dgm:pt modelId="{38E254DC-0118-427C-A426-53353FB35BD2}">
      <dgm:prSet phldrT="[Text]" custT="1"/>
      <dgm:spPr/>
      <dgm:t>
        <a:bodyPr/>
        <a:lstStyle/>
        <a:p>
          <a:r>
            <a:rPr lang="en-US" sz="1600" b="0" dirty="0" smtClean="0">
              <a:latin typeface="Arial" panose="020B0604020202020204" pitchFamily="34" charset="0"/>
              <a:cs typeface="Arial" panose="020B0604020202020204" pitchFamily="34" charset="0"/>
            </a:rPr>
            <a:t>Covers a period of more than 1 year</a:t>
          </a:r>
          <a:endParaRPr lang="en-US" sz="1600" b="0" dirty="0">
            <a:latin typeface="Arial" panose="020B0604020202020204" pitchFamily="34" charset="0"/>
            <a:cs typeface="Arial" panose="020B0604020202020204" pitchFamily="34" charset="0"/>
          </a:endParaRPr>
        </a:p>
      </dgm:t>
    </dgm:pt>
    <dgm:pt modelId="{BF15BA69-DC21-4FD3-9D13-5E1EDCB3969E}" type="parTrans" cxnId="{FDFC5086-A4EA-4C90-85DD-2050A4726EBF}">
      <dgm:prSet/>
      <dgm:spPr/>
      <dgm:t>
        <a:bodyPr/>
        <a:lstStyle/>
        <a:p>
          <a:endParaRPr lang="en-US" sz="1600">
            <a:latin typeface="Arial" panose="020B0604020202020204" pitchFamily="34" charset="0"/>
            <a:cs typeface="Arial" panose="020B0604020202020204" pitchFamily="34" charset="0"/>
          </a:endParaRPr>
        </a:p>
      </dgm:t>
    </dgm:pt>
    <dgm:pt modelId="{34F65C11-52E2-4BB0-AD1E-BFEF4F71370E}" type="sibTrans" cxnId="{FDFC5086-A4EA-4C90-85DD-2050A4726EBF}">
      <dgm:prSet/>
      <dgm:spPr/>
      <dgm:t>
        <a:bodyPr/>
        <a:lstStyle/>
        <a:p>
          <a:endParaRPr lang="en-US" sz="1600">
            <a:latin typeface="Arial" panose="020B0604020202020204" pitchFamily="34" charset="0"/>
            <a:cs typeface="Arial" panose="020B0604020202020204" pitchFamily="34" charset="0"/>
          </a:endParaRPr>
        </a:p>
      </dgm:t>
    </dgm:pt>
    <dgm:pt modelId="{447E0640-7434-4541-B6F2-48C0E302936E}">
      <dgm:prSet phldrT="[Text]" custT="1"/>
      <dgm:spPr/>
      <dgm:t>
        <a:bodyPr/>
        <a:lstStyle/>
        <a:p>
          <a:r>
            <a:rPr lang="en-US" sz="1600" b="0" dirty="0" smtClean="0">
              <a:latin typeface="Arial" panose="020B0604020202020204" pitchFamily="34" charset="0"/>
              <a:cs typeface="Arial" panose="020B0604020202020204" pitchFamily="34" charset="0"/>
            </a:rPr>
            <a:t>E.g., 3-5 years</a:t>
          </a:r>
          <a:endParaRPr lang="en-US" sz="1600" b="0" dirty="0">
            <a:latin typeface="Arial" panose="020B0604020202020204" pitchFamily="34" charset="0"/>
            <a:cs typeface="Arial" panose="020B0604020202020204" pitchFamily="34" charset="0"/>
          </a:endParaRPr>
        </a:p>
      </dgm:t>
    </dgm:pt>
    <dgm:pt modelId="{6D595389-FDE0-459E-BAC8-7CFB82A62DC1}" type="parTrans" cxnId="{B24347D1-2860-44AE-B930-A90B7B146C3E}">
      <dgm:prSet/>
      <dgm:spPr/>
      <dgm:t>
        <a:bodyPr/>
        <a:lstStyle/>
        <a:p>
          <a:endParaRPr lang="en-US" sz="1600">
            <a:latin typeface="Arial" panose="020B0604020202020204" pitchFamily="34" charset="0"/>
            <a:cs typeface="Arial" panose="020B0604020202020204" pitchFamily="34" charset="0"/>
          </a:endParaRPr>
        </a:p>
      </dgm:t>
    </dgm:pt>
    <dgm:pt modelId="{FB0DCB8B-A4B1-405C-B609-DD827447FB61}" type="sibTrans" cxnId="{B24347D1-2860-44AE-B930-A90B7B146C3E}">
      <dgm:prSet/>
      <dgm:spPr/>
      <dgm:t>
        <a:bodyPr/>
        <a:lstStyle/>
        <a:p>
          <a:endParaRPr lang="en-US" sz="1600">
            <a:latin typeface="Arial" panose="020B0604020202020204" pitchFamily="34" charset="0"/>
            <a:cs typeface="Arial" panose="020B0604020202020204" pitchFamily="34" charset="0"/>
          </a:endParaRPr>
        </a:p>
      </dgm:t>
    </dgm:pt>
    <dgm:pt modelId="{037C1EDE-FA75-4AD1-83F4-439F0AC1D3E6}">
      <dgm:prSet phldrT="[Text]" custT="1"/>
      <dgm:spPr/>
      <dgm:t>
        <a:bodyPr/>
        <a:lstStyle/>
        <a:p>
          <a:r>
            <a:rPr lang="en-US" sz="1600" b="0" dirty="0" smtClean="0">
              <a:latin typeface="Arial" panose="020B0604020202020204" pitchFamily="34" charset="0"/>
              <a:cs typeface="Arial" panose="020B0604020202020204" pitchFamily="34" charset="0"/>
            </a:rPr>
            <a:t>Objective: Set plan for future activities; set investment schedules</a:t>
          </a:r>
          <a:endParaRPr lang="en-US" sz="1600" b="0" dirty="0">
            <a:latin typeface="Arial" panose="020B0604020202020204" pitchFamily="34" charset="0"/>
            <a:cs typeface="Arial" panose="020B0604020202020204" pitchFamily="34" charset="0"/>
          </a:endParaRPr>
        </a:p>
      </dgm:t>
    </dgm:pt>
    <dgm:pt modelId="{42E1E14C-A944-43A4-B0A0-DC29D60EE156}" type="parTrans" cxnId="{974F33AA-5369-4938-8135-32FB71641A30}">
      <dgm:prSet/>
      <dgm:spPr/>
      <dgm:t>
        <a:bodyPr/>
        <a:lstStyle/>
        <a:p>
          <a:endParaRPr lang="en-US"/>
        </a:p>
      </dgm:t>
    </dgm:pt>
    <dgm:pt modelId="{18C890A5-13CD-4EA2-BB4E-924105856AAA}" type="sibTrans" cxnId="{974F33AA-5369-4938-8135-32FB71641A30}">
      <dgm:prSet/>
      <dgm:spPr/>
      <dgm:t>
        <a:bodyPr/>
        <a:lstStyle/>
        <a:p>
          <a:endParaRPr lang="en-US"/>
        </a:p>
      </dgm:t>
    </dgm:pt>
    <dgm:pt modelId="{10DA04F2-B24B-4807-9A3A-2E783A81D286}">
      <dgm:prSet phldrT="[Text]" custT="1"/>
      <dgm:spPr/>
      <dgm:t>
        <a:bodyPr/>
        <a:lstStyle/>
        <a:p>
          <a:r>
            <a:rPr lang="en-US" sz="1600" b="0" dirty="0" smtClean="0">
              <a:latin typeface="Arial" panose="020B0604020202020204" pitchFamily="34" charset="0"/>
              <a:cs typeface="Arial" panose="020B0604020202020204" pitchFamily="34" charset="0"/>
            </a:rPr>
            <a:t>Covers a period of within one year</a:t>
          </a:r>
          <a:endParaRPr lang="en-US" sz="1600" b="0" dirty="0">
            <a:latin typeface="Arial" panose="020B0604020202020204" pitchFamily="34" charset="0"/>
            <a:cs typeface="Arial" panose="020B0604020202020204" pitchFamily="34" charset="0"/>
          </a:endParaRPr>
        </a:p>
      </dgm:t>
    </dgm:pt>
    <dgm:pt modelId="{7A078819-A430-44BC-9254-53C1A4788F56}" type="parTrans" cxnId="{92427108-BAFE-4D89-BA31-5EB48D0026D0}">
      <dgm:prSet/>
      <dgm:spPr/>
      <dgm:t>
        <a:bodyPr/>
        <a:lstStyle/>
        <a:p>
          <a:endParaRPr lang="en-US"/>
        </a:p>
      </dgm:t>
    </dgm:pt>
    <dgm:pt modelId="{6C354991-3108-4A47-984A-5B991835A043}" type="sibTrans" cxnId="{92427108-BAFE-4D89-BA31-5EB48D0026D0}">
      <dgm:prSet/>
      <dgm:spPr/>
      <dgm:t>
        <a:bodyPr/>
        <a:lstStyle/>
        <a:p>
          <a:endParaRPr lang="en-US"/>
        </a:p>
      </dgm:t>
    </dgm:pt>
    <dgm:pt modelId="{3D2858BD-CD31-4861-994D-EE2392BE59B4}">
      <dgm:prSet phldrT="[Text]" custT="1"/>
      <dgm:spPr/>
      <dgm:t>
        <a:bodyPr/>
        <a:lstStyle/>
        <a:p>
          <a:r>
            <a:rPr lang="en-US" sz="1600" b="0" dirty="0" smtClean="0">
              <a:latin typeface="Arial" panose="020B0604020202020204" pitchFamily="34" charset="0"/>
              <a:cs typeface="Arial" panose="020B0604020202020204" pitchFamily="34" charset="0"/>
            </a:rPr>
            <a:t>E.g., month, seasons</a:t>
          </a:r>
          <a:endParaRPr lang="en-US" sz="1600" b="0" dirty="0">
            <a:latin typeface="Arial" panose="020B0604020202020204" pitchFamily="34" charset="0"/>
            <a:cs typeface="Arial" panose="020B0604020202020204" pitchFamily="34" charset="0"/>
          </a:endParaRPr>
        </a:p>
      </dgm:t>
    </dgm:pt>
    <dgm:pt modelId="{B4C2997F-EA38-4242-9B18-1F91473F97A8}" type="parTrans" cxnId="{463E8C57-46C2-4385-B15A-A726FBDE35F5}">
      <dgm:prSet/>
      <dgm:spPr/>
      <dgm:t>
        <a:bodyPr/>
        <a:lstStyle/>
        <a:p>
          <a:endParaRPr lang="en-US"/>
        </a:p>
      </dgm:t>
    </dgm:pt>
    <dgm:pt modelId="{E67D09F9-6627-46CB-B336-563AF5F2162B}" type="sibTrans" cxnId="{463E8C57-46C2-4385-B15A-A726FBDE35F5}">
      <dgm:prSet/>
      <dgm:spPr/>
      <dgm:t>
        <a:bodyPr/>
        <a:lstStyle/>
        <a:p>
          <a:endParaRPr lang="en-US"/>
        </a:p>
      </dgm:t>
    </dgm:pt>
    <dgm:pt modelId="{8E0E8B3D-CC97-4415-BF35-49890EFB9CCA}">
      <dgm:prSet phldrT="[Text]" custT="1"/>
      <dgm:spPr/>
      <dgm:t>
        <a:bodyPr/>
        <a:lstStyle/>
        <a:p>
          <a:r>
            <a:rPr lang="en-US" sz="1600" b="0" dirty="0" smtClean="0">
              <a:latin typeface="Arial" panose="020B0604020202020204" pitchFamily="34" charset="0"/>
              <a:cs typeface="Arial" panose="020B0604020202020204" pitchFamily="34" charset="0"/>
            </a:rPr>
            <a:t>Objective: Set maintenance schedule; shutdown</a:t>
          </a:r>
          <a:endParaRPr lang="en-US" sz="1600" b="0" dirty="0">
            <a:latin typeface="Arial" panose="020B0604020202020204" pitchFamily="34" charset="0"/>
            <a:cs typeface="Arial" panose="020B0604020202020204" pitchFamily="34" charset="0"/>
          </a:endParaRPr>
        </a:p>
      </dgm:t>
    </dgm:pt>
    <dgm:pt modelId="{E048DA1A-DE29-4AEC-A625-04F7F56E1605}" type="parTrans" cxnId="{4B1DD63C-0D2B-4B35-9A9C-844864AABC98}">
      <dgm:prSet/>
      <dgm:spPr/>
      <dgm:t>
        <a:bodyPr/>
        <a:lstStyle/>
        <a:p>
          <a:endParaRPr lang="en-US"/>
        </a:p>
      </dgm:t>
    </dgm:pt>
    <dgm:pt modelId="{55BCC32F-4046-45DF-9746-D2AA5AD8DA16}" type="sibTrans" cxnId="{4B1DD63C-0D2B-4B35-9A9C-844864AABC98}">
      <dgm:prSet/>
      <dgm:spPr/>
      <dgm:t>
        <a:bodyPr/>
        <a:lstStyle/>
        <a:p>
          <a:endParaRPr lang="en-US"/>
        </a:p>
      </dgm:t>
    </dgm:pt>
    <dgm:pt modelId="{7FE6DCF2-579D-4209-9D35-9EC458D92D78}">
      <dgm:prSet phldrT="[Text]" custT="1"/>
      <dgm:spPr/>
      <dgm:t>
        <a:bodyPr/>
        <a:lstStyle/>
        <a:p>
          <a:endParaRPr lang="en-US" sz="1600" b="0" dirty="0">
            <a:latin typeface="Arial" panose="020B0604020202020204" pitchFamily="34" charset="0"/>
            <a:cs typeface="Arial" panose="020B0604020202020204" pitchFamily="34" charset="0"/>
          </a:endParaRPr>
        </a:p>
      </dgm:t>
    </dgm:pt>
    <dgm:pt modelId="{6D99E945-24EA-4C68-8AFA-746FEA5FED7D}" type="parTrans" cxnId="{E9D52C7C-40C1-407E-A4A5-65F85274C182}">
      <dgm:prSet/>
      <dgm:spPr/>
      <dgm:t>
        <a:bodyPr/>
        <a:lstStyle/>
        <a:p>
          <a:endParaRPr lang="en-US"/>
        </a:p>
      </dgm:t>
    </dgm:pt>
    <dgm:pt modelId="{BE67A093-42FD-482D-A7FC-4C6D460869B4}" type="sibTrans" cxnId="{E9D52C7C-40C1-407E-A4A5-65F85274C182}">
      <dgm:prSet/>
      <dgm:spPr/>
      <dgm:t>
        <a:bodyPr/>
        <a:lstStyle/>
        <a:p>
          <a:endParaRPr lang="en-US"/>
        </a:p>
      </dgm:t>
    </dgm:pt>
    <dgm:pt modelId="{2EA894D4-3761-4769-8B87-4D697A9BF64A}">
      <dgm:prSet custT="1"/>
      <dgm:spPr/>
      <dgm:t>
        <a:bodyPr/>
        <a:lstStyle/>
        <a:p>
          <a:r>
            <a:rPr lang="en-US" sz="1600" b="0" dirty="0" smtClean="0">
              <a:latin typeface="Arial" panose="020B0604020202020204" pitchFamily="34" charset="0"/>
              <a:cs typeface="Arial" panose="020B0604020202020204" pitchFamily="34" charset="0"/>
            </a:rPr>
            <a:t>Covers a period of 1 day to 1 week</a:t>
          </a:r>
          <a:endParaRPr lang="en-US" sz="1600" b="0" dirty="0">
            <a:latin typeface="Arial" panose="020B0604020202020204" pitchFamily="34" charset="0"/>
            <a:cs typeface="Arial" panose="020B0604020202020204" pitchFamily="34" charset="0"/>
          </a:endParaRPr>
        </a:p>
      </dgm:t>
    </dgm:pt>
    <dgm:pt modelId="{F8BCA63B-BE0C-42E6-9C26-95147B7F8F46}" type="parTrans" cxnId="{9E16AF1E-2DF9-4A0D-9158-25D9DDE11011}">
      <dgm:prSet/>
      <dgm:spPr/>
      <dgm:t>
        <a:bodyPr/>
        <a:lstStyle/>
        <a:p>
          <a:endParaRPr lang="en-US"/>
        </a:p>
      </dgm:t>
    </dgm:pt>
    <dgm:pt modelId="{180CA8BA-F993-4A95-8346-99286F90A4C0}" type="sibTrans" cxnId="{9E16AF1E-2DF9-4A0D-9158-25D9DDE11011}">
      <dgm:prSet/>
      <dgm:spPr/>
      <dgm:t>
        <a:bodyPr/>
        <a:lstStyle/>
        <a:p>
          <a:endParaRPr lang="en-US"/>
        </a:p>
      </dgm:t>
    </dgm:pt>
    <dgm:pt modelId="{E678B1CB-10F1-493E-9C26-1BC4DDDFB387}">
      <dgm:prSet custT="1"/>
      <dgm:spPr/>
      <dgm:t>
        <a:bodyPr/>
        <a:lstStyle/>
        <a:p>
          <a:r>
            <a:rPr lang="en-US" sz="1600" b="0" dirty="0" smtClean="0">
              <a:latin typeface="Arial" panose="020B0604020202020204" pitchFamily="34" charset="0"/>
              <a:cs typeface="Arial" panose="020B0604020202020204" pitchFamily="34" charset="0"/>
            </a:rPr>
            <a:t>E.g., minutes, hours, days</a:t>
          </a:r>
          <a:endParaRPr lang="en-US" sz="1600" b="0" dirty="0">
            <a:latin typeface="Arial" panose="020B0604020202020204" pitchFamily="34" charset="0"/>
            <a:cs typeface="Arial" panose="020B0604020202020204" pitchFamily="34" charset="0"/>
          </a:endParaRPr>
        </a:p>
      </dgm:t>
    </dgm:pt>
    <dgm:pt modelId="{D9A13E0E-E688-4A5F-AD0B-B70CA263A104}" type="parTrans" cxnId="{7DC0F032-9FCA-4B3B-91F3-B0E9344984D7}">
      <dgm:prSet/>
      <dgm:spPr/>
      <dgm:t>
        <a:bodyPr/>
        <a:lstStyle/>
        <a:p>
          <a:endParaRPr lang="en-US"/>
        </a:p>
      </dgm:t>
    </dgm:pt>
    <dgm:pt modelId="{001C9400-1304-455A-92CD-2F36F82EC2BD}" type="sibTrans" cxnId="{7DC0F032-9FCA-4B3B-91F3-B0E9344984D7}">
      <dgm:prSet/>
      <dgm:spPr/>
      <dgm:t>
        <a:bodyPr/>
        <a:lstStyle/>
        <a:p>
          <a:endParaRPr lang="en-US"/>
        </a:p>
      </dgm:t>
    </dgm:pt>
    <dgm:pt modelId="{217D0068-A6D0-4534-96F4-1A4FF8C9E100}">
      <dgm:prSet custT="1"/>
      <dgm:spPr/>
      <dgm:t>
        <a:bodyPr/>
        <a:lstStyle/>
        <a:p>
          <a:r>
            <a:rPr lang="en-US" sz="1600" b="0" dirty="0" smtClean="0">
              <a:latin typeface="Arial" panose="020B0604020202020204" pitchFamily="34" charset="0"/>
              <a:cs typeface="Arial" panose="020B0604020202020204" pitchFamily="34" charset="0"/>
            </a:rPr>
            <a:t>Objective: Hourly operations; Day-to-day scheduling</a:t>
          </a:r>
          <a:endParaRPr lang="en-US" sz="1600" b="0" dirty="0">
            <a:latin typeface="Arial" panose="020B0604020202020204" pitchFamily="34" charset="0"/>
            <a:cs typeface="Arial" panose="020B0604020202020204" pitchFamily="34" charset="0"/>
          </a:endParaRPr>
        </a:p>
      </dgm:t>
    </dgm:pt>
    <dgm:pt modelId="{544EBF27-3DB4-4BBF-AA80-018AA0958F09}" type="parTrans" cxnId="{5A051588-3FD4-4CBA-B37E-5148ED47213C}">
      <dgm:prSet/>
      <dgm:spPr/>
      <dgm:t>
        <a:bodyPr/>
        <a:lstStyle/>
        <a:p>
          <a:endParaRPr lang="en-US"/>
        </a:p>
      </dgm:t>
    </dgm:pt>
    <dgm:pt modelId="{ADE9E104-EE0A-4E27-978E-9929AEC5BFAB}" type="sibTrans" cxnId="{5A051588-3FD4-4CBA-B37E-5148ED47213C}">
      <dgm:prSet/>
      <dgm:spPr/>
      <dgm:t>
        <a:bodyPr/>
        <a:lstStyle/>
        <a:p>
          <a:endParaRPr lang="en-US"/>
        </a:p>
      </dgm:t>
    </dgm:pt>
    <dgm:pt modelId="{826A1AE4-3381-4AB0-8D36-DE7044D2533E}" type="pres">
      <dgm:prSet presAssocID="{B913CD2D-DFBB-4121-AB2D-5E6F4B4F6847}" presName="arrowDiagram" presStyleCnt="0">
        <dgm:presLayoutVars>
          <dgm:chMax val="5"/>
          <dgm:dir/>
          <dgm:resizeHandles val="exact"/>
        </dgm:presLayoutVars>
      </dgm:prSet>
      <dgm:spPr/>
    </dgm:pt>
    <dgm:pt modelId="{55845A2B-517D-403F-AA28-344996D065D6}" type="pres">
      <dgm:prSet presAssocID="{B913CD2D-DFBB-4121-AB2D-5E6F4B4F6847}" presName="arrow" presStyleLbl="bgShp" presStyleIdx="0" presStyleCnt="1"/>
      <dgm:spPr/>
    </dgm:pt>
    <dgm:pt modelId="{DBEBA69B-0830-436F-8F18-386E6F26CAE4}" type="pres">
      <dgm:prSet presAssocID="{B913CD2D-DFBB-4121-AB2D-5E6F4B4F6847}" presName="arrowDiagram3" presStyleCnt="0"/>
      <dgm:spPr/>
    </dgm:pt>
    <dgm:pt modelId="{647799F6-7D6C-4671-8877-D3EFB2ADF530}" type="pres">
      <dgm:prSet presAssocID="{8D186807-7D0C-4227-9E58-EE0997B3AB84}" presName="bullet3a" presStyleLbl="node1" presStyleIdx="0" presStyleCnt="3"/>
      <dgm:spPr/>
    </dgm:pt>
    <dgm:pt modelId="{0EB5E7B2-243F-4281-98CD-D950C617109A}" type="pres">
      <dgm:prSet presAssocID="{8D186807-7D0C-4227-9E58-EE0997B3AB84}" presName="textBox3a" presStyleLbl="revTx" presStyleIdx="0" presStyleCnt="3">
        <dgm:presLayoutVars>
          <dgm:bulletEnabled val="1"/>
        </dgm:presLayoutVars>
      </dgm:prSet>
      <dgm:spPr/>
      <dgm:t>
        <a:bodyPr/>
        <a:lstStyle/>
        <a:p>
          <a:endParaRPr lang="en-US"/>
        </a:p>
      </dgm:t>
    </dgm:pt>
    <dgm:pt modelId="{BCDC7EFA-16AA-45CD-A392-3A51649D35A1}" type="pres">
      <dgm:prSet presAssocID="{A53D68A1-AF4F-4F57-AAB9-42D8C030AB25}" presName="bullet3b" presStyleLbl="node1" presStyleIdx="1" presStyleCnt="3"/>
      <dgm:spPr>
        <a:solidFill>
          <a:schemeClr val="accent4">
            <a:lumMod val="60000"/>
            <a:lumOff val="40000"/>
          </a:schemeClr>
        </a:solidFill>
      </dgm:spPr>
    </dgm:pt>
    <dgm:pt modelId="{C0ED4440-FFF5-4990-AE03-E54E4B8A94F1}" type="pres">
      <dgm:prSet presAssocID="{A53D68A1-AF4F-4F57-AAB9-42D8C030AB25}" presName="textBox3b" presStyleLbl="revTx" presStyleIdx="1" presStyleCnt="3">
        <dgm:presLayoutVars>
          <dgm:bulletEnabled val="1"/>
        </dgm:presLayoutVars>
      </dgm:prSet>
      <dgm:spPr/>
      <dgm:t>
        <a:bodyPr/>
        <a:lstStyle/>
        <a:p>
          <a:endParaRPr lang="en-US"/>
        </a:p>
      </dgm:t>
    </dgm:pt>
    <dgm:pt modelId="{FEF4A873-E97B-45C4-817F-0B7E1001FE86}" type="pres">
      <dgm:prSet presAssocID="{25D6C6F4-7450-455B-A19F-E5AB28C74F4E}" presName="bullet3c" presStyleLbl="node1" presStyleIdx="2" presStyleCnt="3"/>
      <dgm:spPr>
        <a:solidFill>
          <a:srgbClr val="00B050"/>
        </a:solidFill>
      </dgm:spPr>
    </dgm:pt>
    <dgm:pt modelId="{B67E0C38-95F6-4DBF-8366-E77CB5A615A5}" type="pres">
      <dgm:prSet presAssocID="{25D6C6F4-7450-455B-A19F-E5AB28C74F4E}" presName="textBox3c" presStyleLbl="revTx" presStyleIdx="2" presStyleCnt="3">
        <dgm:presLayoutVars>
          <dgm:bulletEnabled val="1"/>
        </dgm:presLayoutVars>
      </dgm:prSet>
      <dgm:spPr/>
      <dgm:t>
        <a:bodyPr/>
        <a:lstStyle/>
        <a:p>
          <a:endParaRPr lang="en-US"/>
        </a:p>
      </dgm:t>
    </dgm:pt>
  </dgm:ptLst>
  <dgm:cxnLst>
    <dgm:cxn modelId="{F7420B67-1EDB-4232-A742-CD4842B0EF30}" type="presOf" srcId="{10DA04F2-B24B-4807-9A3A-2E783A81D286}" destId="{C0ED4440-FFF5-4990-AE03-E54E4B8A94F1}" srcOrd="0" destOrd="1" presId="urn:microsoft.com/office/officeart/2005/8/layout/arrow2"/>
    <dgm:cxn modelId="{D5A058D4-30D8-4A47-9550-6DEAC1803B14}" type="presOf" srcId="{7FE6DCF2-579D-4209-9D35-9EC458D92D78}" destId="{C0ED4440-FFF5-4990-AE03-E54E4B8A94F1}" srcOrd="0" destOrd="4" presId="urn:microsoft.com/office/officeart/2005/8/layout/arrow2"/>
    <dgm:cxn modelId="{4B1DD63C-0D2B-4B35-9A9C-844864AABC98}" srcId="{A53D68A1-AF4F-4F57-AAB9-42D8C030AB25}" destId="{8E0E8B3D-CC97-4415-BF35-49890EFB9CCA}" srcOrd="2" destOrd="0" parTransId="{E048DA1A-DE29-4AEC-A625-04F7F56E1605}" sibTransId="{55BCC32F-4046-45DF-9746-D2AA5AD8DA16}"/>
    <dgm:cxn modelId="{83214BD7-9751-4397-8F9D-2BCE75A0693A}" type="presOf" srcId="{E678B1CB-10F1-493E-9C26-1BC4DDDFB387}" destId="{0EB5E7B2-243F-4281-98CD-D950C617109A}" srcOrd="0" destOrd="2" presId="urn:microsoft.com/office/officeart/2005/8/layout/arrow2"/>
    <dgm:cxn modelId="{9E16AF1E-2DF9-4A0D-9158-25D9DDE11011}" srcId="{8D186807-7D0C-4227-9E58-EE0997B3AB84}" destId="{2EA894D4-3761-4769-8B87-4D697A9BF64A}" srcOrd="0" destOrd="0" parTransId="{F8BCA63B-BE0C-42E6-9C26-95147B7F8F46}" sibTransId="{180CA8BA-F993-4A95-8346-99286F90A4C0}"/>
    <dgm:cxn modelId="{463E8C57-46C2-4385-B15A-A726FBDE35F5}" srcId="{A53D68A1-AF4F-4F57-AAB9-42D8C030AB25}" destId="{3D2858BD-CD31-4861-994D-EE2392BE59B4}" srcOrd="1" destOrd="0" parTransId="{B4C2997F-EA38-4242-9B18-1F91473F97A8}" sibTransId="{E67D09F9-6627-46CB-B336-563AF5F2162B}"/>
    <dgm:cxn modelId="{E9D52C7C-40C1-407E-A4A5-65F85274C182}" srcId="{A53D68A1-AF4F-4F57-AAB9-42D8C030AB25}" destId="{7FE6DCF2-579D-4209-9D35-9EC458D92D78}" srcOrd="3" destOrd="0" parTransId="{6D99E945-24EA-4C68-8AFA-746FEA5FED7D}" sibTransId="{BE67A093-42FD-482D-A7FC-4C6D460869B4}"/>
    <dgm:cxn modelId="{FE814477-E491-4BF8-A5A3-C51217807424}" type="presOf" srcId="{8D186807-7D0C-4227-9E58-EE0997B3AB84}" destId="{0EB5E7B2-243F-4281-98CD-D950C617109A}" srcOrd="0" destOrd="0" presId="urn:microsoft.com/office/officeart/2005/8/layout/arrow2"/>
    <dgm:cxn modelId="{57C3A75E-AD45-493B-B416-C04FC9C1E82C}" type="presOf" srcId="{38E254DC-0118-427C-A426-53353FB35BD2}" destId="{B67E0C38-95F6-4DBF-8366-E77CB5A615A5}" srcOrd="0" destOrd="1" presId="urn:microsoft.com/office/officeart/2005/8/layout/arrow2"/>
    <dgm:cxn modelId="{830783E0-FBCB-4B55-84C0-EECC82231468}" type="presOf" srcId="{A53D68A1-AF4F-4F57-AAB9-42D8C030AB25}" destId="{C0ED4440-FFF5-4990-AE03-E54E4B8A94F1}" srcOrd="0" destOrd="0" presId="urn:microsoft.com/office/officeart/2005/8/layout/arrow2"/>
    <dgm:cxn modelId="{6DBEBACC-16D8-44B7-8087-DF5F91D7C80A}" type="presOf" srcId="{037C1EDE-FA75-4AD1-83F4-439F0AC1D3E6}" destId="{B67E0C38-95F6-4DBF-8366-E77CB5A615A5}" srcOrd="0" destOrd="3" presId="urn:microsoft.com/office/officeart/2005/8/layout/arrow2"/>
    <dgm:cxn modelId="{A8612D7C-14EA-4E6B-9627-543666ED6FED}" srcId="{B913CD2D-DFBB-4121-AB2D-5E6F4B4F6847}" destId="{25D6C6F4-7450-455B-A19F-E5AB28C74F4E}" srcOrd="2" destOrd="0" parTransId="{AB8FB080-19B0-4795-B698-A3355F126EF6}" sibTransId="{DBF37BDA-E882-495B-9471-267509A8CA96}"/>
    <dgm:cxn modelId="{7DC0F032-9FCA-4B3B-91F3-B0E9344984D7}" srcId="{8D186807-7D0C-4227-9E58-EE0997B3AB84}" destId="{E678B1CB-10F1-493E-9C26-1BC4DDDFB387}" srcOrd="1" destOrd="0" parTransId="{D9A13E0E-E688-4A5F-AD0B-B70CA263A104}" sibTransId="{001C9400-1304-455A-92CD-2F36F82EC2BD}"/>
    <dgm:cxn modelId="{03B97CA0-3514-4C3F-A60B-8DBE955C875C}" srcId="{B913CD2D-DFBB-4121-AB2D-5E6F4B4F6847}" destId="{A53D68A1-AF4F-4F57-AAB9-42D8C030AB25}" srcOrd="1" destOrd="0" parTransId="{7B993E1A-EC71-40EA-90D6-BE60D6DCD4F5}" sibTransId="{ECA407CE-44D7-4BAD-8CCB-009511E4094E}"/>
    <dgm:cxn modelId="{9429EC65-DAA7-4278-BF59-A02A4F57B5EA}" type="presOf" srcId="{447E0640-7434-4541-B6F2-48C0E302936E}" destId="{B67E0C38-95F6-4DBF-8366-E77CB5A615A5}" srcOrd="0" destOrd="2" presId="urn:microsoft.com/office/officeart/2005/8/layout/arrow2"/>
    <dgm:cxn modelId="{B24347D1-2860-44AE-B930-A90B7B146C3E}" srcId="{25D6C6F4-7450-455B-A19F-E5AB28C74F4E}" destId="{447E0640-7434-4541-B6F2-48C0E302936E}" srcOrd="1" destOrd="0" parTransId="{6D595389-FDE0-459E-BAC8-7CFB82A62DC1}" sibTransId="{FB0DCB8B-A4B1-405C-B609-DD827447FB61}"/>
    <dgm:cxn modelId="{260CFA0E-8754-4846-9B92-EF3C35C71AD8}" srcId="{B913CD2D-DFBB-4121-AB2D-5E6F4B4F6847}" destId="{8D186807-7D0C-4227-9E58-EE0997B3AB84}" srcOrd="0" destOrd="0" parTransId="{1D7097F5-0740-494E-9CCF-D470B1005076}" sibTransId="{E535BF50-51D7-4F59-8C2A-B49976CB4C2E}"/>
    <dgm:cxn modelId="{6EB2834C-6A09-41CA-B847-F97A23DD649F}" type="presOf" srcId="{8E0E8B3D-CC97-4415-BF35-49890EFB9CCA}" destId="{C0ED4440-FFF5-4990-AE03-E54E4B8A94F1}" srcOrd="0" destOrd="3" presId="urn:microsoft.com/office/officeart/2005/8/layout/arrow2"/>
    <dgm:cxn modelId="{FDFC5086-A4EA-4C90-85DD-2050A4726EBF}" srcId="{25D6C6F4-7450-455B-A19F-E5AB28C74F4E}" destId="{38E254DC-0118-427C-A426-53353FB35BD2}" srcOrd="0" destOrd="0" parTransId="{BF15BA69-DC21-4FD3-9D13-5E1EDCB3969E}" sibTransId="{34F65C11-52E2-4BB0-AD1E-BFEF4F71370E}"/>
    <dgm:cxn modelId="{07F93567-01EE-434E-A64F-90532773A52D}" type="presOf" srcId="{217D0068-A6D0-4534-96F4-1A4FF8C9E100}" destId="{0EB5E7B2-243F-4281-98CD-D950C617109A}" srcOrd="0" destOrd="3" presId="urn:microsoft.com/office/officeart/2005/8/layout/arrow2"/>
    <dgm:cxn modelId="{39B62660-94CF-4108-9C10-C1F7CFCA9F1B}" type="presOf" srcId="{25D6C6F4-7450-455B-A19F-E5AB28C74F4E}" destId="{B67E0C38-95F6-4DBF-8366-E77CB5A615A5}" srcOrd="0" destOrd="0" presId="urn:microsoft.com/office/officeart/2005/8/layout/arrow2"/>
    <dgm:cxn modelId="{974F33AA-5369-4938-8135-32FB71641A30}" srcId="{25D6C6F4-7450-455B-A19F-E5AB28C74F4E}" destId="{037C1EDE-FA75-4AD1-83F4-439F0AC1D3E6}" srcOrd="2" destOrd="0" parTransId="{42E1E14C-A944-43A4-B0A0-DC29D60EE156}" sibTransId="{18C890A5-13CD-4EA2-BB4E-924105856AAA}"/>
    <dgm:cxn modelId="{A8EA0112-2935-46CE-8389-D3E9048D7C98}" type="presOf" srcId="{3D2858BD-CD31-4861-994D-EE2392BE59B4}" destId="{C0ED4440-FFF5-4990-AE03-E54E4B8A94F1}" srcOrd="0" destOrd="2" presId="urn:microsoft.com/office/officeart/2005/8/layout/arrow2"/>
    <dgm:cxn modelId="{6761E51E-4FCF-47D4-A856-1755ED1FD631}" type="presOf" srcId="{B913CD2D-DFBB-4121-AB2D-5E6F4B4F6847}" destId="{826A1AE4-3381-4AB0-8D36-DE7044D2533E}" srcOrd="0" destOrd="0" presId="urn:microsoft.com/office/officeart/2005/8/layout/arrow2"/>
    <dgm:cxn modelId="{92427108-BAFE-4D89-BA31-5EB48D0026D0}" srcId="{A53D68A1-AF4F-4F57-AAB9-42D8C030AB25}" destId="{10DA04F2-B24B-4807-9A3A-2E783A81D286}" srcOrd="0" destOrd="0" parTransId="{7A078819-A430-44BC-9254-53C1A4788F56}" sibTransId="{6C354991-3108-4A47-984A-5B991835A043}"/>
    <dgm:cxn modelId="{5A051588-3FD4-4CBA-B37E-5148ED47213C}" srcId="{8D186807-7D0C-4227-9E58-EE0997B3AB84}" destId="{217D0068-A6D0-4534-96F4-1A4FF8C9E100}" srcOrd="2" destOrd="0" parTransId="{544EBF27-3DB4-4BBF-AA80-018AA0958F09}" sibTransId="{ADE9E104-EE0A-4E27-978E-9929AEC5BFAB}"/>
    <dgm:cxn modelId="{9A983BDE-F296-4C17-9D4C-348C160B0056}" type="presOf" srcId="{2EA894D4-3761-4769-8B87-4D697A9BF64A}" destId="{0EB5E7B2-243F-4281-98CD-D950C617109A}" srcOrd="0" destOrd="1" presId="urn:microsoft.com/office/officeart/2005/8/layout/arrow2"/>
    <dgm:cxn modelId="{EC49B9E6-3D98-4326-A895-32E85AF6FC9C}" type="presParOf" srcId="{826A1AE4-3381-4AB0-8D36-DE7044D2533E}" destId="{55845A2B-517D-403F-AA28-344996D065D6}" srcOrd="0" destOrd="0" presId="urn:microsoft.com/office/officeart/2005/8/layout/arrow2"/>
    <dgm:cxn modelId="{E67377C8-A7F0-489C-A952-461AB67AA3A7}" type="presParOf" srcId="{826A1AE4-3381-4AB0-8D36-DE7044D2533E}" destId="{DBEBA69B-0830-436F-8F18-386E6F26CAE4}" srcOrd="1" destOrd="0" presId="urn:microsoft.com/office/officeart/2005/8/layout/arrow2"/>
    <dgm:cxn modelId="{98CCD5A0-4877-44AA-B737-D48069C096CE}" type="presParOf" srcId="{DBEBA69B-0830-436F-8F18-386E6F26CAE4}" destId="{647799F6-7D6C-4671-8877-D3EFB2ADF530}" srcOrd="0" destOrd="0" presId="urn:microsoft.com/office/officeart/2005/8/layout/arrow2"/>
    <dgm:cxn modelId="{35D66191-2A24-4460-9FE1-B04B627F0055}" type="presParOf" srcId="{DBEBA69B-0830-436F-8F18-386E6F26CAE4}" destId="{0EB5E7B2-243F-4281-98CD-D950C617109A}" srcOrd="1" destOrd="0" presId="urn:microsoft.com/office/officeart/2005/8/layout/arrow2"/>
    <dgm:cxn modelId="{C607FD11-F542-49C1-9B9B-8005BF70C9BA}" type="presParOf" srcId="{DBEBA69B-0830-436F-8F18-386E6F26CAE4}" destId="{BCDC7EFA-16AA-45CD-A392-3A51649D35A1}" srcOrd="2" destOrd="0" presId="urn:microsoft.com/office/officeart/2005/8/layout/arrow2"/>
    <dgm:cxn modelId="{C4CCC9EA-8C6E-4564-AAE6-CDB960ECD9CE}" type="presParOf" srcId="{DBEBA69B-0830-436F-8F18-386E6F26CAE4}" destId="{C0ED4440-FFF5-4990-AE03-E54E4B8A94F1}" srcOrd="3" destOrd="0" presId="urn:microsoft.com/office/officeart/2005/8/layout/arrow2"/>
    <dgm:cxn modelId="{BF89A9B0-77DA-45BB-AB02-DDE442328816}" type="presParOf" srcId="{DBEBA69B-0830-436F-8F18-386E6F26CAE4}" destId="{FEF4A873-E97B-45C4-817F-0B7E1001FE86}" srcOrd="4" destOrd="0" presId="urn:microsoft.com/office/officeart/2005/8/layout/arrow2"/>
    <dgm:cxn modelId="{72A8C6AF-E1D1-406D-81B6-0F433C30F64D}" type="presParOf" srcId="{DBEBA69B-0830-436F-8F18-386E6F26CAE4}" destId="{B67E0C38-95F6-4DBF-8366-E77CB5A615A5}"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13CD2D-DFBB-4121-AB2D-5E6F4B4F6847}" type="doc">
      <dgm:prSet loTypeId="urn:microsoft.com/office/officeart/2005/8/layout/arrow2" loCatId="process" qsTypeId="urn:microsoft.com/office/officeart/2005/8/quickstyle/simple1" qsCatId="simple" csTypeId="urn:microsoft.com/office/officeart/2005/8/colors/accent1_2" csCatId="accent1" phldr="1"/>
      <dgm:spPr/>
    </dgm:pt>
    <dgm:pt modelId="{8D186807-7D0C-4227-9E58-EE0997B3AB84}">
      <dgm:prSet phldrT="[Text]" custT="1"/>
      <dgm:spPr/>
      <dgm:t>
        <a:bodyPr/>
        <a:lstStyle/>
        <a:p>
          <a:r>
            <a:rPr lang="en-US" sz="2000" b="1" dirty="0" smtClean="0">
              <a:latin typeface="Arial" panose="020B0604020202020204" pitchFamily="34" charset="0"/>
              <a:cs typeface="Arial" panose="020B0604020202020204" pitchFamily="34" charset="0"/>
            </a:rPr>
            <a:t>Short-term planning</a:t>
          </a:r>
          <a:endParaRPr lang="en-US" sz="2000" b="1" dirty="0">
            <a:latin typeface="Arial" panose="020B0604020202020204" pitchFamily="34" charset="0"/>
            <a:cs typeface="Arial" panose="020B0604020202020204" pitchFamily="34" charset="0"/>
          </a:endParaRPr>
        </a:p>
      </dgm:t>
    </dgm:pt>
    <dgm:pt modelId="{1D7097F5-0740-494E-9CCF-D470B1005076}" type="parTrans" cxnId="{260CFA0E-8754-4846-9B92-EF3C35C71AD8}">
      <dgm:prSet/>
      <dgm:spPr/>
      <dgm:t>
        <a:bodyPr/>
        <a:lstStyle/>
        <a:p>
          <a:endParaRPr lang="en-US" sz="1600">
            <a:latin typeface="Arial" panose="020B0604020202020204" pitchFamily="34" charset="0"/>
            <a:cs typeface="Arial" panose="020B0604020202020204" pitchFamily="34" charset="0"/>
          </a:endParaRPr>
        </a:p>
      </dgm:t>
    </dgm:pt>
    <dgm:pt modelId="{E535BF50-51D7-4F59-8C2A-B49976CB4C2E}" type="sibTrans" cxnId="{260CFA0E-8754-4846-9B92-EF3C35C71AD8}">
      <dgm:prSet/>
      <dgm:spPr/>
      <dgm:t>
        <a:bodyPr/>
        <a:lstStyle/>
        <a:p>
          <a:endParaRPr lang="en-US" sz="1600">
            <a:latin typeface="Arial" panose="020B0604020202020204" pitchFamily="34" charset="0"/>
            <a:cs typeface="Arial" panose="020B0604020202020204" pitchFamily="34" charset="0"/>
          </a:endParaRPr>
        </a:p>
      </dgm:t>
    </dgm:pt>
    <dgm:pt modelId="{A53D68A1-AF4F-4F57-AAB9-42D8C030AB25}">
      <dgm:prSet phldrT="[Text]" custT="1"/>
      <dgm:spPr/>
      <dgm:t>
        <a:bodyPr/>
        <a:lstStyle/>
        <a:p>
          <a:r>
            <a:rPr lang="en-US" sz="2000" b="1" dirty="0" smtClean="0">
              <a:latin typeface="Arial" panose="020B0604020202020204" pitchFamily="34" charset="0"/>
              <a:cs typeface="Arial" panose="020B0604020202020204" pitchFamily="34" charset="0"/>
            </a:rPr>
            <a:t>Medium-term planning</a:t>
          </a:r>
          <a:endParaRPr lang="en-US" sz="2000" b="1" dirty="0">
            <a:latin typeface="Arial" panose="020B0604020202020204" pitchFamily="34" charset="0"/>
            <a:cs typeface="Arial" panose="020B0604020202020204" pitchFamily="34" charset="0"/>
          </a:endParaRPr>
        </a:p>
      </dgm:t>
    </dgm:pt>
    <dgm:pt modelId="{7B993E1A-EC71-40EA-90D6-BE60D6DCD4F5}" type="parTrans" cxnId="{03B97CA0-3514-4C3F-A60B-8DBE955C875C}">
      <dgm:prSet/>
      <dgm:spPr/>
      <dgm:t>
        <a:bodyPr/>
        <a:lstStyle/>
        <a:p>
          <a:endParaRPr lang="en-US" sz="1600">
            <a:latin typeface="Arial" panose="020B0604020202020204" pitchFamily="34" charset="0"/>
            <a:cs typeface="Arial" panose="020B0604020202020204" pitchFamily="34" charset="0"/>
          </a:endParaRPr>
        </a:p>
      </dgm:t>
    </dgm:pt>
    <dgm:pt modelId="{ECA407CE-44D7-4BAD-8CCB-009511E4094E}" type="sibTrans" cxnId="{03B97CA0-3514-4C3F-A60B-8DBE955C875C}">
      <dgm:prSet/>
      <dgm:spPr/>
      <dgm:t>
        <a:bodyPr/>
        <a:lstStyle/>
        <a:p>
          <a:endParaRPr lang="en-US" sz="1600">
            <a:latin typeface="Arial" panose="020B0604020202020204" pitchFamily="34" charset="0"/>
            <a:cs typeface="Arial" panose="020B0604020202020204" pitchFamily="34" charset="0"/>
          </a:endParaRPr>
        </a:p>
      </dgm:t>
    </dgm:pt>
    <dgm:pt modelId="{25D6C6F4-7450-455B-A19F-E5AB28C74F4E}">
      <dgm:prSet phldrT="[Text]" custT="1"/>
      <dgm:spPr/>
      <dgm:t>
        <a:bodyPr/>
        <a:lstStyle/>
        <a:p>
          <a:r>
            <a:rPr lang="en-US" sz="2000" b="1" dirty="0" smtClean="0">
              <a:latin typeface="Arial" panose="020B0604020202020204" pitchFamily="34" charset="0"/>
              <a:cs typeface="Arial" panose="020B0604020202020204" pitchFamily="34" charset="0"/>
            </a:rPr>
            <a:t>Long-term planning</a:t>
          </a:r>
          <a:endParaRPr lang="en-US" sz="2000" b="1" dirty="0">
            <a:latin typeface="Arial" panose="020B0604020202020204" pitchFamily="34" charset="0"/>
            <a:cs typeface="Arial" panose="020B0604020202020204" pitchFamily="34" charset="0"/>
          </a:endParaRPr>
        </a:p>
      </dgm:t>
    </dgm:pt>
    <dgm:pt modelId="{AB8FB080-19B0-4795-B698-A3355F126EF6}" type="parTrans" cxnId="{A8612D7C-14EA-4E6B-9627-543666ED6FED}">
      <dgm:prSet/>
      <dgm:spPr/>
      <dgm:t>
        <a:bodyPr/>
        <a:lstStyle/>
        <a:p>
          <a:endParaRPr lang="en-US" sz="1600">
            <a:latin typeface="Arial" panose="020B0604020202020204" pitchFamily="34" charset="0"/>
            <a:cs typeface="Arial" panose="020B0604020202020204" pitchFamily="34" charset="0"/>
          </a:endParaRPr>
        </a:p>
      </dgm:t>
    </dgm:pt>
    <dgm:pt modelId="{DBF37BDA-E882-495B-9471-267509A8CA96}" type="sibTrans" cxnId="{A8612D7C-14EA-4E6B-9627-543666ED6FED}">
      <dgm:prSet/>
      <dgm:spPr/>
      <dgm:t>
        <a:bodyPr/>
        <a:lstStyle/>
        <a:p>
          <a:endParaRPr lang="en-US" sz="1600">
            <a:latin typeface="Arial" panose="020B0604020202020204" pitchFamily="34" charset="0"/>
            <a:cs typeface="Arial" panose="020B0604020202020204" pitchFamily="34" charset="0"/>
          </a:endParaRPr>
        </a:p>
      </dgm:t>
    </dgm:pt>
    <dgm:pt modelId="{38E254DC-0118-427C-A426-53353FB35BD2}">
      <dgm:prSet phldrT="[Text]" custT="1"/>
      <dgm:spPr/>
      <dgm:t>
        <a:bodyPr/>
        <a:lstStyle/>
        <a:p>
          <a:r>
            <a:rPr lang="en-US" sz="1600" b="0" dirty="0" smtClean="0">
              <a:latin typeface="Arial" panose="020B0604020202020204" pitchFamily="34" charset="0"/>
              <a:cs typeface="Arial" panose="020B0604020202020204" pitchFamily="34" charset="0"/>
            </a:rPr>
            <a:t>Covers a period of more than 1 year</a:t>
          </a:r>
          <a:endParaRPr lang="en-US" sz="1600" b="0" dirty="0">
            <a:latin typeface="Arial" panose="020B0604020202020204" pitchFamily="34" charset="0"/>
            <a:cs typeface="Arial" panose="020B0604020202020204" pitchFamily="34" charset="0"/>
          </a:endParaRPr>
        </a:p>
      </dgm:t>
    </dgm:pt>
    <dgm:pt modelId="{BF15BA69-DC21-4FD3-9D13-5E1EDCB3969E}" type="parTrans" cxnId="{FDFC5086-A4EA-4C90-85DD-2050A4726EBF}">
      <dgm:prSet/>
      <dgm:spPr/>
      <dgm:t>
        <a:bodyPr/>
        <a:lstStyle/>
        <a:p>
          <a:endParaRPr lang="en-US" sz="1600">
            <a:latin typeface="Arial" panose="020B0604020202020204" pitchFamily="34" charset="0"/>
            <a:cs typeface="Arial" panose="020B0604020202020204" pitchFamily="34" charset="0"/>
          </a:endParaRPr>
        </a:p>
      </dgm:t>
    </dgm:pt>
    <dgm:pt modelId="{34F65C11-52E2-4BB0-AD1E-BFEF4F71370E}" type="sibTrans" cxnId="{FDFC5086-A4EA-4C90-85DD-2050A4726EBF}">
      <dgm:prSet/>
      <dgm:spPr/>
      <dgm:t>
        <a:bodyPr/>
        <a:lstStyle/>
        <a:p>
          <a:endParaRPr lang="en-US" sz="1600">
            <a:latin typeface="Arial" panose="020B0604020202020204" pitchFamily="34" charset="0"/>
            <a:cs typeface="Arial" panose="020B0604020202020204" pitchFamily="34" charset="0"/>
          </a:endParaRPr>
        </a:p>
      </dgm:t>
    </dgm:pt>
    <dgm:pt modelId="{447E0640-7434-4541-B6F2-48C0E302936E}">
      <dgm:prSet phldrT="[Text]" custT="1"/>
      <dgm:spPr/>
      <dgm:t>
        <a:bodyPr/>
        <a:lstStyle/>
        <a:p>
          <a:r>
            <a:rPr lang="en-US" sz="1600" b="0" dirty="0" smtClean="0">
              <a:latin typeface="Arial" panose="020B0604020202020204" pitchFamily="34" charset="0"/>
              <a:cs typeface="Arial" panose="020B0604020202020204" pitchFamily="34" charset="0"/>
            </a:rPr>
            <a:t>E.g., 3-5 years</a:t>
          </a:r>
          <a:endParaRPr lang="en-US" sz="1600" b="0" dirty="0">
            <a:latin typeface="Arial" panose="020B0604020202020204" pitchFamily="34" charset="0"/>
            <a:cs typeface="Arial" panose="020B0604020202020204" pitchFamily="34" charset="0"/>
          </a:endParaRPr>
        </a:p>
      </dgm:t>
    </dgm:pt>
    <dgm:pt modelId="{6D595389-FDE0-459E-BAC8-7CFB82A62DC1}" type="parTrans" cxnId="{B24347D1-2860-44AE-B930-A90B7B146C3E}">
      <dgm:prSet/>
      <dgm:spPr/>
      <dgm:t>
        <a:bodyPr/>
        <a:lstStyle/>
        <a:p>
          <a:endParaRPr lang="en-US" sz="1600">
            <a:latin typeface="Arial" panose="020B0604020202020204" pitchFamily="34" charset="0"/>
            <a:cs typeface="Arial" panose="020B0604020202020204" pitchFamily="34" charset="0"/>
          </a:endParaRPr>
        </a:p>
      </dgm:t>
    </dgm:pt>
    <dgm:pt modelId="{FB0DCB8B-A4B1-405C-B609-DD827447FB61}" type="sibTrans" cxnId="{B24347D1-2860-44AE-B930-A90B7B146C3E}">
      <dgm:prSet/>
      <dgm:spPr/>
      <dgm:t>
        <a:bodyPr/>
        <a:lstStyle/>
        <a:p>
          <a:endParaRPr lang="en-US" sz="1600">
            <a:latin typeface="Arial" panose="020B0604020202020204" pitchFamily="34" charset="0"/>
            <a:cs typeface="Arial" panose="020B0604020202020204" pitchFamily="34" charset="0"/>
          </a:endParaRPr>
        </a:p>
      </dgm:t>
    </dgm:pt>
    <dgm:pt modelId="{037C1EDE-FA75-4AD1-83F4-439F0AC1D3E6}">
      <dgm:prSet phldrT="[Text]" custT="1"/>
      <dgm:spPr/>
      <dgm:t>
        <a:bodyPr/>
        <a:lstStyle/>
        <a:p>
          <a:r>
            <a:rPr lang="en-US" sz="1600" b="0" dirty="0" smtClean="0">
              <a:latin typeface="Arial" panose="020B0604020202020204" pitchFamily="34" charset="0"/>
              <a:cs typeface="Arial" panose="020B0604020202020204" pitchFamily="34" charset="0"/>
            </a:rPr>
            <a:t>Objective: Set plan for future activities; set investment schedules</a:t>
          </a:r>
          <a:endParaRPr lang="en-US" sz="1600" b="0" dirty="0">
            <a:latin typeface="Arial" panose="020B0604020202020204" pitchFamily="34" charset="0"/>
            <a:cs typeface="Arial" panose="020B0604020202020204" pitchFamily="34" charset="0"/>
          </a:endParaRPr>
        </a:p>
      </dgm:t>
    </dgm:pt>
    <dgm:pt modelId="{42E1E14C-A944-43A4-B0A0-DC29D60EE156}" type="parTrans" cxnId="{974F33AA-5369-4938-8135-32FB71641A30}">
      <dgm:prSet/>
      <dgm:spPr/>
      <dgm:t>
        <a:bodyPr/>
        <a:lstStyle/>
        <a:p>
          <a:endParaRPr lang="en-US"/>
        </a:p>
      </dgm:t>
    </dgm:pt>
    <dgm:pt modelId="{18C890A5-13CD-4EA2-BB4E-924105856AAA}" type="sibTrans" cxnId="{974F33AA-5369-4938-8135-32FB71641A30}">
      <dgm:prSet/>
      <dgm:spPr/>
      <dgm:t>
        <a:bodyPr/>
        <a:lstStyle/>
        <a:p>
          <a:endParaRPr lang="en-US"/>
        </a:p>
      </dgm:t>
    </dgm:pt>
    <dgm:pt modelId="{10DA04F2-B24B-4807-9A3A-2E783A81D286}">
      <dgm:prSet phldrT="[Text]" custT="1"/>
      <dgm:spPr/>
      <dgm:t>
        <a:bodyPr/>
        <a:lstStyle/>
        <a:p>
          <a:r>
            <a:rPr lang="en-US" sz="1600" b="0" dirty="0" smtClean="0">
              <a:latin typeface="Arial" panose="020B0604020202020204" pitchFamily="34" charset="0"/>
              <a:cs typeface="Arial" panose="020B0604020202020204" pitchFamily="34" charset="0"/>
            </a:rPr>
            <a:t>Covers a period of within one year</a:t>
          </a:r>
          <a:endParaRPr lang="en-US" sz="1600" b="0" dirty="0">
            <a:latin typeface="Arial" panose="020B0604020202020204" pitchFamily="34" charset="0"/>
            <a:cs typeface="Arial" panose="020B0604020202020204" pitchFamily="34" charset="0"/>
          </a:endParaRPr>
        </a:p>
      </dgm:t>
    </dgm:pt>
    <dgm:pt modelId="{7A078819-A430-44BC-9254-53C1A4788F56}" type="parTrans" cxnId="{92427108-BAFE-4D89-BA31-5EB48D0026D0}">
      <dgm:prSet/>
      <dgm:spPr/>
      <dgm:t>
        <a:bodyPr/>
        <a:lstStyle/>
        <a:p>
          <a:endParaRPr lang="en-US"/>
        </a:p>
      </dgm:t>
    </dgm:pt>
    <dgm:pt modelId="{6C354991-3108-4A47-984A-5B991835A043}" type="sibTrans" cxnId="{92427108-BAFE-4D89-BA31-5EB48D0026D0}">
      <dgm:prSet/>
      <dgm:spPr/>
      <dgm:t>
        <a:bodyPr/>
        <a:lstStyle/>
        <a:p>
          <a:endParaRPr lang="en-US"/>
        </a:p>
      </dgm:t>
    </dgm:pt>
    <dgm:pt modelId="{3D2858BD-CD31-4861-994D-EE2392BE59B4}">
      <dgm:prSet phldrT="[Text]" custT="1"/>
      <dgm:spPr/>
      <dgm:t>
        <a:bodyPr/>
        <a:lstStyle/>
        <a:p>
          <a:r>
            <a:rPr lang="en-US" sz="1600" b="0" dirty="0" smtClean="0">
              <a:latin typeface="Arial" panose="020B0604020202020204" pitchFamily="34" charset="0"/>
              <a:cs typeface="Arial" panose="020B0604020202020204" pitchFamily="34" charset="0"/>
            </a:rPr>
            <a:t>E.g., month, seasons</a:t>
          </a:r>
          <a:endParaRPr lang="en-US" sz="1600" b="0" dirty="0">
            <a:latin typeface="Arial" panose="020B0604020202020204" pitchFamily="34" charset="0"/>
            <a:cs typeface="Arial" panose="020B0604020202020204" pitchFamily="34" charset="0"/>
          </a:endParaRPr>
        </a:p>
      </dgm:t>
    </dgm:pt>
    <dgm:pt modelId="{B4C2997F-EA38-4242-9B18-1F91473F97A8}" type="parTrans" cxnId="{463E8C57-46C2-4385-B15A-A726FBDE35F5}">
      <dgm:prSet/>
      <dgm:spPr/>
      <dgm:t>
        <a:bodyPr/>
        <a:lstStyle/>
        <a:p>
          <a:endParaRPr lang="en-US"/>
        </a:p>
      </dgm:t>
    </dgm:pt>
    <dgm:pt modelId="{E67D09F9-6627-46CB-B336-563AF5F2162B}" type="sibTrans" cxnId="{463E8C57-46C2-4385-B15A-A726FBDE35F5}">
      <dgm:prSet/>
      <dgm:spPr/>
      <dgm:t>
        <a:bodyPr/>
        <a:lstStyle/>
        <a:p>
          <a:endParaRPr lang="en-US"/>
        </a:p>
      </dgm:t>
    </dgm:pt>
    <dgm:pt modelId="{8E0E8B3D-CC97-4415-BF35-49890EFB9CCA}">
      <dgm:prSet phldrT="[Text]" custT="1"/>
      <dgm:spPr/>
      <dgm:t>
        <a:bodyPr/>
        <a:lstStyle/>
        <a:p>
          <a:r>
            <a:rPr lang="en-US" sz="1600" b="0" dirty="0" smtClean="0">
              <a:latin typeface="Arial" panose="020B0604020202020204" pitchFamily="34" charset="0"/>
              <a:cs typeface="Arial" panose="020B0604020202020204" pitchFamily="34" charset="0"/>
            </a:rPr>
            <a:t>Objective: Set maintenance schedule; shutdown</a:t>
          </a:r>
          <a:endParaRPr lang="en-US" sz="1600" b="0" dirty="0">
            <a:latin typeface="Arial" panose="020B0604020202020204" pitchFamily="34" charset="0"/>
            <a:cs typeface="Arial" panose="020B0604020202020204" pitchFamily="34" charset="0"/>
          </a:endParaRPr>
        </a:p>
      </dgm:t>
    </dgm:pt>
    <dgm:pt modelId="{E048DA1A-DE29-4AEC-A625-04F7F56E1605}" type="parTrans" cxnId="{4B1DD63C-0D2B-4B35-9A9C-844864AABC98}">
      <dgm:prSet/>
      <dgm:spPr/>
      <dgm:t>
        <a:bodyPr/>
        <a:lstStyle/>
        <a:p>
          <a:endParaRPr lang="en-US"/>
        </a:p>
      </dgm:t>
    </dgm:pt>
    <dgm:pt modelId="{55BCC32F-4046-45DF-9746-D2AA5AD8DA16}" type="sibTrans" cxnId="{4B1DD63C-0D2B-4B35-9A9C-844864AABC98}">
      <dgm:prSet/>
      <dgm:spPr/>
      <dgm:t>
        <a:bodyPr/>
        <a:lstStyle/>
        <a:p>
          <a:endParaRPr lang="en-US"/>
        </a:p>
      </dgm:t>
    </dgm:pt>
    <dgm:pt modelId="{7FE6DCF2-579D-4209-9D35-9EC458D92D78}">
      <dgm:prSet phldrT="[Text]" custT="1"/>
      <dgm:spPr/>
      <dgm:t>
        <a:bodyPr/>
        <a:lstStyle/>
        <a:p>
          <a:endParaRPr lang="en-US" sz="1600" b="0" dirty="0">
            <a:latin typeface="Arial" panose="020B0604020202020204" pitchFamily="34" charset="0"/>
            <a:cs typeface="Arial" panose="020B0604020202020204" pitchFamily="34" charset="0"/>
          </a:endParaRPr>
        </a:p>
      </dgm:t>
    </dgm:pt>
    <dgm:pt modelId="{6D99E945-24EA-4C68-8AFA-746FEA5FED7D}" type="parTrans" cxnId="{E9D52C7C-40C1-407E-A4A5-65F85274C182}">
      <dgm:prSet/>
      <dgm:spPr/>
      <dgm:t>
        <a:bodyPr/>
        <a:lstStyle/>
        <a:p>
          <a:endParaRPr lang="en-US"/>
        </a:p>
      </dgm:t>
    </dgm:pt>
    <dgm:pt modelId="{BE67A093-42FD-482D-A7FC-4C6D460869B4}" type="sibTrans" cxnId="{E9D52C7C-40C1-407E-A4A5-65F85274C182}">
      <dgm:prSet/>
      <dgm:spPr/>
      <dgm:t>
        <a:bodyPr/>
        <a:lstStyle/>
        <a:p>
          <a:endParaRPr lang="en-US"/>
        </a:p>
      </dgm:t>
    </dgm:pt>
    <dgm:pt modelId="{2EA894D4-3761-4769-8B87-4D697A9BF64A}">
      <dgm:prSet custT="1"/>
      <dgm:spPr/>
      <dgm:t>
        <a:bodyPr/>
        <a:lstStyle/>
        <a:p>
          <a:r>
            <a:rPr lang="en-US" sz="1600" b="0" dirty="0" smtClean="0">
              <a:latin typeface="Arial" panose="020B0604020202020204" pitchFamily="34" charset="0"/>
              <a:cs typeface="Arial" panose="020B0604020202020204" pitchFamily="34" charset="0"/>
            </a:rPr>
            <a:t>Covers a period of 1 day to 1 week</a:t>
          </a:r>
          <a:endParaRPr lang="en-US" sz="1600" b="0" dirty="0">
            <a:latin typeface="Arial" panose="020B0604020202020204" pitchFamily="34" charset="0"/>
            <a:cs typeface="Arial" panose="020B0604020202020204" pitchFamily="34" charset="0"/>
          </a:endParaRPr>
        </a:p>
      </dgm:t>
    </dgm:pt>
    <dgm:pt modelId="{F8BCA63B-BE0C-42E6-9C26-95147B7F8F46}" type="parTrans" cxnId="{9E16AF1E-2DF9-4A0D-9158-25D9DDE11011}">
      <dgm:prSet/>
      <dgm:spPr/>
      <dgm:t>
        <a:bodyPr/>
        <a:lstStyle/>
        <a:p>
          <a:endParaRPr lang="en-US"/>
        </a:p>
      </dgm:t>
    </dgm:pt>
    <dgm:pt modelId="{180CA8BA-F993-4A95-8346-99286F90A4C0}" type="sibTrans" cxnId="{9E16AF1E-2DF9-4A0D-9158-25D9DDE11011}">
      <dgm:prSet/>
      <dgm:spPr/>
      <dgm:t>
        <a:bodyPr/>
        <a:lstStyle/>
        <a:p>
          <a:endParaRPr lang="en-US"/>
        </a:p>
      </dgm:t>
    </dgm:pt>
    <dgm:pt modelId="{E678B1CB-10F1-493E-9C26-1BC4DDDFB387}">
      <dgm:prSet custT="1"/>
      <dgm:spPr/>
      <dgm:t>
        <a:bodyPr/>
        <a:lstStyle/>
        <a:p>
          <a:r>
            <a:rPr lang="en-US" sz="1600" b="0" dirty="0" smtClean="0">
              <a:latin typeface="Arial" panose="020B0604020202020204" pitchFamily="34" charset="0"/>
              <a:cs typeface="Arial" panose="020B0604020202020204" pitchFamily="34" charset="0"/>
            </a:rPr>
            <a:t>E.g., minutes, hours, days</a:t>
          </a:r>
          <a:endParaRPr lang="en-US" sz="1600" b="0" dirty="0">
            <a:latin typeface="Arial" panose="020B0604020202020204" pitchFamily="34" charset="0"/>
            <a:cs typeface="Arial" panose="020B0604020202020204" pitchFamily="34" charset="0"/>
          </a:endParaRPr>
        </a:p>
      </dgm:t>
    </dgm:pt>
    <dgm:pt modelId="{D9A13E0E-E688-4A5F-AD0B-B70CA263A104}" type="parTrans" cxnId="{7DC0F032-9FCA-4B3B-91F3-B0E9344984D7}">
      <dgm:prSet/>
      <dgm:spPr/>
      <dgm:t>
        <a:bodyPr/>
        <a:lstStyle/>
        <a:p>
          <a:endParaRPr lang="en-US"/>
        </a:p>
      </dgm:t>
    </dgm:pt>
    <dgm:pt modelId="{001C9400-1304-455A-92CD-2F36F82EC2BD}" type="sibTrans" cxnId="{7DC0F032-9FCA-4B3B-91F3-B0E9344984D7}">
      <dgm:prSet/>
      <dgm:spPr/>
      <dgm:t>
        <a:bodyPr/>
        <a:lstStyle/>
        <a:p>
          <a:endParaRPr lang="en-US"/>
        </a:p>
      </dgm:t>
    </dgm:pt>
    <dgm:pt modelId="{217D0068-A6D0-4534-96F4-1A4FF8C9E100}">
      <dgm:prSet custT="1"/>
      <dgm:spPr/>
      <dgm:t>
        <a:bodyPr/>
        <a:lstStyle/>
        <a:p>
          <a:r>
            <a:rPr lang="en-US" sz="1600" b="0" dirty="0" smtClean="0">
              <a:latin typeface="Arial" panose="020B0604020202020204" pitchFamily="34" charset="0"/>
              <a:cs typeface="Arial" panose="020B0604020202020204" pitchFamily="34" charset="0"/>
            </a:rPr>
            <a:t>Objective: Hourly operations; Day-to-day scheduling</a:t>
          </a:r>
          <a:endParaRPr lang="en-US" sz="1600" b="0" dirty="0">
            <a:latin typeface="Arial" panose="020B0604020202020204" pitchFamily="34" charset="0"/>
            <a:cs typeface="Arial" panose="020B0604020202020204" pitchFamily="34" charset="0"/>
          </a:endParaRPr>
        </a:p>
      </dgm:t>
    </dgm:pt>
    <dgm:pt modelId="{544EBF27-3DB4-4BBF-AA80-018AA0958F09}" type="parTrans" cxnId="{5A051588-3FD4-4CBA-B37E-5148ED47213C}">
      <dgm:prSet/>
      <dgm:spPr/>
      <dgm:t>
        <a:bodyPr/>
        <a:lstStyle/>
        <a:p>
          <a:endParaRPr lang="en-US"/>
        </a:p>
      </dgm:t>
    </dgm:pt>
    <dgm:pt modelId="{ADE9E104-EE0A-4E27-978E-9929AEC5BFAB}" type="sibTrans" cxnId="{5A051588-3FD4-4CBA-B37E-5148ED47213C}">
      <dgm:prSet/>
      <dgm:spPr/>
      <dgm:t>
        <a:bodyPr/>
        <a:lstStyle/>
        <a:p>
          <a:endParaRPr lang="en-US"/>
        </a:p>
      </dgm:t>
    </dgm:pt>
    <dgm:pt modelId="{826A1AE4-3381-4AB0-8D36-DE7044D2533E}" type="pres">
      <dgm:prSet presAssocID="{B913CD2D-DFBB-4121-AB2D-5E6F4B4F6847}" presName="arrowDiagram" presStyleCnt="0">
        <dgm:presLayoutVars>
          <dgm:chMax val="5"/>
          <dgm:dir/>
          <dgm:resizeHandles val="exact"/>
        </dgm:presLayoutVars>
      </dgm:prSet>
      <dgm:spPr/>
    </dgm:pt>
    <dgm:pt modelId="{55845A2B-517D-403F-AA28-344996D065D6}" type="pres">
      <dgm:prSet presAssocID="{B913CD2D-DFBB-4121-AB2D-5E6F4B4F6847}" presName="arrow" presStyleLbl="bgShp" presStyleIdx="0" presStyleCnt="1"/>
      <dgm:spPr/>
    </dgm:pt>
    <dgm:pt modelId="{DBEBA69B-0830-436F-8F18-386E6F26CAE4}" type="pres">
      <dgm:prSet presAssocID="{B913CD2D-DFBB-4121-AB2D-5E6F4B4F6847}" presName="arrowDiagram3" presStyleCnt="0"/>
      <dgm:spPr/>
    </dgm:pt>
    <dgm:pt modelId="{647799F6-7D6C-4671-8877-D3EFB2ADF530}" type="pres">
      <dgm:prSet presAssocID="{8D186807-7D0C-4227-9E58-EE0997B3AB84}" presName="bullet3a" presStyleLbl="node1" presStyleIdx="0" presStyleCnt="3"/>
      <dgm:spPr/>
    </dgm:pt>
    <dgm:pt modelId="{0EB5E7B2-243F-4281-98CD-D950C617109A}" type="pres">
      <dgm:prSet presAssocID="{8D186807-7D0C-4227-9E58-EE0997B3AB84}" presName="textBox3a" presStyleLbl="revTx" presStyleIdx="0" presStyleCnt="3">
        <dgm:presLayoutVars>
          <dgm:bulletEnabled val="1"/>
        </dgm:presLayoutVars>
      </dgm:prSet>
      <dgm:spPr/>
      <dgm:t>
        <a:bodyPr/>
        <a:lstStyle/>
        <a:p>
          <a:endParaRPr lang="en-US"/>
        </a:p>
      </dgm:t>
    </dgm:pt>
    <dgm:pt modelId="{BCDC7EFA-16AA-45CD-A392-3A51649D35A1}" type="pres">
      <dgm:prSet presAssocID="{A53D68A1-AF4F-4F57-AAB9-42D8C030AB25}" presName="bullet3b" presStyleLbl="node1" presStyleIdx="1" presStyleCnt="3"/>
      <dgm:spPr>
        <a:solidFill>
          <a:schemeClr val="accent4">
            <a:lumMod val="60000"/>
            <a:lumOff val="40000"/>
          </a:schemeClr>
        </a:solidFill>
      </dgm:spPr>
    </dgm:pt>
    <dgm:pt modelId="{C0ED4440-FFF5-4990-AE03-E54E4B8A94F1}" type="pres">
      <dgm:prSet presAssocID="{A53D68A1-AF4F-4F57-AAB9-42D8C030AB25}" presName="textBox3b" presStyleLbl="revTx" presStyleIdx="1" presStyleCnt="3">
        <dgm:presLayoutVars>
          <dgm:bulletEnabled val="1"/>
        </dgm:presLayoutVars>
      </dgm:prSet>
      <dgm:spPr/>
      <dgm:t>
        <a:bodyPr/>
        <a:lstStyle/>
        <a:p>
          <a:endParaRPr lang="en-US"/>
        </a:p>
      </dgm:t>
    </dgm:pt>
    <dgm:pt modelId="{FEF4A873-E97B-45C4-817F-0B7E1001FE86}" type="pres">
      <dgm:prSet presAssocID="{25D6C6F4-7450-455B-A19F-E5AB28C74F4E}" presName="bullet3c" presStyleLbl="node1" presStyleIdx="2" presStyleCnt="3"/>
      <dgm:spPr>
        <a:solidFill>
          <a:srgbClr val="00B050"/>
        </a:solidFill>
      </dgm:spPr>
    </dgm:pt>
    <dgm:pt modelId="{B67E0C38-95F6-4DBF-8366-E77CB5A615A5}" type="pres">
      <dgm:prSet presAssocID="{25D6C6F4-7450-455B-A19F-E5AB28C74F4E}" presName="textBox3c" presStyleLbl="revTx" presStyleIdx="2" presStyleCnt="3">
        <dgm:presLayoutVars>
          <dgm:bulletEnabled val="1"/>
        </dgm:presLayoutVars>
      </dgm:prSet>
      <dgm:spPr/>
      <dgm:t>
        <a:bodyPr/>
        <a:lstStyle/>
        <a:p>
          <a:endParaRPr lang="en-US"/>
        </a:p>
      </dgm:t>
    </dgm:pt>
  </dgm:ptLst>
  <dgm:cxnLst>
    <dgm:cxn modelId="{F7420B67-1EDB-4232-A742-CD4842B0EF30}" type="presOf" srcId="{10DA04F2-B24B-4807-9A3A-2E783A81D286}" destId="{C0ED4440-FFF5-4990-AE03-E54E4B8A94F1}" srcOrd="0" destOrd="1" presId="urn:microsoft.com/office/officeart/2005/8/layout/arrow2"/>
    <dgm:cxn modelId="{D5A058D4-30D8-4A47-9550-6DEAC1803B14}" type="presOf" srcId="{7FE6DCF2-579D-4209-9D35-9EC458D92D78}" destId="{C0ED4440-FFF5-4990-AE03-E54E4B8A94F1}" srcOrd="0" destOrd="4" presId="urn:microsoft.com/office/officeart/2005/8/layout/arrow2"/>
    <dgm:cxn modelId="{4B1DD63C-0D2B-4B35-9A9C-844864AABC98}" srcId="{A53D68A1-AF4F-4F57-AAB9-42D8C030AB25}" destId="{8E0E8B3D-CC97-4415-BF35-49890EFB9CCA}" srcOrd="2" destOrd="0" parTransId="{E048DA1A-DE29-4AEC-A625-04F7F56E1605}" sibTransId="{55BCC32F-4046-45DF-9746-D2AA5AD8DA16}"/>
    <dgm:cxn modelId="{83214BD7-9751-4397-8F9D-2BCE75A0693A}" type="presOf" srcId="{E678B1CB-10F1-493E-9C26-1BC4DDDFB387}" destId="{0EB5E7B2-243F-4281-98CD-D950C617109A}" srcOrd="0" destOrd="2" presId="urn:microsoft.com/office/officeart/2005/8/layout/arrow2"/>
    <dgm:cxn modelId="{9E16AF1E-2DF9-4A0D-9158-25D9DDE11011}" srcId="{8D186807-7D0C-4227-9E58-EE0997B3AB84}" destId="{2EA894D4-3761-4769-8B87-4D697A9BF64A}" srcOrd="0" destOrd="0" parTransId="{F8BCA63B-BE0C-42E6-9C26-95147B7F8F46}" sibTransId="{180CA8BA-F993-4A95-8346-99286F90A4C0}"/>
    <dgm:cxn modelId="{463E8C57-46C2-4385-B15A-A726FBDE35F5}" srcId="{A53D68A1-AF4F-4F57-AAB9-42D8C030AB25}" destId="{3D2858BD-CD31-4861-994D-EE2392BE59B4}" srcOrd="1" destOrd="0" parTransId="{B4C2997F-EA38-4242-9B18-1F91473F97A8}" sibTransId="{E67D09F9-6627-46CB-B336-563AF5F2162B}"/>
    <dgm:cxn modelId="{E9D52C7C-40C1-407E-A4A5-65F85274C182}" srcId="{A53D68A1-AF4F-4F57-AAB9-42D8C030AB25}" destId="{7FE6DCF2-579D-4209-9D35-9EC458D92D78}" srcOrd="3" destOrd="0" parTransId="{6D99E945-24EA-4C68-8AFA-746FEA5FED7D}" sibTransId="{BE67A093-42FD-482D-A7FC-4C6D460869B4}"/>
    <dgm:cxn modelId="{FE814477-E491-4BF8-A5A3-C51217807424}" type="presOf" srcId="{8D186807-7D0C-4227-9E58-EE0997B3AB84}" destId="{0EB5E7B2-243F-4281-98CD-D950C617109A}" srcOrd="0" destOrd="0" presId="urn:microsoft.com/office/officeart/2005/8/layout/arrow2"/>
    <dgm:cxn modelId="{57C3A75E-AD45-493B-B416-C04FC9C1E82C}" type="presOf" srcId="{38E254DC-0118-427C-A426-53353FB35BD2}" destId="{B67E0C38-95F6-4DBF-8366-E77CB5A615A5}" srcOrd="0" destOrd="1" presId="urn:microsoft.com/office/officeart/2005/8/layout/arrow2"/>
    <dgm:cxn modelId="{830783E0-FBCB-4B55-84C0-EECC82231468}" type="presOf" srcId="{A53D68A1-AF4F-4F57-AAB9-42D8C030AB25}" destId="{C0ED4440-FFF5-4990-AE03-E54E4B8A94F1}" srcOrd="0" destOrd="0" presId="urn:microsoft.com/office/officeart/2005/8/layout/arrow2"/>
    <dgm:cxn modelId="{6DBEBACC-16D8-44B7-8087-DF5F91D7C80A}" type="presOf" srcId="{037C1EDE-FA75-4AD1-83F4-439F0AC1D3E6}" destId="{B67E0C38-95F6-4DBF-8366-E77CB5A615A5}" srcOrd="0" destOrd="3" presId="urn:microsoft.com/office/officeart/2005/8/layout/arrow2"/>
    <dgm:cxn modelId="{A8612D7C-14EA-4E6B-9627-543666ED6FED}" srcId="{B913CD2D-DFBB-4121-AB2D-5E6F4B4F6847}" destId="{25D6C6F4-7450-455B-A19F-E5AB28C74F4E}" srcOrd="2" destOrd="0" parTransId="{AB8FB080-19B0-4795-B698-A3355F126EF6}" sibTransId="{DBF37BDA-E882-495B-9471-267509A8CA96}"/>
    <dgm:cxn modelId="{7DC0F032-9FCA-4B3B-91F3-B0E9344984D7}" srcId="{8D186807-7D0C-4227-9E58-EE0997B3AB84}" destId="{E678B1CB-10F1-493E-9C26-1BC4DDDFB387}" srcOrd="1" destOrd="0" parTransId="{D9A13E0E-E688-4A5F-AD0B-B70CA263A104}" sibTransId="{001C9400-1304-455A-92CD-2F36F82EC2BD}"/>
    <dgm:cxn modelId="{03B97CA0-3514-4C3F-A60B-8DBE955C875C}" srcId="{B913CD2D-DFBB-4121-AB2D-5E6F4B4F6847}" destId="{A53D68A1-AF4F-4F57-AAB9-42D8C030AB25}" srcOrd="1" destOrd="0" parTransId="{7B993E1A-EC71-40EA-90D6-BE60D6DCD4F5}" sibTransId="{ECA407CE-44D7-4BAD-8CCB-009511E4094E}"/>
    <dgm:cxn modelId="{9429EC65-DAA7-4278-BF59-A02A4F57B5EA}" type="presOf" srcId="{447E0640-7434-4541-B6F2-48C0E302936E}" destId="{B67E0C38-95F6-4DBF-8366-E77CB5A615A5}" srcOrd="0" destOrd="2" presId="urn:microsoft.com/office/officeart/2005/8/layout/arrow2"/>
    <dgm:cxn modelId="{B24347D1-2860-44AE-B930-A90B7B146C3E}" srcId="{25D6C6F4-7450-455B-A19F-E5AB28C74F4E}" destId="{447E0640-7434-4541-B6F2-48C0E302936E}" srcOrd="1" destOrd="0" parTransId="{6D595389-FDE0-459E-BAC8-7CFB82A62DC1}" sibTransId="{FB0DCB8B-A4B1-405C-B609-DD827447FB61}"/>
    <dgm:cxn modelId="{260CFA0E-8754-4846-9B92-EF3C35C71AD8}" srcId="{B913CD2D-DFBB-4121-AB2D-5E6F4B4F6847}" destId="{8D186807-7D0C-4227-9E58-EE0997B3AB84}" srcOrd="0" destOrd="0" parTransId="{1D7097F5-0740-494E-9CCF-D470B1005076}" sibTransId="{E535BF50-51D7-4F59-8C2A-B49976CB4C2E}"/>
    <dgm:cxn modelId="{6EB2834C-6A09-41CA-B847-F97A23DD649F}" type="presOf" srcId="{8E0E8B3D-CC97-4415-BF35-49890EFB9CCA}" destId="{C0ED4440-FFF5-4990-AE03-E54E4B8A94F1}" srcOrd="0" destOrd="3" presId="urn:microsoft.com/office/officeart/2005/8/layout/arrow2"/>
    <dgm:cxn modelId="{FDFC5086-A4EA-4C90-85DD-2050A4726EBF}" srcId="{25D6C6F4-7450-455B-A19F-E5AB28C74F4E}" destId="{38E254DC-0118-427C-A426-53353FB35BD2}" srcOrd="0" destOrd="0" parTransId="{BF15BA69-DC21-4FD3-9D13-5E1EDCB3969E}" sibTransId="{34F65C11-52E2-4BB0-AD1E-BFEF4F71370E}"/>
    <dgm:cxn modelId="{39B62660-94CF-4108-9C10-C1F7CFCA9F1B}" type="presOf" srcId="{25D6C6F4-7450-455B-A19F-E5AB28C74F4E}" destId="{B67E0C38-95F6-4DBF-8366-E77CB5A615A5}" srcOrd="0" destOrd="0" presId="urn:microsoft.com/office/officeart/2005/8/layout/arrow2"/>
    <dgm:cxn modelId="{07F93567-01EE-434E-A64F-90532773A52D}" type="presOf" srcId="{217D0068-A6D0-4534-96F4-1A4FF8C9E100}" destId="{0EB5E7B2-243F-4281-98CD-D950C617109A}" srcOrd="0" destOrd="3" presId="urn:microsoft.com/office/officeart/2005/8/layout/arrow2"/>
    <dgm:cxn modelId="{974F33AA-5369-4938-8135-32FB71641A30}" srcId="{25D6C6F4-7450-455B-A19F-E5AB28C74F4E}" destId="{037C1EDE-FA75-4AD1-83F4-439F0AC1D3E6}" srcOrd="2" destOrd="0" parTransId="{42E1E14C-A944-43A4-B0A0-DC29D60EE156}" sibTransId="{18C890A5-13CD-4EA2-BB4E-924105856AAA}"/>
    <dgm:cxn modelId="{A8EA0112-2935-46CE-8389-D3E9048D7C98}" type="presOf" srcId="{3D2858BD-CD31-4861-994D-EE2392BE59B4}" destId="{C0ED4440-FFF5-4990-AE03-E54E4B8A94F1}" srcOrd="0" destOrd="2" presId="urn:microsoft.com/office/officeart/2005/8/layout/arrow2"/>
    <dgm:cxn modelId="{92427108-BAFE-4D89-BA31-5EB48D0026D0}" srcId="{A53D68A1-AF4F-4F57-AAB9-42D8C030AB25}" destId="{10DA04F2-B24B-4807-9A3A-2E783A81D286}" srcOrd="0" destOrd="0" parTransId="{7A078819-A430-44BC-9254-53C1A4788F56}" sibTransId="{6C354991-3108-4A47-984A-5B991835A043}"/>
    <dgm:cxn modelId="{5A051588-3FD4-4CBA-B37E-5148ED47213C}" srcId="{8D186807-7D0C-4227-9E58-EE0997B3AB84}" destId="{217D0068-A6D0-4534-96F4-1A4FF8C9E100}" srcOrd="2" destOrd="0" parTransId="{544EBF27-3DB4-4BBF-AA80-018AA0958F09}" sibTransId="{ADE9E104-EE0A-4E27-978E-9929AEC5BFAB}"/>
    <dgm:cxn modelId="{6761E51E-4FCF-47D4-A856-1755ED1FD631}" type="presOf" srcId="{B913CD2D-DFBB-4121-AB2D-5E6F4B4F6847}" destId="{826A1AE4-3381-4AB0-8D36-DE7044D2533E}" srcOrd="0" destOrd="0" presId="urn:microsoft.com/office/officeart/2005/8/layout/arrow2"/>
    <dgm:cxn modelId="{9A983BDE-F296-4C17-9D4C-348C160B0056}" type="presOf" srcId="{2EA894D4-3761-4769-8B87-4D697A9BF64A}" destId="{0EB5E7B2-243F-4281-98CD-D950C617109A}" srcOrd="0" destOrd="1" presId="urn:microsoft.com/office/officeart/2005/8/layout/arrow2"/>
    <dgm:cxn modelId="{EC49B9E6-3D98-4326-A895-32E85AF6FC9C}" type="presParOf" srcId="{826A1AE4-3381-4AB0-8D36-DE7044D2533E}" destId="{55845A2B-517D-403F-AA28-344996D065D6}" srcOrd="0" destOrd="0" presId="urn:microsoft.com/office/officeart/2005/8/layout/arrow2"/>
    <dgm:cxn modelId="{E67377C8-A7F0-489C-A952-461AB67AA3A7}" type="presParOf" srcId="{826A1AE4-3381-4AB0-8D36-DE7044D2533E}" destId="{DBEBA69B-0830-436F-8F18-386E6F26CAE4}" srcOrd="1" destOrd="0" presId="urn:microsoft.com/office/officeart/2005/8/layout/arrow2"/>
    <dgm:cxn modelId="{98CCD5A0-4877-44AA-B737-D48069C096CE}" type="presParOf" srcId="{DBEBA69B-0830-436F-8F18-386E6F26CAE4}" destId="{647799F6-7D6C-4671-8877-D3EFB2ADF530}" srcOrd="0" destOrd="0" presId="urn:microsoft.com/office/officeart/2005/8/layout/arrow2"/>
    <dgm:cxn modelId="{35D66191-2A24-4460-9FE1-B04B627F0055}" type="presParOf" srcId="{DBEBA69B-0830-436F-8F18-386E6F26CAE4}" destId="{0EB5E7B2-243F-4281-98CD-D950C617109A}" srcOrd="1" destOrd="0" presId="urn:microsoft.com/office/officeart/2005/8/layout/arrow2"/>
    <dgm:cxn modelId="{C607FD11-F542-49C1-9B9B-8005BF70C9BA}" type="presParOf" srcId="{DBEBA69B-0830-436F-8F18-386E6F26CAE4}" destId="{BCDC7EFA-16AA-45CD-A392-3A51649D35A1}" srcOrd="2" destOrd="0" presId="urn:microsoft.com/office/officeart/2005/8/layout/arrow2"/>
    <dgm:cxn modelId="{C4CCC9EA-8C6E-4564-AAE6-CDB960ECD9CE}" type="presParOf" srcId="{DBEBA69B-0830-436F-8F18-386E6F26CAE4}" destId="{C0ED4440-FFF5-4990-AE03-E54E4B8A94F1}" srcOrd="3" destOrd="0" presId="urn:microsoft.com/office/officeart/2005/8/layout/arrow2"/>
    <dgm:cxn modelId="{BF89A9B0-77DA-45BB-AB02-DDE442328816}" type="presParOf" srcId="{DBEBA69B-0830-436F-8F18-386E6F26CAE4}" destId="{FEF4A873-E97B-45C4-817F-0B7E1001FE86}" srcOrd="4" destOrd="0" presId="urn:microsoft.com/office/officeart/2005/8/layout/arrow2"/>
    <dgm:cxn modelId="{72A8C6AF-E1D1-406D-81B6-0F433C30F64D}" type="presParOf" srcId="{DBEBA69B-0830-436F-8F18-386E6F26CAE4}" destId="{B67E0C38-95F6-4DBF-8366-E77CB5A615A5}"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45A2B-517D-403F-AA28-344996D065D6}">
      <dsp:nvSpPr>
        <dsp:cNvPr id="0" name=""/>
        <dsp:cNvSpPr/>
      </dsp:nvSpPr>
      <dsp:spPr>
        <a:xfrm>
          <a:off x="325966" y="0"/>
          <a:ext cx="8669867" cy="5418667"/>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7799F6-7D6C-4671-8877-D3EFB2ADF530}">
      <dsp:nvSpPr>
        <dsp:cNvPr id="0" name=""/>
        <dsp:cNvSpPr/>
      </dsp:nvSpPr>
      <dsp:spPr>
        <a:xfrm>
          <a:off x="1427039" y="3739963"/>
          <a:ext cx="225416" cy="2254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5E7B2-243F-4281-98CD-D950C617109A}">
      <dsp:nvSpPr>
        <dsp:cNvPr id="0" name=""/>
        <dsp:cNvSpPr/>
      </dsp:nvSpPr>
      <dsp:spPr>
        <a:xfrm>
          <a:off x="1539747" y="3852672"/>
          <a:ext cx="2020079" cy="1565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44" tIns="0" rIns="0" bIns="0" numCol="1" spcCol="1270" anchor="t" anchorCtr="0">
          <a:noAutofit/>
        </a:bodyPr>
        <a:lstStyle/>
        <a:p>
          <a:pPr lvl="0" algn="l" defTabSz="889000">
            <a:lnSpc>
              <a:spcPct val="90000"/>
            </a:lnSpc>
            <a:spcBef>
              <a:spcPct val="0"/>
            </a:spcBef>
            <a:spcAft>
              <a:spcPct val="35000"/>
            </a:spcAft>
          </a:pPr>
          <a:r>
            <a:rPr lang="en-US" sz="2000" b="1" kern="1200" dirty="0" smtClean="0">
              <a:latin typeface="Arial" panose="020B0604020202020204" pitchFamily="34" charset="0"/>
              <a:cs typeface="Arial" panose="020B0604020202020204" pitchFamily="34" charset="0"/>
            </a:rPr>
            <a:t>Short-term planning</a:t>
          </a:r>
          <a:endParaRPr lang="en-US" sz="2000" b="1" kern="1200" dirty="0">
            <a:latin typeface="Arial" panose="020B0604020202020204" pitchFamily="34" charset="0"/>
            <a:cs typeface="Arial" panose="020B0604020202020204" pitchFamily="34" charset="0"/>
          </a:endParaRPr>
        </a:p>
      </dsp:txBody>
      <dsp:txXfrm>
        <a:off x="1539747" y="3852672"/>
        <a:ext cx="2020079" cy="1565994"/>
      </dsp:txXfrm>
    </dsp:sp>
    <dsp:sp modelId="{BCDC7EFA-16AA-45CD-A392-3A51649D35A1}">
      <dsp:nvSpPr>
        <dsp:cNvPr id="0" name=""/>
        <dsp:cNvSpPr/>
      </dsp:nvSpPr>
      <dsp:spPr>
        <a:xfrm>
          <a:off x="3416774" y="2267170"/>
          <a:ext cx="407483" cy="407483"/>
        </a:xfrm>
        <a:prstGeom prst="ellipse">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ED4440-FFF5-4990-AE03-E54E4B8A94F1}">
      <dsp:nvSpPr>
        <dsp:cNvPr id="0" name=""/>
        <dsp:cNvSpPr/>
      </dsp:nvSpPr>
      <dsp:spPr>
        <a:xfrm>
          <a:off x="3620515" y="2470912"/>
          <a:ext cx="2080768" cy="2947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17" tIns="0" rIns="0" bIns="0" numCol="1" spcCol="1270" anchor="t" anchorCtr="0">
          <a:noAutofit/>
        </a:bodyPr>
        <a:lstStyle/>
        <a:p>
          <a:pPr lvl="0" algn="l" defTabSz="889000">
            <a:lnSpc>
              <a:spcPct val="90000"/>
            </a:lnSpc>
            <a:spcBef>
              <a:spcPct val="0"/>
            </a:spcBef>
            <a:spcAft>
              <a:spcPct val="35000"/>
            </a:spcAft>
          </a:pPr>
          <a:r>
            <a:rPr lang="en-US" sz="2000" b="1" kern="1200" dirty="0" smtClean="0">
              <a:latin typeface="Arial" panose="020B0604020202020204" pitchFamily="34" charset="0"/>
              <a:cs typeface="Arial" panose="020B0604020202020204" pitchFamily="34" charset="0"/>
            </a:rPr>
            <a:t>Medium-term planning</a:t>
          </a:r>
          <a:endParaRPr lang="en-US" sz="2000" b="1"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endParaRPr lang="en-US" sz="1600" b="0" kern="1200" dirty="0">
            <a:latin typeface="Arial" panose="020B0604020202020204" pitchFamily="34" charset="0"/>
            <a:cs typeface="Arial" panose="020B0604020202020204" pitchFamily="34" charset="0"/>
          </a:endParaRPr>
        </a:p>
      </dsp:txBody>
      <dsp:txXfrm>
        <a:off x="3620515" y="2470912"/>
        <a:ext cx="2080768" cy="2947754"/>
      </dsp:txXfrm>
    </dsp:sp>
    <dsp:sp modelId="{FEF4A873-E97B-45C4-817F-0B7E1001FE86}">
      <dsp:nvSpPr>
        <dsp:cNvPr id="0" name=""/>
        <dsp:cNvSpPr/>
      </dsp:nvSpPr>
      <dsp:spPr>
        <a:xfrm>
          <a:off x="5809657" y="1370922"/>
          <a:ext cx="563541" cy="563541"/>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7E0C38-95F6-4DBF-8366-E77CB5A615A5}">
      <dsp:nvSpPr>
        <dsp:cNvPr id="0" name=""/>
        <dsp:cNvSpPr/>
      </dsp:nvSpPr>
      <dsp:spPr>
        <a:xfrm>
          <a:off x="6091428" y="1652693"/>
          <a:ext cx="2080768" cy="3765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609" tIns="0" rIns="0" bIns="0" numCol="1" spcCol="1270" anchor="t" anchorCtr="0">
          <a:noAutofit/>
        </a:bodyPr>
        <a:lstStyle/>
        <a:p>
          <a:pPr lvl="0" algn="l" defTabSz="889000">
            <a:lnSpc>
              <a:spcPct val="90000"/>
            </a:lnSpc>
            <a:spcBef>
              <a:spcPct val="0"/>
            </a:spcBef>
            <a:spcAft>
              <a:spcPct val="35000"/>
            </a:spcAft>
          </a:pPr>
          <a:r>
            <a:rPr lang="en-US" sz="2000" b="1" kern="1200" dirty="0" smtClean="0">
              <a:latin typeface="Arial" panose="020B0604020202020204" pitchFamily="34" charset="0"/>
              <a:cs typeface="Arial" panose="020B0604020202020204" pitchFamily="34" charset="0"/>
            </a:rPr>
            <a:t>Long-term planning</a:t>
          </a:r>
          <a:endParaRPr lang="en-US" sz="2000" b="1" kern="1200" dirty="0">
            <a:latin typeface="Arial" panose="020B0604020202020204" pitchFamily="34" charset="0"/>
            <a:cs typeface="Arial" panose="020B0604020202020204" pitchFamily="34" charset="0"/>
          </a:endParaRPr>
        </a:p>
      </dsp:txBody>
      <dsp:txXfrm>
        <a:off x="6091428" y="1652693"/>
        <a:ext cx="2080768" cy="37659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45A2B-517D-403F-AA28-344996D065D6}">
      <dsp:nvSpPr>
        <dsp:cNvPr id="0" name=""/>
        <dsp:cNvSpPr/>
      </dsp:nvSpPr>
      <dsp:spPr>
        <a:xfrm>
          <a:off x="325966" y="0"/>
          <a:ext cx="8669867" cy="5418666"/>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7799F6-7D6C-4671-8877-D3EFB2ADF530}">
      <dsp:nvSpPr>
        <dsp:cNvPr id="0" name=""/>
        <dsp:cNvSpPr/>
      </dsp:nvSpPr>
      <dsp:spPr>
        <a:xfrm>
          <a:off x="1427039" y="3739963"/>
          <a:ext cx="225416" cy="2254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5E7B2-243F-4281-98CD-D950C617109A}">
      <dsp:nvSpPr>
        <dsp:cNvPr id="0" name=""/>
        <dsp:cNvSpPr/>
      </dsp:nvSpPr>
      <dsp:spPr>
        <a:xfrm>
          <a:off x="1539747" y="3852672"/>
          <a:ext cx="2020079" cy="1565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44" tIns="0" rIns="0" bIns="0" numCol="1" spcCol="1270" anchor="t" anchorCtr="0">
          <a:noAutofit/>
        </a:bodyPr>
        <a:lstStyle/>
        <a:p>
          <a:pPr lvl="0" algn="l" defTabSz="889000">
            <a:lnSpc>
              <a:spcPct val="90000"/>
            </a:lnSpc>
            <a:spcBef>
              <a:spcPct val="0"/>
            </a:spcBef>
            <a:spcAft>
              <a:spcPct val="35000"/>
            </a:spcAft>
          </a:pPr>
          <a:r>
            <a:rPr lang="en-US" sz="2000" b="1" kern="1200" dirty="0" smtClean="0">
              <a:latin typeface="Arial" panose="020B0604020202020204" pitchFamily="34" charset="0"/>
              <a:cs typeface="Arial" panose="020B0604020202020204" pitchFamily="34" charset="0"/>
            </a:rPr>
            <a:t>Short-term planning</a:t>
          </a:r>
          <a:endParaRPr lang="en-US" sz="2000" b="1"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0" kern="1200" dirty="0" smtClean="0">
              <a:latin typeface="Arial" panose="020B0604020202020204" pitchFamily="34" charset="0"/>
              <a:cs typeface="Arial" panose="020B0604020202020204" pitchFamily="34" charset="0"/>
            </a:rPr>
            <a:t>Covers a period of 1 day to 1 week</a:t>
          </a:r>
          <a:endParaRPr lang="en-US" sz="1600" b="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0" kern="1200" dirty="0" smtClean="0">
              <a:latin typeface="Arial" panose="020B0604020202020204" pitchFamily="34" charset="0"/>
              <a:cs typeface="Arial" panose="020B0604020202020204" pitchFamily="34" charset="0"/>
            </a:rPr>
            <a:t>E.g., minutes, hours, days</a:t>
          </a:r>
          <a:endParaRPr lang="en-US" sz="1600" b="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0" kern="1200" dirty="0" smtClean="0">
              <a:latin typeface="Arial" panose="020B0604020202020204" pitchFamily="34" charset="0"/>
              <a:cs typeface="Arial" panose="020B0604020202020204" pitchFamily="34" charset="0"/>
            </a:rPr>
            <a:t>Objective: Hourly operations; Day-to-day scheduling</a:t>
          </a:r>
          <a:endParaRPr lang="en-US" sz="1600" b="0" kern="1200" dirty="0">
            <a:latin typeface="Arial" panose="020B0604020202020204" pitchFamily="34" charset="0"/>
            <a:cs typeface="Arial" panose="020B0604020202020204" pitchFamily="34" charset="0"/>
          </a:endParaRPr>
        </a:p>
      </dsp:txBody>
      <dsp:txXfrm>
        <a:off x="1539747" y="3852672"/>
        <a:ext cx="2020079" cy="1565994"/>
      </dsp:txXfrm>
    </dsp:sp>
    <dsp:sp modelId="{BCDC7EFA-16AA-45CD-A392-3A51649D35A1}">
      <dsp:nvSpPr>
        <dsp:cNvPr id="0" name=""/>
        <dsp:cNvSpPr/>
      </dsp:nvSpPr>
      <dsp:spPr>
        <a:xfrm>
          <a:off x="3416774" y="2267170"/>
          <a:ext cx="407483" cy="407483"/>
        </a:xfrm>
        <a:prstGeom prst="ellipse">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ED4440-FFF5-4990-AE03-E54E4B8A94F1}">
      <dsp:nvSpPr>
        <dsp:cNvPr id="0" name=""/>
        <dsp:cNvSpPr/>
      </dsp:nvSpPr>
      <dsp:spPr>
        <a:xfrm>
          <a:off x="3620515" y="2470912"/>
          <a:ext cx="2080768" cy="2947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17" tIns="0" rIns="0" bIns="0" numCol="1" spcCol="1270" anchor="t" anchorCtr="0">
          <a:noAutofit/>
        </a:bodyPr>
        <a:lstStyle/>
        <a:p>
          <a:pPr lvl="0" algn="l" defTabSz="889000">
            <a:lnSpc>
              <a:spcPct val="90000"/>
            </a:lnSpc>
            <a:spcBef>
              <a:spcPct val="0"/>
            </a:spcBef>
            <a:spcAft>
              <a:spcPct val="35000"/>
            </a:spcAft>
          </a:pPr>
          <a:r>
            <a:rPr lang="en-US" sz="2000" b="1" kern="1200" dirty="0" smtClean="0">
              <a:latin typeface="Arial" panose="020B0604020202020204" pitchFamily="34" charset="0"/>
              <a:cs typeface="Arial" panose="020B0604020202020204" pitchFamily="34" charset="0"/>
            </a:rPr>
            <a:t>Medium-term planning</a:t>
          </a:r>
          <a:endParaRPr lang="en-US" sz="2000" b="1"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0" kern="1200" dirty="0" smtClean="0">
              <a:latin typeface="Arial" panose="020B0604020202020204" pitchFamily="34" charset="0"/>
              <a:cs typeface="Arial" panose="020B0604020202020204" pitchFamily="34" charset="0"/>
            </a:rPr>
            <a:t>Covers a period of within one year</a:t>
          </a:r>
          <a:endParaRPr lang="en-US" sz="1600" b="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0" kern="1200" dirty="0" smtClean="0">
              <a:latin typeface="Arial" panose="020B0604020202020204" pitchFamily="34" charset="0"/>
              <a:cs typeface="Arial" panose="020B0604020202020204" pitchFamily="34" charset="0"/>
            </a:rPr>
            <a:t>E.g., month, seasons</a:t>
          </a:r>
          <a:endParaRPr lang="en-US" sz="1600" b="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0" kern="1200" dirty="0" smtClean="0">
              <a:latin typeface="Arial" panose="020B0604020202020204" pitchFamily="34" charset="0"/>
              <a:cs typeface="Arial" panose="020B0604020202020204" pitchFamily="34" charset="0"/>
            </a:rPr>
            <a:t>Objective: Set maintenance schedule; shutdown</a:t>
          </a:r>
          <a:endParaRPr lang="en-US" sz="1600" b="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endParaRPr lang="en-US" sz="1600" b="0" kern="1200" dirty="0">
            <a:latin typeface="Arial" panose="020B0604020202020204" pitchFamily="34" charset="0"/>
            <a:cs typeface="Arial" panose="020B0604020202020204" pitchFamily="34" charset="0"/>
          </a:endParaRPr>
        </a:p>
      </dsp:txBody>
      <dsp:txXfrm>
        <a:off x="3620515" y="2470912"/>
        <a:ext cx="2080768" cy="2947754"/>
      </dsp:txXfrm>
    </dsp:sp>
    <dsp:sp modelId="{FEF4A873-E97B-45C4-817F-0B7E1001FE86}">
      <dsp:nvSpPr>
        <dsp:cNvPr id="0" name=""/>
        <dsp:cNvSpPr/>
      </dsp:nvSpPr>
      <dsp:spPr>
        <a:xfrm>
          <a:off x="5809657" y="1370922"/>
          <a:ext cx="563541" cy="563541"/>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7E0C38-95F6-4DBF-8366-E77CB5A615A5}">
      <dsp:nvSpPr>
        <dsp:cNvPr id="0" name=""/>
        <dsp:cNvSpPr/>
      </dsp:nvSpPr>
      <dsp:spPr>
        <a:xfrm>
          <a:off x="6091428" y="1652693"/>
          <a:ext cx="2080768" cy="3765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609" tIns="0" rIns="0" bIns="0" numCol="1" spcCol="1270" anchor="t" anchorCtr="0">
          <a:noAutofit/>
        </a:bodyPr>
        <a:lstStyle/>
        <a:p>
          <a:pPr lvl="0" algn="l" defTabSz="889000">
            <a:lnSpc>
              <a:spcPct val="90000"/>
            </a:lnSpc>
            <a:spcBef>
              <a:spcPct val="0"/>
            </a:spcBef>
            <a:spcAft>
              <a:spcPct val="35000"/>
            </a:spcAft>
          </a:pPr>
          <a:r>
            <a:rPr lang="en-US" sz="2000" b="1" kern="1200" dirty="0" smtClean="0">
              <a:latin typeface="Arial" panose="020B0604020202020204" pitchFamily="34" charset="0"/>
              <a:cs typeface="Arial" panose="020B0604020202020204" pitchFamily="34" charset="0"/>
            </a:rPr>
            <a:t>Long-term planning</a:t>
          </a:r>
          <a:endParaRPr lang="en-US" sz="2000" b="1"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0" kern="1200" dirty="0" smtClean="0">
              <a:latin typeface="Arial" panose="020B0604020202020204" pitchFamily="34" charset="0"/>
              <a:cs typeface="Arial" panose="020B0604020202020204" pitchFamily="34" charset="0"/>
            </a:rPr>
            <a:t>Covers a period of more than 1 year</a:t>
          </a:r>
          <a:endParaRPr lang="en-US" sz="1600" b="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0" kern="1200" dirty="0" smtClean="0">
              <a:latin typeface="Arial" panose="020B0604020202020204" pitchFamily="34" charset="0"/>
              <a:cs typeface="Arial" panose="020B0604020202020204" pitchFamily="34" charset="0"/>
            </a:rPr>
            <a:t>E.g., 3-5 years</a:t>
          </a:r>
          <a:endParaRPr lang="en-US" sz="1600" b="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0" kern="1200" dirty="0" smtClean="0">
              <a:latin typeface="Arial" panose="020B0604020202020204" pitchFamily="34" charset="0"/>
              <a:cs typeface="Arial" panose="020B0604020202020204" pitchFamily="34" charset="0"/>
            </a:rPr>
            <a:t>Objective: Set plan for future activities; set investment schedules</a:t>
          </a:r>
          <a:endParaRPr lang="en-US" sz="1600" b="0" kern="1200" dirty="0">
            <a:latin typeface="Arial" panose="020B0604020202020204" pitchFamily="34" charset="0"/>
            <a:cs typeface="Arial" panose="020B0604020202020204" pitchFamily="34" charset="0"/>
          </a:endParaRPr>
        </a:p>
      </dsp:txBody>
      <dsp:txXfrm>
        <a:off x="6091428" y="1652693"/>
        <a:ext cx="2080768" cy="37659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845A2B-517D-403F-AA28-344996D065D6}">
      <dsp:nvSpPr>
        <dsp:cNvPr id="0" name=""/>
        <dsp:cNvSpPr/>
      </dsp:nvSpPr>
      <dsp:spPr>
        <a:xfrm>
          <a:off x="325966" y="0"/>
          <a:ext cx="8669867" cy="5418666"/>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7799F6-7D6C-4671-8877-D3EFB2ADF530}">
      <dsp:nvSpPr>
        <dsp:cNvPr id="0" name=""/>
        <dsp:cNvSpPr/>
      </dsp:nvSpPr>
      <dsp:spPr>
        <a:xfrm>
          <a:off x="1427039" y="3739963"/>
          <a:ext cx="225416" cy="22541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B5E7B2-243F-4281-98CD-D950C617109A}">
      <dsp:nvSpPr>
        <dsp:cNvPr id="0" name=""/>
        <dsp:cNvSpPr/>
      </dsp:nvSpPr>
      <dsp:spPr>
        <a:xfrm>
          <a:off x="1539747" y="3852672"/>
          <a:ext cx="2020079" cy="1565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44" tIns="0" rIns="0" bIns="0" numCol="1" spcCol="1270" anchor="t" anchorCtr="0">
          <a:noAutofit/>
        </a:bodyPr>
        <a:lstStyle/>
        <a:p>
          <a:pPr lvl="0" algn="l" defTabSz="889000">
            <a:lnSpc>
              <a:spcPct val="90000"/>
            </a:lnSpc>
            <a:spcBef>
              <a:spcPct val="0"/>
            </a:spcBef>
            <a:spcAft>
              <a:spcPct val="35000"/>
            </a:spcAft>
          </a:pPr>
          <a:r>
            <a:rPr lang="en-US" sz="2000" b="1" kern="1200" dirty="0" smtClean="0">
              <a:latin typeface="Arial" panose="020B0604020202020204" pitchFamily="34" charset="0"/>
              <a:cs typeface="Arial" panose="020B0604020202020204" pitchFamily="34" charset="0"/>
            </a:rPr>
            <a:t>Short-term planning</a:t>
          </a:r>
          <a:endParaRPr lang="en-US" sz="2000" b="1"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0" kern="1200" dirty="0" smtClean="0">
              <a:latin typeface="Arial" panose="020B0604020202020204" pitchFamily="34" charset="0"/>
              <a:cs typeface="Arial" panose="020B0604020202020204" pitchFamily="34" charset="0"/>
            </a:rPr>
            <a:t>Covers a period of 1 day to 1 week</a:t>
          </a:r>
          <a:endParaRPr lang="en-US" sz="1600" b="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0" kern="1200" dirty="0" smtClean="0">
              <a:latin typeface="Arial" panose="020B0604020202020204" pitchFamily="34" charset="0"/>
              <a:cs typeface="Arial" panose="020B0604020202020204" pitchFamily="34" charset="0"/>
            </a:rPr>
            <a:t>E.g., minutes, hours, days</a:t>
          </a:r>
          <a:endParaRPr lang="en-US" sz="1600" b="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0" kern="1200" dirty="0" smtClean="0">
              <a:latin typeface="Arial" panose="020B0604020202020204" pitchFamily="34" charset="0"/>
              <a:cs typeface="Arial" panose="020B0604020202020204" pitchFamily="34" charset="0"/>
            </a:rPr>
            <a:t>Objective: Hourly operations; Day-to-day scheduling</a:t>
          </a:r>
          <a:endParaRPr lang="en-US" sz="1600" b="0" kern="1200" dirty="0">
            <a:latin typeface="Arial" panose="020B0604020202020204" pitchFamily="34" charset="0"/>
            <a:cs typeface="Arial" panose="020B0604020202020204" pitchFamily="34" charset="0"/>
          </a:endParaRPr>
        </a:p>
      </dsp:txBody>
      <dsp:txXfrm>
        <a:off x="1539747" y="3852672"/>
        <a:ext cx="2020079" cy="1565994"/>
      </dsp:txXfrm>
    </dsp:sp>
    <dsp:sp modelId="{BCDC7EFA-16AA-45CD-A392-3A51649D35A1}">
      <dsp:nvSpPr>
        <dsp:cNvPr id="0" name=""/>
        <dsp:cNvSpPr/>
      </dsp:nvSpPr>
      <dsp:spPr>
        <a:xfrm>
          <a:off x="3416774" y="2267170"/>
          <a:ext cx="407483" cy="407483"/>
        </a:xfrm>
        <a:prstGeom prst="ellipse">
          <a:avLst/>
        </a:prstGeom>
        <a:solidFill>
          <a:schemeClr val="accent4">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ED4440-FFF5-4990-AE03-E54E4B8A94F1}">
      <dsp:nvSpPr>
        <dsp:cNvPr id="0" name=""/>
        <dsp:cNvSpPr/>
      </dsp:nvSpPr>
      <dsp:spPr>
        <a:xfrm>
          <a:off x="3620515" y="2470912"/>
          <a:ext cx="2080768" cy="29477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17" tIns="0" rIns="0" bIns="0" numCol="1" spcCol="1270" anchor="t" anchorCtr="0">
          <a:noAutofit/>
        </a:bodyPr>
        <a:lstStyle/>
        <a:p>
          <a:pPr lvl="0" algn="l" defTabSz="889000">
            <a:lnSpc>
              <a:spcPct val="90000"/>
            </a:lnSpc>
            <a:spcBef>
              <a:spcPct val="0"/>
            </a:spcBef>
            <a:spcAft>
              <a:spcPct val="35000"/>
            </a:spcAft>
          </a:pPr>
          <a:r>
            <a:rPr lang="en-US" sz="2000" b="1" kern="1200" dirty="0" smtClean="0">
              <a:latin typeface="Arial" panose="020B0604020202020204" pitchFamily="34" charset="0"/>
              <a:cs typeface="Arial" panose="020B0604020202020204" pitchFamily="34" charset="0"/>
            </a:rPr>
            <a:t>Medium-term planning</a:t>
          </a:r>
          <a:endParaRPr lang="en-US" sz="2000" b="1"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0" kern="1200" dirty="0" smtClean="0">
              <a:latin typeface="Arial" panose="020B0604020202020204" pitchFamily="34" charset="0"/>
              <a:cs typeface="Arial" panose="020B0604020202020204" pitchFamily="34" charset="0"/>
            </a:rPr>
            <a:t>Covers a period of within one year</a:t>
          </a:r>
          <a:endParaRPr lang="en-US" sz="1600" b="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0" kern="1200" dirty="0" smtClean="0">
              <a:latin typeface="Arial" panose="020B0604020202020204" pitchFamily="34" charset="0"/>
              <a:cs typeface="Arial" panose="020B0604020202020204" pitchFamily="34" charset="0"/>
            </a:rPr>
            <a:t>E.g., month, seasons</a:t>
          </a:r>
          <a:endParaRPr lang="en-US" sz="1600" b="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0" kern="1200" dirty="0" smtClean="0">
              <a:latin typeface="Arial" panose="020B0604020202020204" pitchFamily="34" charset="0"/>
              <a:cs typeface="Arial" panose="020B0604020202020204" pitchFamily="34" charset="0"/>
            </a:rPr>
            <a:t>Objective: Set maintenance schedule; shutdown</a:t>
          </a:r>
          <a:endParaRPr lang="en-US" sz="1600" b="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endParaRPr lang="en-US" sz="1600" b="0" kern="1200" dirty="0">
            <a:latin typeface="Arial" panose="020B0604020202020204" pitchFamily="34" charset="0"/>
            <a:cs typeface="Arial" panose="020B0604020202020204" pitchFamily="34" charset="0"/>
          </a:endParaRPr>
        </a:p>
      </dsp:txBody>
      <dsp:txXfrm>
        <a:off x="3620515" y="2470912"/>
        <a:ext cx="2080768" cy="2947754"/>
      </dsp:txXfrm>
    </dsp:sp>
    <dsp:sp modelId="{FEF4A873-E97B-45C4-817F-0B7E1001FE86}">
      <dsp:nvSpPr>
        <dsp:cNvPr id="0" name=""/>
        <dsp:cNvSpPr/>
      </dsp:nvSpPr>
      <dsp:spPr>
        <a:xfrm>
          <a:off x="5809657" y="1370922"/>
          <a:ext cx="563541" cy="563541"/>
        </a:xfrm>
        <a:prstGeom prst="ellipse">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7E0C38-95F6-4DBF-8366-E77CB5A615A5}">
      <dsp:nvSpPr>
        <dsp:cNvPr id="0" name=""/>
        <dsp:cNvSpPr/>
      </dsp:nvSpPr>
      <dsp:spPr>
        <a:xfrm>
          <a:off x="6091428" y="1652693"/>
          <a:ext cx="2080768" cy="3765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609" tIns="0" rIns="0" bIns="0" numCol="1" spcCol="1270" anchor="t" anchorCtr="0">
          <a:noAutofit/>
        </a:bodyPr>
        <a:lstStyle/>
        <a:p>
          <a:pPr lvl="0" algn="l" defTabSz="889000">
            <a:lnSpc>
              <a:spcPct val="90000"/>
            </a:lnSpc>
            <a:spcBef>
              <a:spcPct val="0"/>
            </a:spcBef>
            <a:spcAft>
              <a:spcPct val="35000"/>
            </a:spcAft>
          </a:pPr>
          <a:r>
            <a:rPr lang="en-US" sz="2000" b="1" kern="1200" dirty="0" smtClean="0">
              <a:latin typeface="Arial" panose="020B0604020202020204" pitchFamily="34" charset="0"/>
              <a:cs typeface="Arial" panose="020B0604020202020204" pitchFamily="34" charset="0"/>
            </a:rPr>
            <a:t>Long-term planning</a:t>
          </a:r>
          <a:endParaRPr lang="en-US" sz="2000" b="1"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0" kern="1200" dirty="0" smtClean="0">
              <a:latin typeface="Arial" panose="020B0604020202020204" pitchFamily="34" charset="0"/>
              <a:cs typeface="Arial" panose="020B0604020202020204" pitchFamily="34" charset="0"/>
            </a:rPr>
            <a:t>Covers a period of more than 1 year</a:t>
          </a:r>
          <a:endParaRPr lang="en-US" sz="1600" b="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0" kern="1200" dirty="0" smtClean="0">
              <a:latin typeface="Arial" panose="020B0604020202020204" pitchFamily="34" charset="0"/>
              <a:cs typeface="Arial" panose="020B0604020202020204" pitchFamily="34" charset="0"/>
            </a:rPr>
            <a:t>E.g., 3-5 years</a:t>
          </a:r>
          <a:endParaRPr lang="en-US" sz="1600" b="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15000"/>
            </a:spcAft>
            <a:buChar char="••"/>
          </a:pPr>
          <a:r>
            <a:rPr lang="en-US" sz="1600" b="0" kern="1200" dirty="0" smtClean="0">
              <a:latin typeface="Arial" panose="020B0604020202020204" pitchFamily="34" charset="0"/>
              <a:cs typeface="Arial" panose="020B0604020202020204" pitchFamily="34" charset="0"/>
            </a:rPr>
            <a:t>Objective: Set plan for future activities; set investment schedules</a:t>
          </a:r>
          <a:endParaRPr lang="en-US" sz="1600" b="0" kern="1200" dirty="0">
            <a:latin typeface="Arial" panose="020B0604020202020204" pitchFamily="34" charset="0"/>
            <a:cs typeface="Arial" panose="020B0604020202020204" pitchFamily="34" charset="0"/>
          </a:endParaRPr>
        </a:p>
      </dsp:txBody>
      <dsp:txXfrm>
        <a:off x="6091428" y="1652693"/>
        <a:ext cx="2080768" cy="3765973"/>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wmf"/></Relationships>
</file>

<file path=ppt/drawings/drawing1.xml><?xml version="1.0" encoding="utf-8"?>
<c:userShapes xmlns:c="http://schemas.openxmlformats.org/drawingml/2006/chart">
  <cdr:relSizeAnchor xmlns:cdr="http://schemas.openxmlformats.org/drawingml/2006/chartDrawing">
    <cdr:from>
      <cdr:x>0.84765</cdr:x>
      <cdr:y>0.48516</cdr:y>
    </cdr:from>
    <cdr:to>
      <cdr:x>0.98567</cdr:x>
      <cdr:y>0.54921</cdr:y>
    </cdr:to>
    <cdr:sp macro="" textlink="">
      <cdr:nvSpPr>
        <cdr:cNvPr id="2" name="Rectangle 1"/>
        <cdr:cNvSpPr/>
      </cdr:nvSpPr>
      <cdr:spPr>
        <a:xfrm xmlns:a="http://schemas.openxmlformats.org/drawingml/2006/main">
          <a:off x="4185201" y="1633562"/>
          <a:ext cx="681487" cy="215660"/>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dirty="0" smtClean="0">
              <a:solidFill>
                <a:schemeClr val="tx1"/>
              </a:solidFill>
            </a:rPr>
            <a:t>Coal</a:t>
          </a:r>
          <a:endParaRPr lang="en-US" dirty="0">
            <a:solidFill>
              <a:schemeClr val="tx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F854A-3A14-0341-B811-92F2655FDC81}" type="datetimeFigureOut">
              <a:rPr lang="en-US" smtClean="0"/>
              <a:t>6/22/2022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104B1B-20E6-394C-B0E8-6AF6DA4C049B}" type="slidenum">
              <a:rPr lang="en-US" smtClean="0"/>
              <a:t>‹#›</a:t>
            </a:fld>
            <a:endParaRPr lang="en-US"/>
          </a:p>
        </p:txBody>
      </p:sp>
    </p:spTree>
    <p:extLst>
      <p:ext uri="{BB962C8B-B14F-4D97-AF65-F5344CB8AC3E}">
        <p14:creationId xmlns:p14="http://schemas.microsoft.com/office/powerpoint/2010/main" val="2383268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382588" y="684213"/>
            <a:ext cx="6094412" cy="3429000"/>
          </a:xfrm>
          <a:ln/>
        </p:spPr>
      </p:sp>
      <p:sp>
        <p:nvSpPr>
          <p:cNvPr id="67587" name="Rectangle 3"/>
          <p:cNvSpPr>
            <a:spLocks noGrp="1" noChangeArrowheads="1"/>
          </p:cNvSpPr>
          <p:nvPr>
            <p:ph type="body" idx="1"/>
          </p:nvPr>
        </p:nvSpPr>
        <p:spPr>
          <a:xfrm>
            <a:off x="915294" y="4343703"/>
            <a:ext cx="5027414" cy="4115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784" tIns="43614" rIns="88784" bIns="43614"/>
          <a:lstStyle/>
          <a:p>
            <a:endParaRPr lang="en-US" altLang="en-US">
              <a:latin typeface="Arial" pitchFamily="34" charset="0"/>
            </a:endParaRPr>
          </a:p>
        </p:txBody>
      </p:sp>
    </p:spTree>
    <p:extLst>
      <p:ext uri="{BB962C8B-B14F-4D97-AF65-F5344CB8AC3E}">
        <p14:creationId xmlns:p14="http://schemas.microsoft.com/office/powerpoint/2010/main" val="3314352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382588" y="684213"/>
            <a:ext cx="6094412" cy="3429000"/>
          </a:xfrm>
          <a:ln/>
        </p:spPr>
      </p:sp>
      <p:sp>
        <p:nvSpPr>
          <p:cNvPr id="69635" name="Rectangle 3"/>
          <p:cNvSpPr>
            <a:spLocks noGrp="1" noChangeArrowheads="1"/>
          </p:cNvSpPr>
          <p:nvPr>
            <p:ph type="body" idx="1"/>
          </p:nvPr>
        </p:nvSpPr>
        <p:spPr>
          <a:xfrm>
            <a:off x="915294" y="4343703"/>
            <a:ext cx="5027414" cy="4115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784" tIns="43614" rIns="88784" bIns="43614"/>
          <a:lstStyle/>
          <a:p>
            <a:endParaRPr lang="en-US" altLang="en-US">
              <a:latin typeface="Arial" pitchFamily="34" charset="0"/>
            </a:endParaRPr>
          </a:p>
        </p:txBody>
      </p:sp>
    </p:spTree>
    <p:extLst>
      <p:ext uri="{BB962C8B-B14F-4D97-AF65-F5344CB8AC3E}">
        <p14:creationId xmlns:p14="http://schemas.microsoft.com/office/powerpoint/2010/main" val="1036486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382588" y="684213"/>
            <a:ext cx="6094412" cy="3429000"/>
          </a:xfrm>
          <a:ln/>
        </p:spPr>
      </p:sp>
      <p:sp>
        <p:nvSpPr>
          <p:cNvPr id="70659" name="Rectangle 3"/>
          <p:cNvSpPr>
            <a:spLocks noGrp="1" noChangeArrowheads="1"/>
          </p:cNvSpPr>
          <p:nvPr>
            <p:ph type="body" idx="1"/>
          </p:nvPr>
        </p:nvSpPr>
        <p:spPr>
          <a:xfrm>
            <a:off x="915294" y="4343703"/>
            <a:ext cx="5027414" cy="411540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784" tIns="43614" rIns="88784" bIns="43614"/>
          <a:lstStyle/>
          <a:p>
            <a:endParaRPr lang="en-US" altLang="en-US">
              <a:latin typeface="Arial" pitchFamily="34" charset="0"/>
            </a:endParaRPr>
          </a:p>
        </p:txBody>
      </p:sp>
    </p:spTree>
    <p:extLst>
      <p:ext uri="{BB962C8B-B14F-4D97-AF65-F5344CB8AC3E}">
        <p14:creationId xmlns:p14="http://schemas.microsoft.com/office/powerpoint/2010/main" val="1053872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bwMode="auto">
          <a:xfrm>
            <a:off x="393700" y="692150"/>
            <a:ext cx="6072188" cy="3416300"/>
          </a:xfrm>
          <a:noFill/>
          <a:ln cap="flat">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72" tIns="44443" rIns="90472" bIns="44443" numCol="1" anchor="t" anchorCtr="0" compatLnSpc="1">
            <a:prstTxWarp prst="textNoShape">
              <a:avLst/>
            </a:prstTxWarp>
          </a:bodyPr>
          <a:lstStyle/>
          <a:p>
            <a:pPr eaLnBrk="1" hangingPunct="1">
              <a:spcBef>
                <a:spcPct val="0"/>
              </a:spcBef>
            </a:pPr>
            <a:endParaRPr lang="en-CA" altLang="en-US">
              <a:latin typeface="Arial" panose="020B0604020202020204" pitchFamily="34" charset="0"/>
            </a:endParaRPr>
          </a:p>
        </p:txBody>
      </p:sp>
    </p:spTree>
    <p:extLst>
      <p:ext uri="{BB962C8B-B14F-4D97-AF65-F5344CB8AC3E}">
        <p14:creationId xmlns:p14="http://schemas.microsoft.com/office/powerpoint/2010/main" val="1954850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C734C9B4-35F9-FB42-9141-645310F14C1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6" name="Notes Placeholder 2">
            <a:extLst>
              <a:ext uri="{FF2B5EF4-FFF2-40B4-BE49-F238E27FC236}">
                <a16:creationId xmlns:a16="http://schemas.microsoft.com/office/drawing/2014/main" id="{363D3BBE-5156-D347-8C93-C136152CFF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26627" name="Slide Number Placeholder 3">
            <a:extLst>
              <a:ext uri="{FF2B5EF4-FFF2-40B4-BE49-F238E27FC236}">
                <a16:creationId xmlns:a16="http://schemas.microsoft.com/office/drawing/2014/main" id="{8C0B0E67-452D-F040-93F9-A7F4758B9AE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ABDC6D4-C57C-274C-9C06-F67DB0A4602D}" type="slidenum">
              <a:rPr lang="en-US" altLang="en-US" smtClean="0">
                <a:latin typeface="Calibri" panose="020F0502020204030204" pitchFamily="34" charset="0"/>
              </a:rPr>
              <a:pPr/>
              <a:t>36</a:t>
            </a:fld>
            <a:endParaRPr lang="en-US" altLang="en-US">
              <a:latin typeface="Calibri" panose="020F0502020204030204" pitchFamily="34" charset="0"/>
            </a:endParaRPr>
          </a:p>
        </p:txBody>
      </p:sp>
    </p:spTree>
    <p:extLst>
      <p:ext uri="{BB962C8B-B14F-4D97-AF65-F5344CB8AC3E}">
        <p14:creationId xmlns:p14="http://schemas.microsoft.com/office/powerpoint/2010/main" val="2986444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44CF368-BBCE-4D97-AE15-2EBF59E7A4B0}" type="datetime1">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C8F69F-517D-412F-AFAD-84CC7A87D94F}" type="slidenum">
              <a:rPr lang="en-US" smtClean="0"/>
              <a:t>‹#›</a:t>
            </a:fld>
            <a:endParaRPr lang="en-US"/>
          </a:p>
        </p:txBody>
      </p:sp>
    </p:spTree>
    <p:extLst>
      <p:ext uri="{BB962C8B-B14F-4D97-AF65-F5344CB8AC3E}">
        <p14:creationId xmlns:p14="http://schemas.microsoft.com/office/powerpoint/2010/main" val="3418819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5A3A00-D223-4D5B-8AB9-B62EB7F1BA20}" type="datetime1">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C8F69F-517D-412F-AFAD-84CC7A87D94F}" type="slidenum">
              <a:rPr lang="en-US" smtClean="0"/>
              <a:t>‹#›</a:t>
            </a:fld>
            <a:endParaRPr lang="en-US"/>
          </a:p>
        </p:txBody>
      </p:sp>
    </p:spTree>
    <p:extLst>
      <p:ext uri="{BB962C8B-B14F-4D97-AF65-F5344CB8AC3E}">
        <p14:creationId xmlns:p14="http://schemas.microsoft.com/office/powerpoint/2010/main" val="248982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6AE936-6645-4253-8CCB-D08F76526D94}" type="datetime1">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C8F69F-517D-412F-AFAD-84CC7A87D94F}" type="slidenum">
              <a:rPr lang="en-US" smtClean="0"/>
              <a:t>‹#›</a:t>
            </a:fld>
            <a:endParaRPr lang="en-US"/>
          </a:p>
        </p:txBody>
      </p:sp>
    </p:spTree>
    <p:extLst>
      <p:ext uri="{BB962C8B-B14F-4D97-AF65-F5344CB8AC3E}">
        <p14:creationId xmlns:p14="http://schemas.microsoft.com/office/powerpoint/2010/main" val="2337200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351063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63DE442-340F-4F6F-89D1-27652CB4ED1C}" type="datetime1">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C8F69F-517D-412F-AFAD-84CC7A87D94F}" type="slidenum">
              <a:rPr lang="en-US" smtClean="0"/>
              <a:t>‹#›</a:t>
            </a:fld>
            <a:endParaRPr lang="en-US"/>
          </a:p>
        </p:txBody>
      </p:sp>
    </p:spTree>
    <p:extLst>
      <p:ext uri="{BB962C8B-B14F-4D97-AF65-F5344CB8AC3E}">
        <p14:creationId xmlns:p14="http://schemas.microsoft.com/office/powerpoint/2010/main" val="291503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BF9803F-5E94-49A3-BD46-52DD25B4A304}" type="datetime1">
              <a:rPr lang="en-US" smtClean="0"/>
              <a:t>6/22/2022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C8F69F-517D-412F-AFAD-84CC7A87D94F}" type="slidenum">
              <a:rPr lang="en-US" smtClean="0"/>
              <a:t>‹#›</a:t>
            </a:fld>
            <a:endParaRPr lang="en-US"/>
          </a:p>
        </p:txBody>
      </p:sp>
    </p:spTree>
    <p:extLst>
      <p:ext uri="{BB962C8B-B14F-4D97-AF65-F5344CB8AC3E}">
        <p14:creationId xmlns:p14="http://schemas.microsoft.com/office/powerpoint/2010/main" val="3458533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3CF9A81-2070-4BA5-BAEE-728046892529}" type="datetime1">
              <a:rPr lang="en-US" smtClean="0"/>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C8F69F-517D-412F-AFAD-84CC7A87D94F}" type="slidenum">
              <a:rPr lang="en-US" smtClean="0"/>
              <a:t>‹#›</a:t>
            </a:fld>
            <a:endParaRPr lang="en-US"/>
          </a:p>
        </p:txBody>
      </p:sp>
    </p:spTree>
    <p:extLst>
      <p:ext uri="{BB962C8B-B14F-4D97-AF65-F5344CB8AC3E}">
        <p14:creationId xmlns:p14="http://schemas.microsoft.com/office/powerpoint/2010/main" val="2096981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38B3D1F-B21F-4DDF-A908-94E0693447F2}" type="datetime1">
              <a:rPr lang="en-US" smtClean="0"/>
              <a:t>6/22/2022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C8F69F-517D-412F-AFAD-84CC7A87D94F}" type="slidenum">
              <a:rPr lang="en-US" smtClean="0"/>
              <a:t>‹#›</a:t>
            </a:fld>
            <a:endParaRPr lang="en-US"/>
          </a:p>
        </p:txBody>
      </p:sp>
    </p:spTree>
    <p:extLst>
      <p:ext uri="{BB962C8B-B14F-4D97-AF65-F5344CB8AC3E}">
        <p14:creationId xmlns:p14="http://schemas.microsoft.com/office/powerpoint/2010/main" val="217860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3073E1D-F5D0-4C63-901D-D6596588E189}" type="datetime1">
              <a:rPr lang="en-US" smtClean="0"/>
              <a:t>6/22/2022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C8F69F-517D-412F-AFAD-84CC7A87D94F}" type="slidenum">
              <a:rPr lang="en-US" smtClean="0"/>
              <a:t>‹#›</a:t>
            </a:fld>
            <a:endParaRPr lang="en-US"/>
          </a:p>
        </p:txBody>
      </p:sp>
    </p:spTree>
    <p:extLst>
      <p:ext uri="{BB962C8B-B14F-4D97-AF65-F5344CB8AC3E}">
        <p14:creationId xmlns:p14="http://schemas.microsoft.com/office/powerpoint/2010/main" val="60184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F654DB-A5B4-4507-BA19-2827E5B3B756}" type="datetime1">
              <a:rPr lang="en-US" smtClean="0"/>
              <a:t>6/22/2022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C8F69F-517D-412F-AFAD-84CC7A87D94F}" type="slidenum">
              <a:rPr lang="en-US" smtClean="0"/>
              <a:t>‹#›</a:t>
            </a:fld>
            <a:endParaRPr lang="en-US"/>
          </a:p>
        </p:txBody>
      </p:sp>
    </p:spTree>
    <p:extLst>
      <p:ext uri="{BB962C8B-B14F-4D97-AF65-F5344CB8AC3E}">
        <p14:creationId xmlns:p14="http://schemas.microsoft.com/office/powerpoint/2010/main" val="2093761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486792-572F-4A9E-83DA-6EABEFE16498}" type="datetime1">
              <a:rPr lang="en-US" smtClean="0"/>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C8F69F-517D-412F-AFAD-84CC7A87D94F}" type="slidenum">
              <a:rPr lang="en-US" smtClean="0"/>
              <a:t>‹#›</a:t>
            </a:fld>
            <a:endParaRPr lang="en-US"/>
          </a:p>
        </p:txBody>
      </p:sp>
    </p:spTree>
    <p:extLst>
      <p:ext uri="{BB962C8B-B14F-4D97-AF65-F5344CB8AC3E}">
        <p14:creationId xmlns:p14="http://schemas.microsoft.com/office/powerpoint/2010/main" val="71581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270DA4F-685E-469D-811B-8135F09C5BCA}" type="datetime1">
              <a:rPr lang="en-US" smtClean="0"/>
              <a:t>6/22/2022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C8F69F-517D-412F-AFAD-84CC7A87D94F}" type="slidenum">
              <a:rPr lang="en-US" smtClean="0"/>
              <a:t>‹#›</a:t>
            </a:fld>
            <a:endParaRPr lang="en-US"/>
          </a:p>
        </p:txBody>
      </p:sp>
    </p:spTree>
    <p:extLst>
      <p:ext uri="{BB962C8B-B14F-4D97-AF65-F5344CB8AC3E}">
        <p14:creationId xmlns:p14="http://schemas.microsoft.com/office/powerpoint/2010/main" val="2369415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747060-3DD6-4426-B46E-46D9CC838490}" type="datetime1">
              <a:rPr lang="en-US" smtClean="0"/>
              <a:t>6/22/2022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C8F69F-517D-412F-AFAD-84CC7A87D94F}" type="slidenum">
              <a:rPr lang="en-US" smtClean="0"/>
              <a:t>‹#›</a:t>
            </a:fld>
            <a:endParaRPr lang="en-US"/>
          </a:p>
        </p:txBody>
      </p:sp>
    </p:spTree>
    <p:extLst>
      <p:ext uri="{BB962C8B-B14F-4D97-AF65-F5344CB8AC3E}">
        <p14:creationId xmlns:p14="http://schemas.microsoft.com/office/powerpoint/2010/main" val="1507363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0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4.xml.rels><?xml version="1.0" encoding="UTF-8" standalone="yes"?>
<Relationships xmlns="http://schemas.openxmlformats.org/package/2006/relationships"><Relationship Id="rId3" Type="http://schemas.openxmlformats.org/officeDocument/2006/relationships/hyperlink" Target="https://forum.gamsworld.org/" TargetMode="External"/><Relationship Id="rId7" Type="http://schemas.openxmlformats.org/officeDocument/2006/relationships/image" Target="../media/image1.png"/><Relationship Id="rId2" Type="http://schemas.openxmlformats.org/officeDocument/2006/relationships/hyperlink" Target="https://www.gams.com/latest/docs/UG_MAIN.html" TargetMode="External"/><Relationship Id="rId1" Type="http://schemas.openxmlformats.org/officeDocument/2006/relationships/slideLayout" Target="../slideLayouts/slideLayout2.xml"/><Relationship Id="rId6" Type="http://schemas.openxmlformats.org/officeDocument/2006/relationships/hyperlink" Target="https://www.gams.com/engine/installation.html" TargetMode="External"/><Relationship Id="rId5" Type="http://schemas.openxmlformats.org/officeDocument/2006/relationships/hyperlink" Target="https://www.gams.com/sales/miro_facts/" TargetMode="External"/><Relationship Id="rId4" Type="http://schemas.openxmlformats.org/officeDocument/2006/relationships/hyperlink" Target="https://www.gams.com/storie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hyperlink" Target="https://www.gams.com/try_gams/"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hyperlink" Target="https://www.gams.com/download/"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png"/><Relationship Id="rId4" Type="http://schemas.openxmlformats.org/officeDocument/2006/relationships/image" Target="../media/image57.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png"/><Relationship Id="rId4" Type="http://schemas.openxmlformats.org/officeDocument/2006/relationships/image" Target="../media/image57.wmf"/></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19173" y="814866"/>
            <a:ext cx="6756591" cy="5623196"/>
          </a:xfrm>
          <a:prstGeom prst="rect">
            <a:avLst/>
          </a:prstGeom>
          <a:solidFill>
            <a:srgbClr val="EAE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638355" y="785004"/>
            <a:ext cx="6437409" cy="2387600"/>
          </a:xfrm>
        </p:spPr>
        <p:txBody>
          <a:bodyPr>
            <a:normAutofit/>
          </a:bodyPr>
          <a:lstStyle/>
          <a:p>
            <a:pPr algn="l"/>
            <a:r>
              <a:rPr lang="en-US" sz="3200" b="1" dirty="0" smtClean="0">
                <a:solidFill>
                  <a:srgbClr val="002060"/>
                </a:solidFill>
                <a:latin typeface="Arial" panose="020B0604020202020204" pitchFamily="34" charset="0"/>
                <a:cs typeface="Arial" panose="020B0604020202020204" pitchFamily="34" charset="0"/>
              </a:rPr>
              <a:t>Introduction </a:t>
            </a:r>
            <a:r>
              <a:rPr lang="en-US" sz="3200" b="1" dirty="0">
                <a:solidFill>
                  <a:srgbClr val="002060"/>
                </a:solidFill>
                <a:latin typeface="Arial" panose="020B0604020202020204" pitchFamily="34" charset="0"/>
                <a:cs typeface="Arial" panose="020B0604020202020204" pitchFamily="34" charset="0"/>
              </a:rPr>
              <a:t>to </a:t>
            </a:r>
            <a:r>
              <a:rPr lang="en-US" sz="3200" b="1" dirty="0" smtClean="0">
                <a:solidFill>
                  <a:srgbClr val="002060"/>
                </a:solidFill>
                <a:latin typeface="Arial" panose="020B0604020202020204" pitchFamily="34" charset="0"/>
                <a:cs typeface="Arial" panose="020B0604020202020204" pitchFamily="34" charset="0"/>
              </a:rPr>
              <a:t>Optimization in Generic Algebraic Modeling System (GAMS)</a:t>
            </a:r>
            <a:endParaRPr lang="en-US" sz="3200" b="1" dirty="0">
              <a:solidFill>
                <a:srgbClr val="002060"/>
              </a:solidFill>
              <a:latin typeface="Arial" panose="020B0604020202020204" pitchFamily="34" charset="0"/>
              <a:cs typeface="Arial" panose="020B0604020202020204" pitchFamily="34" charset="0"/>
            </a:endParaRPr>
          </a:p>
        </p:txBody>
      </p:sp>
      <p:sp>
        <p:nvSpPr>
          <p:cNvPr id="4" name="Subtitle 2"/>
          <p:cNvSpPr txBox="1">
            <a:spLocks/>
          </p:cNvSpPr>
          <p:nvPr/>
        </p:nvSpPr>
        <p:spPr>
          <a:xfrm>
            <a:off x="532926" y="3355297"/>
            <a:ext cx="5738474" cy="2674681"/>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solidFill>
                <a:srgbClr val="002060"/>
              </a:solidFill>
              <a:latin typeface="Arial" panose="020B0604020202020204" pitchFamily="34" charset="0"/>
              <a:cs typeface="Arial" panose="020B0604020202020204" pitchFamily="34" charset="0"/>
            </a:endParaRPr>
          </a:p>
          <a:p>
            <a:pPr algn="l"/>
            <a:r>
              <a:rPr lang="en-US" dirty="0" smtClean="0">
                <a:solidFill>
                  <a:srgbClr val="002060"/>
                </a:solidFill>
                <a:latin typeface="Arial" panose="020B0604020202020204" pitchFamily="34" charset="0"/>
                <a:cs typeface="Arial" panose="020B0604020202020204" pitchFamily="34" charset="0"/>
              </a:rPr>
              <a:t>26</a:t>
            </a:r>
            <a:r>
              <a:rPr lang="en-US" baseline="30000" dirty="0" smtClean="0">
                <a:solidFill>
                  <a:srgbClr val="002060"/>
                </a:solidFill>
                <a:latin typeface="Arial" panose="020B0604020202020204" pitchFamily="34" charset="0"/>
                <a:cs typeface="Arial" panose="020B0604020202020204" pitchFamily="34" charset="0"/>
              </a:rPr>
              <a:t>th</a:t>
            </a:r>
            <a:r>
              <a:rPr lang="en-US" dirty="0" smtClean="0">
                <a:solidFill>
                  <a:srgbClr val="002060"/>
                </a:solidFill>
                <a:latin typeface="Arial" panose="020B0604020202020204" pitchFamily="34" charset="0"/>
                <a:cs typeface="Arial" panose="020B0604020202020204" pitchFamily="34" charset="0"/>
              </a:rPr>
              <a:t> June 2022</a:t>
            </a:r>
            <a:endParaRPr lang="en-US" dirty="0">
              <a:solidFill>
                <a:srgbClr val="002060"/>
              </a:solidFill>
              <a:latin typeface="Arial" panose="020B0604020202020204" pitchFamily="34" charset="0"/>
              <a:cs typeface="Arial" panose="020B0604020202020204" pitchFamily="34" charset="0"/>
            </a:endParaRPr>
          </a:p>
          <a:p>
            <a:pPr algn="l"/>
            <a:endParaRPr lang="en-US" dirty="0">
              <a:solidFill>
                <a:srgbClr val="002060"/>
              </a:solidFill>
              <a:latin typeface="Arial" panose="020B0604020202020204" pitchFamily="34" charset="0"/>
              <a:cs typeface="Arial" panose="020B0604020202020204" pitchFamily="34" charset="0"/>
            </a:endParaRPr>
          </a:p>
          <a:p>
            <a:pPr algn="l"/>
            <a:endParaRPr lang="en-US" dirty="0">
              <a:solidFill>
                <a:srgbClr val="002060"/>
              </a:solidFill>
              <a:latin typeface="Arial" panose="020B0604020202020204" pitchFamily="34" charset="0"/>
              <a:cs typeface="Arial" panose="020B0604020202020204" pitchFamily="34" charset="0"/>
            </a:endParaRPr>
          </a:p>
          <a:p>
            <a:pPr algn="l"/>
            <a:r>
              <a:rPr lang="en-US" b="1" dirty="0">
                <a:solidFill>
                  <a:srgbClr val="002060"/>
                </a:solidFill>
                <a:latin typeface="Arial" panose="020B0604020202020204" pitchFamily="34" charset="0"/>
                <a:cs typeface="Arial" panose="020B0604020202020204" pitchFamily="34" charset="0"/>
              </a:rPr>
              <a:t>Presented by</a:t>
            </a:r>
            <a:r>
              <a:rPr lang="en-US" dirty="0">
                <a:solidFill>
                  <a:srgbClr val="002060"/>
                </a:solidFill>
                <a:latin typeface="Arial" panose="020B0604020202020204" pitchFamily="34" charset="0"/>
                <a:cs typeface="Arial" panose="020B0604020202020204" pitchFamily="34" charset="0"/>
              </a:rPr>
              <a:t>:</a:t>
            </a:r>
          </a:p>
          <a:p>
            <a:pPr algn="l"/>
            <a:r>
              <a:rPr lang="en-US" dirty="0" smtClean="0">
                <a:solidFill>
                  <a:srgbClr val="002060"/>
                </a:solidFill>
                <a:latin typeface="Arial" panose="020B0604020202020204" pitchFamily="34" charset="0"/>
                <a:cs typeface="Arial" panose="020B0604020202020204" pitchFamily="34" charset="0"/>
              </a:rPr>
              <a:t>Dr. Muhammad Nurariffudin</a:t>
            </a:r>
            <a:endParaRPr lang="en-US" dirty="0">
              <a:solidFill>
                <a:srgbClr val="002060"/>
              </a:solidFill>
              <a:latin typeface="Arial" panose="020B0604020202020204" pitchFamily="34" charset="0"/>
              <a:cs typeface="Arial" panose="020B0604020202020204" pitchFamily="34" charset="0"/>
            </a:endParaRPr>
          </a:p>
          <a:p>
            <a:pPr algn="l"/>
            <a:r>
              <a:rPr lang="en-US" dirty="0" err="1">
                <a:solidFill>
                  <a:srgbClr val="002060"/>
                </a:solidFill>
                <a:latin typeface="Arial" panose="020B0604020202020204" pitchFamily="34" charset="0"/>
                <a:cs typeface="Arial" panose="020B0604020202020204" pitchFamily="34" charset="0"/>
              </a:rPr>
              <a:t>Universiti</a:t>
            </a:r>
            <a:r>
              <a:rPr lang="en-US" dirty="0">
                <a:solidFill>
                  <a:srgbClr val="002060"/>
                </a:solidFill>
                <a:latin typeface="Arial" panose="020B0604020202020204" pitchFamily="34" charset="0"/>
                <a:cs typeface="Arial" panose="020B0604020202020204" pitchFamily="34" charset="0"/>
              </a:rPr>
              <a:t> </a:t>
            </a:r>
            <a:r>
              <a:rPr lang="en-US" dirty="0" err="1">
                <a:solidFill>
                  <a:srgbClr val="002060"/>
                </a:solidFill>
                <a:latin typeface="Arial" panose="020B0604020202020204" pitchFamily="34" charset="0"/>
                <a:cs typeface="Arial" panose="020B0604020202020204" pitchFamily="34" charset="0"/>
              </a:rPr>
              <a:t>Teknologi</a:t>
            </a:r>
            <a:r>
              <a:rPr lang="en-US" dirty="0">
                <a:solidFill>
                  <a:srgbClr val="002060"/>
                </a:solidFill>
                <a:latin typeface="Arial" panose="020B0604020202020204" pitchFamily="34" charset="0"/>
                <a:cs typeface="Arial" panose="020B0604020202020204" pitchFamily="34" charset="0"/>
              </a:rPr>
              <a:t> Malaysia (UTM)</a:t>
            </a:r>
          </a:p>
        </p:txBody>
      </p:sp>
      <p:pic>
        <p:nvPicPr>
          <p:cNvPr id="7" name="Picture 6"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7717675" y="2760656"/>
            <a:ext cx="3933825" cy="1162050"/>
          </a:xfrm>
          <a:prstGeom prst="rect">
            <a:avLst/>
          </a:prstGeom>
        </p:spPr>
      </p:pic>
    </p:spTree>
    <p:extLst>
      <p:ext uri="{BB962C8B-B14F-4D97-AF65-F5344CB8AC3E}">
        <p14:creationId xmlns:p14="http://schemas.microsoft.com/office/powerpoint/2010/main" val="16035766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231914" y="392906"/>
            <a:ext cx="8902700" cy="587375"/>
          </a:xfrm>
          <a:prstGeom prst="rect">
            <a:avLst/>
          </a:prstGeom>
          <a:noFill/>
          <a:ln w="9525">
            <a:noFill/>
            <a:miter lim="800000"/>
            <a:headEnd/>
            <a:tailEnd/>
          </a:ln>
          <a:effectLst/>
        </p:spPr>
        <p:txBody>
          <a:bodyPr lIns="90488" tIns="44450" rIns="90488" bIns="44450"/>
          <a:lstStyle/>
          <a:p>
            <a:pPr>
              <a:lnSpc>
                <a:spcPct val="90000"/>
              </a:lnSpc>
              <a:spcBef>
                <a:spcPct val="0"/>
              </a:spcBef>
              <a:defRPr/>
            </a:pPr>
            <a:r>
              <a:rPr lang="en-US" altLang="en-US" sz="3600" dirty="0">
                <a:solidFill>
                  <a:srgbClr val="002060"/>
                </a:solidFill>
                <a:latin typeface="Arial" panose="020B0604020202020204" pitchFamily="34" charset="0"/>
                <a:ea typeface="+mj-ea"/>
                <a:cs typeface="Arial" panose="020B0604020202020204" pitchFamily="34" charset="0"/>
              </a:rPr>
              <a:t>Key elements of </a:t>
            </a:r>
            <a:r>
              <a:rPr lang="en-US" altLang="en-US" sz="3600" dirty="0" err="1">
                <a:solidFill>
                  <a:srgbClr val="002060"/>
                </a:solidFill>
                <a:latin typeface="Arial" panose="020B0604020202020204" pitchFamily="34" charset="0"/>
                <a:ea typeface="+mj-ea"/>
                <a:cs typeface="Arial" panose="020B0604020202020204" pitchFamily="34" charset="0"/>
              </a:rPr>
              <a:t>Optimisation</a:t>
            </a:r>
            <a:endParaRPr lang="en-US" sz="3600" dirty="0">
              <a:solidFill>
                <a:srgbClr val="002060"/>
              </a:solidFill>
              <a:latin typeface="Arial" panose="020B0604020202020204" pitchFamily="34" charset="0"/>
              <a:ea typeface="+mj-ea"/>
              <a:cs typeface="Arial" panose="020B0604020202020204" pitchFamily="34" charset="0"/>
            </a:endParaRPr>
          </a:p>
        </p:txBody>
      </p:sp>
      <p:sp>
        <p:nvSpPr>
          <p:cNvPr id="5" name="Rectangle 5"/>
          <p:cNvSpPr>
            <a:spLocks noChangeArrowheads="1"/>
          </p:cNvSpPr>
          <p:nvPr/>
        </p:nvSpPr>
        <p:spPr bwMode="auto">
          <a:xfrm>
            <a:off x="422220" y="3657885"/>
            <a:ext cx="7872413" cy="132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80000"/>
              </a:lnSpc>
              <a:spcBef>
                <a:spcPct val="0"/>
              </a:spcBef>
              <a:buFontTx/>
              <a:buNone/>
            </a:pPr>
            <a:r>
              <a:rPr lang="en-US" altLang="en-US" sz="2000" b="1" dirty="0">
                <a:solidFill>
                  <a:srgbClr val="FF0000"/>
                </a:solidFill>
                <a:latin typeface="Arial" panose="020B0604020202020204" pitchFamily="34" charset="0"/>
                <a:cs typeface="Arial" panose="020B0604020202020204" pitchFamily="34" charset="0"/>
              </a:rPr>
              <a:t>Parameters</a:t>
            </a:r>
          </a:p>
          <a:p>
            <a:pPr eaLnBrk="1" hangingPunct="1">
              <a:lnSpc>
                <a:spcPct val="80000"/>
              </a:lnSpc>
              <a:spcBef>
                <a:spcPct val="0"/>
              </a:spcBef>
              <a:buFontTx/>
              <a:buNone/>
            </a:pPr>
            <a:endParaRPr lang="en-US" altLang="en-US" sz="2000" dirty="0">
              <a:solidFill>
                <a:srgbClr val="FF0000"/>
              </a:solidFill>
              <a:latin typeface="Arial" panose="020B0604020202020204" pitchFamily="34" charset="0"/>
              <a:cs typeface="Arial" panose="020B0604020202020204" pitchFamily="34" charset="0"/>
            </a:endParaRPr>
          </a:p>
          <a:p>
            <a:pPr lvl="1">
              <a:lnSpc>
                <a:spcPct val="80000"/>
              </a:lnSpc>
              <a:spcBef>
                <a:spcPct val="0"/>
              </a:spcBef>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variables that predefined by the users.</a:t>
            </a:r>
          </a:p>
          <a:p>
            <a:pPr lvl="1">
              <a:lnSpc>
                <a:spcPct val="80000"/>
              </a:lnSpc>
              <a:spcBef>
                <a:spcPct val="0"/>
              </a:spcBef>
              <a:buFont typeface="Arial" panose="020B0604020202020204" pitchFamily="34" charset="0"/>
              <a:buChar char="•"/>
            </a:pPr>
            <a:r>
              <a:rPr lang="en-US" altLang="en-US" sz="2000" dirty="0" err="1">
                <a:latin typeface="Arial" panose="020B0604020202020204" pitchFamily="34" charset="0"/>
                <a:cs typeface="Arial" panose="020B0604020202020204" pitchFamily="34" charset="0"/>
              </a:rPr>
              <a:t>eg</a:t>
            </a:r>
            <a:r>
              <a:rPr lang="en-US" altLang="en-US" sz="2000" dirty="0">
                <a:latin typeface="Arial" panose="020B0604020202020204" pitchFamily="34" charset="0"/>
                <a:cs typeface="Arial" panose="020B0604020202020204" pitchFamily="34" charset="0"/>
              </a:rPr>
              <a:t>. Cost of the product</a:t>
            </a:r>
          </a:p>
          <a:p>
            <a:pPr marL="457200" lvl="1" indent="0">
              <a:lnSpc>
                <a:spcPct val="80000"/>
              </a:lnSpc>
              <a:spcBef>
                <a:spcPct val="0"/>
              </a:spcBef>
              <a:buNone/>
            </a:pPr>
            <a:endParaRPr lang="en-US" altLang="en-US" sz="2000" dirty="0">
              <a:latin typeface="Arial" panose="020B0604020202020204" pitchFamily="34" charset="0"/>
              <a:cs typeface="Arial" panose="020B0604020202020204" pitchFamily="34" charset="0"/>
            </a:endParaRPr>
          </a:p>
        </p:txBody>
      </p:sp>
      <p:sp>
        <p:nvSpPr>
          <p:cNvPr id="8" name="Rectangle 5"/>
          <p:cNvSpPr>
            <a:spLocks noChangeArrowheads="1"/>
          </p:cNvSpPr>
          <p:nvPr/>
        </p:nvSpPr>
        <p:spPr bwMode="auto">
          <a:xfrm>
            <a:off x="422221" y="1667878"/>
            <a:ext cx="787241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1363" indent="-284163">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lnSpc>
                <a:spcPct val="80000"/>
              </a:lnSpc>
              <a:spcBef>
                <a:spcPct val="0"/>
              </a:spcBef>
              <a:buFontTx/>
              <a:buNone/>
            </a:pPr>
            <a:r>
              <a:rPr lang="en-US" altLang="en-US" sz="2000" b="1" dirty="0">
                <a:solidFill>
                  <a:srgbClr val="FF0000"/>
                </a:solidFill>
                <a:latin typeface="Arial" panose="020B0604020202020204" pitchFamily="34" charset="0"/>
                <a:cs typeface="Arial" panose="020B0604020202020204" pitchFamily="34" charset="0"/>
              </a:rPr>
              <a:t>Constraints</a:t>
            </a:r>
          </a:p>
          <a:p>
            <a:pPr eaLnBrk="1" hangingPunct="1">
              <a:lnSpc>
                <a:spcPct val="80000"/>
              </a:lnSpc>
              <a:spcBef>
                <a:spcPct val="0"/>
              </a:spcBef>
              <a:buFontTx/>
              <a:buNone/>
            </a:pPr>
            <a:endParaRPr lang="en-US" altLang="en-US" sz="2000" dirty="0">
              <a:solidFill>
                <a:srgbClr val="FF0000"/>
              </a:solidFill>
              <a:latin typeface="Arial" panose="020B0604020202020204" pitchFamily="34" charset="0"/>
              <a:cs typeface="Arial" panose="020B0604020202020204" pitchFamily="34" charset="0"/>
            </a:endParaRPr>
          </a:p>
          <a:p>
            <a:pPr lvl="1" eaLnBrk="1" hangingPunct="1">
              <a:lnSpc>
                <a:spcPct val="80000"/>
              </a:lnSpc>
              <a:spcBef>
                <a:spcPct val="0"/>
              </a:spcBef>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Limitations  or restrictions of decision variables. </a:t>
            </a:r>
          </a:p>
          <a:p>
            <a:pPr lvl="1" eaLnBrk="1" hangingPunct="1">
              <a:lnSpc>
                <a:spcPct val="80000"/>
              </a:lnSpc>
              <a:spcBef>
                <a:spcPct val="0"/>
              </a:spcBef>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can be physical, economic, policy, or environmental constraints </a:t>
            </a:r>
          </a:p>
          <a:p>
            <a:pPr lvl="1" eaLnBrk="1" hangingPunct="1">
              <a:lnSpc>
                <a:spcPct val="80000"/>
              </a:lnSpc>
              <a:spcBef>
                <a:spcPct val="0"/>
              </a:spcBef>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can be either equality constraints or inequality constraints</a:t>
            </a:r>
          </a:p>
        </p:txBody>
      </p:sp>
      <p:sp>
        <p:nvSpPr>
          <p:cNvPr id="4" name="Slide Number Placeholder 3"/>
          <p:cNvSpPr>
            <a:spLocks noGrp="1"/>
          </p:cNvSpPr>
          <p:nvPr>
            <p:ph type="sldNum" sz="quarter" idx="12"/>
          </p:nvPr>
        </p:nvSpPr>
        <p:spPr/>
        <p:txBody>
          <a:bodyPr/>
          <a:lstStyle/>
          <a:p>
            <a:fld id="{40C8F69F-517D-412F-AFAD-84CC7A87D94F}" type="slidenum">
              <a:rPr lang="en-US" smtClean="0"/>
              <a:t>10</a:t>
            </a:fld>
            <a:endParaRPr lang="en-US"/>
          </a:p>
        </p:txBody>
      </p:sp>
    </p:spTree>
    <p:extLst>
      <p:ext uri="{BB962C8B-B14F-4D97-AF65-F5344CB8AC3E}">
        <p14:creationId xmlns:p14="http://schemas.microsoft.com/office/powerpoint/2010/main" val="3302086215"/>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stretch>
            <a:fillRect/>
          </a:stretch>
        </p:blipFill>
        <p:spPr>
          <a:xfrm>
            <a:off x="617130" y="1542103"/>
            <a:ext cx="9793409" cy="4935602"/>
          </a:xfrm>
          <a:prstGeom prst="rect">
            <a:avLst/>
          </a:prstGeom>
        </p:spPr>
      </p:pic>
      <p:sp>
        <p:nvSpPr>
          <p:cNvPr id="5" name="Title 1"/>
          <p:cNvSpPr>
            <a:spLocks noGrp="1"/>
          </p:cNvSpPr>
          <p:nvPr>
            <p:ph type="title"/>
          </p:nvPr>
        </p:nvSpPr>
        <p:spPr>
          <a:xfrm>
            <a:off x="395654" y="174824"/>
            <a:ext cx="10515600" cy="713177"/>
          </a:xfrm>
        </p:spPr>
        <p:txBody>
          <a:bodyPr>
            <a:normAutofit fontScale="90000"/>
          </a:bodyPr>
          <a:lstStyle/>
          <a:p>
            <a:r>
              <a:rPr lang="en-US" sz="3600" dirty="0">
                <a:solidFill>
                  <a:srgbClr val="002060"/>
                </a:solidFill>
                <a:latin typeface="Arial" panose="020B0604020202020204" pitchFamily="34" charset="0"/>
                <a:cs typeface="Arial" panose="020B0604020202020204" pitchFamily="34" charset="0"/>
              </a:rPr>
              <a:t>Advanced Functionality: Data Exchange </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with Microsoft Excel</a:t>
            </a:r>
          </a:p>
        </p:txBody>
      </p:sp>
      <p:pic>
        <p:nvPicPr>
          <p:cNvPr id="6" name="Picture 5" descr="https://brand.utm.my/files/2016/08/LOGO-U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520958" y="1463481"/>
            <a:ext cx="5853338" cy="1245705"/>
          </a:xfrm>
          <a:prstGeom prst="round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520957" y="6009113"/>
            <a:ext cx="9985753" cy="494206"/>
          </a:xfrm>
          <a:prstGeom prst="round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57915" y="1058063"/>
            <a:ext cx="2830674"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latin typeface="Arial" panose="020B0604020202020204" pitchFamily="34" charset="0"/>
                <a:cs typeface="Arial" panose="020B0604020202020204" pitchFamily="34" charset="0"/>
              </a:rPr>
              <a:t>Added codes (enlarged)</a:t>
            </a:r>
          </a:p>
        </p:txBody>
      </p:sp>
      <p:sp>
        <p:nvSpPr>
          <p:cNvPr id="16" name="Down Arrow 15"/>
          <p:cNvSpPr/>
          <p:nvPr/>
        </p:nvSpPr>
        <p:spPr>
          <a:xfrm rot="5400000" flipH="1">
            <a:off x="5132930" y="526420"/>
            <a:ext cx="172775" cy="29323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936294" y="1823731"/>
            <a:ext cx="2885212"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dirty="0">
                <a:solidFill>
                  <a:srgbClr val="C00000"/>
                </a:solidFill>
                <a:latin typeface="Arial" panose="020B0604020202020204" pitchFamily="34" charset="0"/>
                <a:cs typeface="Arial" panose="020B0604020202020204" pitchFamily="34" charset="0"/>
              </a:rPr>
              <a:t>Put the name of your excel input data.</a:t>
            </a:r>
          </a:p>
        </p:txBody>
      </p:sp>
      <p:sp>
        <p:nvSpPr>
          <p:cNvPr id="24" name="Down Arrow 23"/>
          <p:cNvSpPr/>
          <p:nvPr/>
        </p:nvSpPr>
        <p:spPr>
          <a:xfrm rot="5400000" flipH="1">
            <a:off x="6701500" y="1819462"/>
            <a:ext cx="172775" cy="10891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525327" y="2191498"/>
            <a:ext cx="2885212"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dirty="0">
                <a:solidFill>
                  <a:srgbClr val="C00000"/>
                </a:solidFill>
                <a:latin typeface="Arial" panose="020B0604020202020204" pitchFamily="34" charset="0"/>
                <a:cs typeface="Arial" panose="020B0604020202020204" pitchFamily="34" charset="0"/>
              </a:rPr>
              <a:t>Put the name of the first sheet of your excel</a:t>
            </a:r>
          </a:p>
        </p:txBody>
      </p:sp>
      <p:sp>
        <p:nvSpPr>
          <p:cNvPr id="26" name="Rounded Rectangle 25"/>
          <p:cNvSpPr/>
          <p:nvPr/>
        </p:nvSpPr>
        <p:spPr>
          <a:xfrm>
            <a:off x="1535999" y="1906188"/>
            <a:ext cx="2120991" cy="215982"/>
          </a:xfrm>
          <a:prstGeom prst="round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5375357" y="2271544"/>
            <a:ext cx="867966" cy="215982"/>
          </a:xfrm>
          <a:prstGeom prst="round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p:cNvSpPr/>
          <p:nvPr/>
        </p:nvSpPr>
        <p:spPr>
          <a:xfrm rot="3459546" flipH="1">
            <a:off x="9653064" y="5105108"/>
            <a:ext cx="172775" cy="10891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631908" y="4901000"/>
            <a:ext cx="1991132"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dirty="0">
                <a:solidFill>
                  <a:srgbClr val="C00000"/>
                </a:solidFill>
                <a:latin typeface="Arial" panose="020B0604020202020204" pitchFamily="34" charset="0"/>
                <a:cs typeface="Arial" panose="020B0604020202020204" pitchFamily="34" charset="0"/>
              </a:rPr>
              <a:t>To call set and parameters from the excel </a:t>
            </a:r>
          </a:p>
        </p:txBody>
      </p:sp>
      <p:sp>
        <p:nvSpPr>
          <p:cNvPr id="2" name="Slide Number Placeholder 1"/>
          <p:cNvSpPr>
            <a:spLocks noGrp="1"/>
          </p:cNvSpPr>
          <p:nvPr>
            <p:ph type="sldNum" sz="quarter" idx="12"/>
          </p:nvPr>
        </p:nvSpPr>
        <p:spPr/>
        <p:txBody>
          <a:bodyPr/>
          <a:lstStyle/>
          <a:p>
            <a:fld id="{40C8F69F-517D-412F-AFAD-84CC7A87D94F}" type="slidenum">
              <a:rPr lang="en-US" smtClean="0"/>
              <a:t>100</a:t>
            </a:fld>
            <a:endParaRPr lang="en-US"/>
          </a:p>
        </p:txBody>
      </p:sp>
    </p:spTree>
    <p:extLst>
      <p:ext uri="{BB962C8B-B14F-4D97-AF65-F5344CB8AC3E}">
        <p14:creationId xmlns:p14="http://schemas.microsoft.com/office/powerpoint/2010/main" val="364728484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fontScale="90000"/>
          </a:bodyPr>
          <a:lstStyle/>
          <a:p>
            <a:r>
              <a:rPr lang="en-US" sz="3600" dirty="0">
                <a:solidFill>
                  <a:srgbClr val="002060"/>
                </a:solidFill>
                <a:latin typeface="Arial" panose="020B0604020202020204" pitchFamily="34" charset="0"/>
                <a:cs typeface="Arial" panose="020B0604020202020204" pitchFamily="34" charset="0"/>
              </a:rPr>
              <a:t>Advanced Functionality: Data Exchange </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with Microsoft Excel</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395654" y="1128040"/>
            <a:ext cx="5608331" cy="114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dirty="0">
                <a:solidFill>
                  <a:schemeClr val="tx1"/>
                </a:solidFill>
                <a:latin typeface="Arial" panose="020B0604020202020204" pitchFamily="34" charset="0"/>
                <a:cs typeface="Arial" panose="020B0604020202020204" pitchFamily="34" charset="0"/>
              </a:rPr>
              <a:t>Using the first case, </a:t>
            </a:r>
            <a:r>
              <a:rPr lang="en-US" i="1" dirty="0">
                <a:solidFill>
                  <a:schemeClr val="tx1"/>
                </a:solidFill>
                <a:latin typeface="Arial" panose="020B0604020202020204" pitchFamily="34" charset="0"/>
                <a:cs typeface="Arial" panose="020B0604020202020204" pitchFamily="34" charset="0"/>
              </a:rPr>
              <a:t>Solar PV Integration</a:t>
            </a:r>
            <a:r>
              <a:rPr lang="en-US" dirty="0">
                <a:solidFill>
                  <a:schemeClr val="tx1"/>
                </a:solidFill>
                <a:latin typeface="Arial" panose="020B0604020202020204" pitchFamily="34" charset="0"/>
                <a:cs typeface="Arial" panose="020B0604020202020204" pitchFamily="34" charset="0"/>
              </a:rPr>
              <a:t>, we can transform the model into using excel as an interface by modifying the declaration of input and output data.</a:t>
            </a:r>
          </a:p>
        </p:txBody>
      </p:sp>
      <p:sp>
        <p:nvSpPr>
          <p:cNvPr id="19" name="Rectangle 18"/>
          <p:cNvSpPr/>
          <p:nvPr/>
        </p:nvSpPr>
        <p:spPr>
          <a:xfrm>
            <a:off x="2423196" y="2393825"/>
            <a:ext cx="1838252"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latin typeface="Arial" panose="020B0604020202020204" pitchFamily="34" charset="0"/>
                <a:cs typeface="Arial" panose="020B0604020202020204" pitchFamily="34" charset="0"/>
              </a:rPr>
              <a:t>Previous codes</a:t>
            </a:r>
          </a:p>
        </p:txBody>
      </p:sp>
      <p:sp>
        <p:nvSpPr>
          <p:cNvPr id="20" name="Rectangle 19"/>
          <p:cNvSpPr/>
          <p:nvPr/>
        </p:nvSpPr>
        <p:spPr>
          <a:xfrm>
            <a:off x="2423196" y="4178136"/>
            <a:ext cx="1838252"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latin typeface="Arial" panose="020B0604020202020204" pitchFamily="34" charset="0"/>
                <a:cs typeface="Arial" panose="020B0604020202020204" pitchFamily="34" charset="0"/>
              </a:rPr>
              <a:t>Added codes</a:t>
            </a:r>
          </a:p>
        </p:txBody>
      </p:sp>
      <p:pic>
        <p:nvPicPr>
          <p:cNvPr id="15" name="Picture 14"/>
          <p:cNvPicPr>
            <a:picLocks noChangeAspect="1"/>
          </p:cNvPicPr>
          <p:nvPr/>
        </p:nvPicPr>
        <p:blipFill>
          <a:blip r:embed="rId3"/>
          <a:stretch>
            <a:fillRect/>
          </a:stretch>
        </p:blipFill>
        <p:spPr>
          <a:xfrm>
            <a:off x="1316013" y="2782198"/>
            <a:ext cx="4552950" cy="866775"/>
          </a:xfrm>
          <a:prstGeom prst="rect">
            <a:avLst/>
          </a:prstGeom>
        </p:spPr>
      </p:pic>
      <p:pic>
        <p:nvPicPr>
          <p:cNvPr id="2" name="Picture 1"/>
          <p:cNvPicPr>
            <a:picLocks noChangeAspect="1"/>
          </p:cNvPicPr>
          <p:nvPr/>
        </p:nvPicPr>
        <p:blipFill>
          <a:blip r:embed="rId4"/>
          <a:stretch>
            <a:fillRect/>
          </a:stretch>
        </p:blipFill>
        <p:spPr>
          <a:xfrm>
            <a:off x="1316013" y="4707128"/>
            <a:ext cx="8651694" cy="879174"/>
          </a:xfrm>
          <a:prstGeom prst="rect">
            <a:avLst/>
          </a:prstGeom>
        </p:spPr>
      </p:pic>
      <p:sp>
        <p:nvSpPr>
          <p:cNvPr id="22" name="Rounded Rectangle 21"/>
          <p:cNvSpPr/>
          <p:nvPr/>
        </p:nvSpPr>
        <p:spPr>
          <a:xfrm>
            <a:off x="1164566" y="5334245"/>
            <a:ext cx="8803141" cy="247103"/>
          </a:xfrm>
          <a:prstGeom prst="round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p:cNvSpPr/>
          <p:nvPr/>
        </p:nvSpPr>
        <p:spPr>
          <a:xfrm rot="2384401" flipH="1">
            <a:off x="6721904" y="4370178"/>
            <a:ext cx="172775" cy="10891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28574" y="4146552"/>
            <a:ext cx="2885212"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dirty="0">
                <a:solidFill>
                  <a:srgbClr val="C00000"/>
                </a:solidFill>
                <a:latin typeface="Arial" panose="020B0604020202020204" pitchFamily="34" charset="0"/>
                <a:cs typeface="Arial" panose="020B0604020202020204" pitchFamily="34" charset="0"/>
              </a:rPr>
              <a:t>Put the name of your excel output data.</a:t>
            </a:r>
          </a:p>
        </p:txBody>
      </p:sp>
      <p:sp>
        <p:nvSpPr>
          <p:cNvPr id="28" name="Rounded Rectangle 27"/>
          <p:cNvSpPr/>
          <p:nvPr/>
        </p:nvSpPr>
        <p:spPr>
          <a:xfrm>
            <a:off x="5477198" y="5361658"/>
            <a:ext cx="2287582" cy="183935"/>
          </a:xfrm>
          <a:prstGeom prst="round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9101967" y="5361657"/>
            <a:ext cx="865740" cy="183936"/>
          </a:xfrm>
          <a:prstGeom prst="round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278932" y="4208309"/>
            <a:ext cx="2885212"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dirty="0">
                <a:solidFill>
                  <a:srgbClr val="C00000"/>
                </a:solidFill>
                <a:latin typeface="Arial" panose="020B0604020202020204" pitchFamily="34" charset="0"/>
                <a:cs typeface="Arial" panose="020B0604020202020204" pitchFamily="34" charset="0"/>
              </a:rPr>
              <a:t>Put the name of the first sheet of your excel</a:t>
            </a:r>
          </a:p>
        </p:txBody>
      </p:sp>
      <p:sp>
        <p:nvSpPr>
          <p:cNvPr id="31" name="Down Arrow 30"/>
          <p:cNvSpPr/>
          <p:nvPr/>
        </p:nvSpPr>
        <p:spPr>
          <a:xfrm rot="2384401" flipH="1">
            <a:off x="9608741" y="4502784"/>
            <a:ext cx="150746" cy="8978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40C8F69F-517D-412F-AFAD-84CC7A87D94F}" type="slidenum">
              <a:rPr lang="en-US" smtClean="0"/>
              <a:t>101</a:t>
            </a:fld>
            <a:endParaRPr lang="en-US"/>
          </a:p>
        </p:txBody>
      </p:sp>
    </p:spTree>
    <p:extLst>
      <p:ext uri="{BB962C8B-B14F-4D97-AF65-F5344CB8AC3E}">
        <p14:creationId xmlns:p14="http://schemas.microsoft.com/office/powerpoint/2010/main" val="192244884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fontScale="90000"/>
          </a:bodyPr>
          <a:lstStyle/>
          <a:p>
            <a:r>
              <a:rPr lang="en-US" sz="3600" dirty="0">
                <a:solidFill>
                  <a:srgbClr val="002060"/>
                </a:solidFill>
                <a:latin typeface="Arial" panose="020B0604020202020204" pitchFamily="34" charset="0"/>
                <a:cs typeface="Arial" panose="020B0604020202020204" pitchFamily="34" charset="0"/>
              </a:rPr>
              <a:t>Advanced Functionality: Data Exchange </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with Microsoft Excel</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300763" y="1789492"/>
            <a:ext cx="5133879" cy="3487851"/>
          </a:xfrm>
          <a:prstGeom prst="rect">
            <a:avLst/>
          </a:prstGeom>
        </p:spPr>
      </p:pic>
      <p:sp>
        <p:nvSpPr>
          <p:cNvPr id="21" name="Rectangle 20"/>
          <p:cNvSpPr/>
          <p:nvPr/>
        </p:nvSpPr>
        <p:spPr>
          <a:xfrm>
            <a:off x="4628678" y="1073041"/>
            <a:ext cx="1838252"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u="sng" dirty="0">
                <a:solidFill>
                  <a:schemeClr val="tx1"/>
                </a:solidFill>
                <a:latin typeface="Arial" panose="020B0604020202020204" pitchFamily="34" charset="0"/>
                <a:cs typeface="Arial" panose="020B0604020202020204" pitchFamily="34" charset="0"/>
              </a:rPr>
              <a:t>Excel Input</a:t>
            </a:r>
          </a:p>
        </p:txBody>
      </p:sp>
      <p:pic>
        <p:nvPicPr>
          <p:cNvPr id="8" name="Picture 7"/>
          <p:cNvPicPr>
            <a:picLocks noChangeAspect="1"/>
          </p:cNvPicPr>
          <p:nvPr/>
        </p:nvPicPr>
        <p:blipFill>
          <a:blip r:embed="rId4"/>
          <a:stretch>
            <a:fillRect/>
          </a:stretch>
        </p:blipFill>
        <p:spPr>
          <a:xfrm>
            <a:off x="5739427" y="1789492"/>
            <a:ext cx="6046358" cy="3449002"/>
          </a:xfrm>
          <a:prstGeom prst="rect">
            <a:avLst/>
          </a:prstGeom>
        </p:spPr>
      </p:pic>
      <p:sp>
        <p:nvSpPr>
          <p:cNvPr id="9" name="Curved Up Arrow 8"/>
          <p:cNvSpPr/>
          <p:nvPr/>
        </p:nvSpPr>
        <p:spPr>
          <a:xfrm>
            <a:off x="2867702" y="5029200"/>
            <a:ext cx="6254151" cy="137248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4851800" y="5609888"/>
            <a:ext cx="2885212" cy="657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dirty="0">
                <a:solidFill>
                  <a:srgbClr val="C00000"/>
                </a:solidFill>
                <a:latin typeface="Arial" panose="020B0604020202020204" pitchFamily="34" charset="0"/>
                <a:cs typeface="Arial" panose="020B0604020202020204" pitchFamily="34" charset="0"/>
              </a:rPr>
              <a:t>Calling the data from the pre-defined position in the same excel</a:t>
            </a:r>
          </a:p>
        </p:txBody>
      </p:sp>
      <p:cxnSp>
        <p:nvCxnSpPr>
          <p:cNvPr id="11" name="Curved Connector 10"/>
          <p:cNvCxnSpPr/>
          <p:nvPr/>
        </p:nvCxnSpPr>
        <p:spPr>
          <a:xfrm rot="16200000" flipH="1">
            <a:off x="3524994" y="1757740"/>
            <a:ext cx="1252062" cy="824366"/>
          </a:xfrm>
          <a:prstGeom prst="curvedConnector3">
            <a:avLst>
              <a:gd name="adj1" fmla="val 14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082831" y="1018191"/>
            <a:ext cx="2885212" cy="657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dirty="0">
                <a:solidFill>
                  <a:srgbClr val="C00000"/>
                </a:solidFill>
                <a:latin typeface="Arial" panose="020B0604020202020204" pitchFamily="34" charset="0"/>
                <a:cs typeface="Arial" panose="020B0604020202020204" pitchFamily="34" charset="0"/>
              </a:rPr>
              <a:t>Horizontal Dimension, </a:t>
            </a:r>
          </a:p>
          <a:p>
            <a:r>
              <a:rPr lang="en-US" sz="1200" dirty="0">
                <a:solidFill>
                  <a:srgbClr val="C00000"/>
                </a:solidFill>
                <a:latin typeface="Arial" panose="020B0604020202020204" pitchFamily="34" charset="0"/>
                <a:cs typeface="Arial" panose="020B0604020202020204" pitchFamily="34" charset="0"/>
              </a:rPr>
              <a:t>1 reflect only 1 row of horizontal dimension related to data categorized using set</a:t>
            </a:r>
          </a:p>
        </p:txBody>
      </p:sp>
      <p:cxnSp>
        <p:nvCxnSpPr>
          <p:cNvPr id="32" name="Curved Connector 31"/>
          <p:cNvCxnSpPr/>
          <p:nvPr/>
        </p:nvCxnSpPr>
        <p:spPr>
          <a:xfrm rot="5400000">
            <a:off x="5192686" y="1505056"/>
            <a:ext cx="1624040" cy="1450124"/>
          </a:xfrm>
          <a:prstGeom prst="curvedConnector3">
            <a:avLst>
              <a:gd name="adj1" fmla="val 723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870238" y="930584"/>
            <a:ext cx="2885212" cy="657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dirty="0">
                <a:solidFill>
                  <a:srgbClr val="C00000"/>
                </a:solidFill>
                <a:latin typeface="Arial" panose="020B0604020202020204" pitchFamily="34" charset="0"/>
                <a:cs typeface="Arial" panose="020B0604020202020204" pitchFamily="34" charset="0"/>
              </a:rPr>
              <a:t>No Dimension, meaning the data is called as it is at its predefined position</a:t>
            </a:r>
          </a:p>
        </p:txBody>
      </p:sp>
      <p:sp>
        <p:nvSpPr>
          <p:cNvPr id="37" name="Rectangle 36"/>
          <p:cNvSpPr/>
          <p:nvPr/>
        </p:nvSpPr>
        <p:spPr>
          <a:xfrm>
            <a:off x="224551" y="6101409"/>
            <a:ext cx="2885212" cy="300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b="1" dirty="0">
                <a:solidFill>
                  <a:srgbClr val="3333FF"/>
                </a:solidFill>
                <a:latin typeface="Arial" panose="020B0604020202020204" pitchFamily="34" charset="0"/>
                <a:cs typeface="Arial" panose="020B0604020202020204" pitchFamily="34" charset="0"/>
              </a:rPr>
              <a:t>Users need to define the position of data in the first sheet of excel (name of sheet is user-defined). The first column reflects the data type, whether set or par (parameter). The second column reflects the name of the input data declared in GAMS. The third column reflects the position of data in Excel.</a:t>
            </a:r>
          </a:p>
          <a:p>
            <a:endParaRPr lang="en-US" sz="1000" b="1" dirty="0">
              <a:solidFill>
                <a:srgbClr val="3333FF"/>
              </a:solidFill>
              <a:latin typeface="Arial" panose="020B0604020202020204" pitchFamily="34" charset="0"/>
              <a:cs typeface="Arial" panose="020B0604020202020204" pitchFamily="34" charset="0"/>
            </a:endParaRPr>
          </a:p>
          <a:p>
            <a:endParaRPr lang="en-US" sz="1000" b="1" dirty="0">
              <a:solidFill>
                <a:srgbClr val="3333FF"/>
              </a:solidFill>
              <a:latin typeface="Arial" panose="020B0604020202020204" pitchFamily="34" charset="0"/>
              <a:cs typeface="Arial" panose="020B0604020202020204" pitchFamily="34" charset="0"/>
            </a:endParaRPr>
          </a:p>
          <a:p>
            <a:endParaRPr lang="en-US" sz="1000" b="1" dirty="0">
              <a:solidFill>
                <a:srgbClr val="3333FF"/>
              </a:solidFill>
              <a:latin typeface="Arial" panose="020B0604020202020204" pitchFamily="34" charset="0"/>
              <a:cs typeface="Arial" panose="020B0604020202020204" pitchFamily="34" charset="0"/>
            </a:endParaRPr>
          </a:p>
        </p:txBody>
      </p:sp>
      <p:cxnSp>
        <p:nvCxnSpPr>
          <p:cNvPr id="38" name="Curved Connector 37"/>
          <p:cNvCxnSpPr/>
          <p:nvPr/>
        </p:nvCxnSpPr>
        <p:spPr>
          <a:xfrm rot="5400000" flipH="1" flipV="1">
            <a:off x="3609026" y="3234080"/>
            <a:ext cx="737463" cy="19429"/>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3807069" y="3449988"/>
            <a:ext cx="1472575" cy="657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dirty="0">
                <a:solidFill>
                  <a:srgbClr val="C00000"/>
                </a:solidFill>
                <a:latin typeface="Arial" panose="020B0604020202020204" pitchFamily="34" charset="0"/>
                <a:cs typeface="Arial" panose="020B0604020202020204" pitchFamily="34" charset="0"/>
              </a:rPr>
              <a:t>Vertical Dimension</a:t>
            </a:r>
          </a:p>
        </p:txBody>
      </p:sp>
      <p:sp>
        <p:nvSpPr>
          <p:cNvPr id="2" name="Slide Number Placeholder 1"/>
          <p:cNvSpPr>
            <a:spLocks noGrp="1"/>
          </p:cNvSpPr>
          <p:nvPr>
            <p:ph type="sldNum" sz="quarter" idx="12"/>
          </p:nvPr>
        </p:nvSpPr>
        <p:spPr/>
        <p:txBody>
          <a:bodyPr/>
          <a:lstStyle/>
          <a:p>
            <a:fld id="{40C8F69F-517D-412F-AFAD-84CC7A87D94F}" type="slidenum">
              <a:rPr lang="en-US" smtClean="0"/>
              <a:t>102</a:t>
            </a:fld>
            <a:endParaRPr lang="en-US"/>
          </a:p>
        </p:txBody>
      </p:sp>
    </p:spTree>
    <p:extLst>
      <p:ext uri="{BB962C8B-B14F-4D97-AF65-F5344CB8AC3E}">
        <p14:creationId xmlns:p14="http://schemas.microsoft.com/office/powerpoint/2010/main" val="322436056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653454" y="1789492"/>
            <a:ext cx="6190476" cy="3547085"/>
          </a:xfrm>
          <a:prstGeom prst="rect">
            <a:avLst/>
          </a:prstGeom>
        </p:spPr>
      </p:pic>
      <p:pic>
        <p:nvPicPr>
          <p:cNvPr id="2" name="Picture 1"/>
          <p:cNvPicPr>
            <a:picLocks noChangeAspect="1"/>
          </p:cNvPicPr>
          <p:nvPr/>
        </p:nvPicPr>
        <p:blipFill>
          <a:blip r:embed="rId3"/>
          <a:stretch>
            <a:fillRect/>
          </a:stretch>
        </p:blipFill>
        <p:spPr>
          <a:xfrm>
            <a:off x="328516" y="1789492"/>
            <a:ext cx="4581168" cy="3449002"/>
          </a:xfrm>
          <a:prstGeom prst="rect">
            <a:avLst/>
          </a:prstGeom>
        </p:spPr>
      </p:pic>
      <p:sp>
        <p:nvSpPr>
          <p:cNvPr id="5" name="Title 1"/>
          <p:cNvSpPr>
            <a:spLocks noGrp="1"/>
          </p:cNvSpPr>
          <p:nvPr>
            <p:ph type="title"/>
          </p:nvPr>
        </p:nvSpPr>
        <p:spPr>
          <a:xfrm>
            <a:off x="395654" y="174824"/>
            <a:ext cx="10515600" cy="713177"/>
          </a:xfrm>
        </p:spPr>
        <p:txBody>
          <a:bodyPr>
            <a:normAutofit fontScale="90000"/>
          </a:bodyPr>
          <a:lstStyle/>
          <a:p>
            <a:r>
              <a:rPr lang="en-US" sz="3600" dirty="0">
                <a:solidFill>
                  <a:srgbClr val="002060"/>
                </a:solidFill>
                <a:latin typeface="Arial" panose="020B0604020202020204" pitchFamily="34" charset="0"/>
                <a:cs typeface="Arial" panose="020B0604020202020204" pitchFamily="34" charset="0"/>
              </a:rPr>
              <a:t>Advanced Functionality: Data Exchange </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with Microsoft Excel</a:t>
            </a:r>
          </a:p>
        </p:txBody>
      </p:sp>
      <p:pic>
        <p:nvPicPr>
          <p:cNvPr id="6" name="Picture 5" descr="https://brand.utm.my/files/2016/08/LOGO-UT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4456154" y="1073041"/>
            <a:ext cx="1838252"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u="sng" dirty="0">
                <a:solidFill>
                  <a:schemeClr val="tx1"/>
                </a:solidFill>
                <a:latin typeface="Arial" panose="020B0604020202020204" pitchFamily="34" charset="0"/>
                <a:cs typeface="Arial" panose="020B0604020202020204" pitchFamily="34" charset="0"/>
              </a:rPr>
              <a:t>Excel Output</a:t>
            </a:r>
          </a:p>
        </p:txBody>
      </p:sp>
      <p:sp>
        <p:nvSpPr>
          <p:cNvPr id="9" name="Curved Up Arrow 8"/>
          <p:cNvSpPr/>
          <p:nvPr/>
        </p:nvSpPr>
        <p:spPr>
          <a:xfrm>
            <a:off x="2867702" y="5029200"/>
            <a:ext cx="6254151" cy="137248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4765536" y="5729954"/>
            <a:ext cx="2885212"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dirty="0">
                <a:solidFill>
                  <a:srgbClr val="C00000"/>
                </a:solidFill>
                <a:latin typeface="Arial" panose="020B0604020202020204" pitchFamily="34" charset="0"/>
                <a:cs typeface="Arial" panose="020B0604020202020204" pitchFamily="34" charset="0"/>
              </a:rPr>
              <a:t>Reflect the position of output data in the same excel</a:t>
            </a:r>
          </a:p>
        </p:txBody>
      </p:sp>
      <p:sp>
        <p:nvSpPr>
          <p:cNvPr id="12" name="Rectangle 11"/>
          <p:cNvSpPr/>
          <p:nvPr/>
        </p:nvSpPr>
        <p:spPr>
          <a:xfrm>
            <a:off x="224551" y="6101409"/>
            <a:ext cx="2885212" cy="3002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000" b="1" dirty="0">
                <a:solidFill>
                  <a:srgbClr val="3333FF"/>
                </a:solidFill>
                <a:latin typeface="Arial" panose="020B0604020202020204" pitchFamily="34" charset="0"/>
                <a:cs typeface="Arial" panose="020B0604020202020204" pitchFamily="34" charset="0"/>
              </a:rPr>
              <a:t>Users need to define the position of data in the first sheet of excel (name of sheet is user-defined). The first column reflects the data type, whether set or par (parameter) or </a:t>
            </a:r>
            <a:r>
              <a:rPr lang="en-US" sz="1000" b="1" dirty="0" err="1">
                <a:solidFill>
                  <a:srgbClr val="3333FF"/>
                </a:solidFill>
                <a:latin typeface="Arial" panose="020B0604020202020204" pitchFamily="34" charset="0"/>
                <a:cs typeface="Arial" panose="020B0604020202020204" pitchFamily="34" charset="0"/>
              </a:rPr>
              <a:t>var</a:t>
            </a:r>
            <a:r>
              <a:rPr lang="en-US" sz="1000" b="1" dirty="0">
                <a:solidFill>
                  <a:srgbClr val="3333FF"/>
                </a:solidFill>
                <a:latin typeface="Arial" panose="020B0604020202020204" pitchFamily="34" charset="0"/>
                <a:cs typeface="Arial" panose="020B0604020202020204" pitchFamily="34" charset="0"/>
              </a:rPr>
              <a:t> (variable). The second column reflects the name of the input data declared in GAMS. The third column reflects the position of data in Excel.</a:t>
            </a:r>
          </a:p>
          <a:p>
            <a:endParaRPr lang="en-US" sz="1000" b="1" dirty="0">
              <a:solidFill>
                <a:srgbClr val="3333FF"/>
              </a:solidFill>
              <a:latin typeface="Arial" panose="020B0604020202020204" pitchFamily="34" charset="0"/>
              <a:cs typeface="Arial" panose="020B0604020202020204" pitchFamily="34" charset="0"/>
            </a:endParaRPr>
          </a:p>
          <a:p>
            <a:endParaRPr lang="en-US" sz="1000" b="1" dirty="0">
              <a:solidFill>
                <a:srgbClr val="3333FF"/>
              </a:solidFill>
              <a:latin typeface="Arial" panose="020B0604020202020204" pitchFamily="34" charset="0"/>
              <a:cs typeface="Arial" panose="020B0604020202020204" pitchFamily="34" charset="0"/>
            </a:endParaRPr>
          </a:p>
          <a:p>
            <a:endParaRPr lang="en-US" sz="1000" b="1" dirty="0">
              <a:solidFill>
                <a:srgbClr val="3333FF"/>
              </a:solidFill>
              <a:latin typeface="Arial" panose="020B0604020202020204" pitchFamily="34" charset="0"/>
              <a:cs typeface="Arial" panose="020B0604020202020204" pitchFamily="34" charset="0"/>
            </a:endParaRPr>
          </a:p>
        </p:txBody>
      </p:sp>
      <p:cxnSp>
        <p:nvCxnSpPr>
          <p:cNvPr id="13" name="Curved Connector 12"/>
          <p:cNvCxnSpPr/>
          <p:nvPr/>
        </p:nvCxnSpPr>
        <p:spPr>
          <a:xfrm rot="5400000" flipH="1" flipV="1">
            <a:off x="3239066" y="3254179"/>
            <a:ext cx="737463" cy="19429"/>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109763" y="3470087"/>
            <a:ext cx="1472575" cy="657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dirty="0">
                <a:solidFill>
                  <a:srgbClr val="C00000"/>
                </a:solidFill>
                <a:latin typeface="Arial" panose="020B0604020202020204" pitchFamily="34" charset="0"/>
                <a:cs typeface="Arial" panose="020B0604020202020204" pitchFamily="34" charset="0"/>
              </a:rPr>
              <a:t>Vertical Dimension</a:t>
            </a:r>
          </a:p>
        </p:txBody>
      </p:sp>
      <p:cxnSp>
        <p:nvCxnSpPr>
          <p:cNvPr id="15" name="Curved Connector 14"/>
          <p:cNvCxnSpPr/>
          <p:nvPr/>
        </p:nvCxnSpPr>
        <p:spPr>
          <a:xfrm rot="16200000" flipH="1">
            <a:off x="2991482" y="1651750"/>
            <a:ext cx="1252062" cy="824366"/>
          </a:xfrm>
          <a:prstGeom prst="curvedConnector3">
            <a:avLst>
              <a:gd name="adj1" fmla="val 14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49319" y="912201"/>
            <a:ext cx="2885212" cy="657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dirty="0">
                <a:solidFill>
                  <a:srgbClr val="C00000"/>
                </a:solidFill>
                <a:latin typeface="Arial" panose="020B0604020202020204" pitchFamily="34" charset="0"/>
                <a:cs typeface="Arial" panose="020B0604020202020204" pitchFamily="34" charset="0"/>
              </a:rPr>
              <a:t>Horizontal Dimension, </a:t>
            </a:r>
          </a:p>
          <a:p>
            <a:r>
              <a:rPr lang="en-US" sz="1200" dirty="0">
                <a:solidFill>
                  <a:srgbClr val="C00000"/>
                </a:solidFill>
                <a:latin typeface="Arial" panose="020B0604020202020204" pitchFamily="34" charset="0"/>
                <a:cs typeface="Arial" panose="020B0604020202020204" pitchFamily="34" charset="0"/>
              </a:rPr>
              <a:t>1 reflect only 1 row of horizontal dimension related to data categorized using set</a:t>
            </a:r>
          </a:p>
        </p:txBody>
      </p:sp>
      <p:cxnSp>
        <p:nvCxnSpPr>
          <p:cNvPr id="17" name="Curved Connector 16"/>
          <p:cNvCxnSpPr/>
          <p:nvPr/>
        </p:nvCxnSpPr>
        <p:spPr>
          <a:xfrm rot="10800000" flipV="1">
            <a:off x="4555175" y="1379461"/>
            <a:ext cx="2130533" cy="1396124"/>
          </a:xfrm>
          <a:prstGeom prst="curvedConnector3">
            <a:avLst>
              <a:gd name="adj1" fmla="val 6898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813748" y="859325"/>
            <a:ext cx="2885212" cy="6576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dirty="0">
                <a:solidFill>
                  <a:srgbClr val="C00000"/>
                </a:solidFill>
                <a:latin typeface="Arial" panose="020B0604020202020204" pitchFamily="34" charset="0"/>
                <a:cs typeface="Arial" panose="020B0604020202020204" pitchFamily="34" charset="0"/>
              </a:rPr>
              <a:t>No Dimension, meaning the data is called as it is at its predefined position</a:t>
            </a:r>
          </a:p>
        </p:txBody>
      </p:sp>
      <p:sp>
        <p:nvSpPr>
          <p:cNvPr id="4" name="Slide Number Placeholder 3"/>
          <p:cNvSpPr>
            <a:spLocks noGrp="1"/>
          </p:cNvSpPr>
          <p:nvPr>
            <p:ph type="sldNum" sz="quarter" idx="12"/>
          </p:nvPr>
        </p:nvSpPr>
        <p:spPr/>
        <p:txBody>
          <a:bodyPr/>
          <a:lstStyle/>
          <a:p>
            <a:fld id="{40C8F69F-517D-412F-AFAD-84CC7A87D94F}" type="slidenum">
              <a:rPr lang="en-US" smtClean="0"/>
              <a:t>103</a:t>
            </a:fld>
            <a:endParaRPr lang="en-US"/>
          </a:p>
        </p:txBody>
      </p:sp>
    </p:spTree>
    <p:extLst>
      <p:ext uri="{BB962C8B-B14F-4D97-AF65-F5344CB8AC3E}">
        <p14:creationId xmlns:p14="http://schemas.microsoft.com/office/powerpoint/2010/main" val="190250255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97840" y="1268079"/>
            <a:ext cx="10802764" cy="5055529"/>
          </a:xfrm>
          <a:solidFill>
            <a:schemeClr val="bg1">
              <a:lumMod val="95000"/>
            </a:schemeClr>
          </a:solidFill>
        </p:spPr>
        <p:txBody>
          <a:bodyPr>
            <a:normAutofit/>
          </a:bodyPr>
          <a:lstStyle/>
          <a:p>
            <a:pPr marL="457200" lvl="0" indent="-457200">
              <a:buFont typeface="+mj-lt"/>
              <a:buAutoNum type="arabicParenR"/>
            </a:pPr>
            <a:endParaRPr lang="en-US" sz="10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GAMS’s User’s Guide at </a:t>
            </a:r>
            <a:r>
              <a:rPr lang="en-US" sz="2400" dirty="0">
                <a:latin typeface="Arial" panose="020B0604020202020204" pitchFamily="34" charset="0"/>
                <a:cs typeface="Arial" panose="020B0604020202020204" pitchFamily="34" charset="0"/>
                <a:hlinkClick r:id="rId2"/>
              </a:rPr>
              <a:t>https://www.gams.com/latest/docs/UG_MAIN.html</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GAMS World Forum at </a:t>
            </a:r>
            <a:r>
              <a:rPr lang="en-US" sz="2400" dirty="0">
                <a:latin typeface="Arial" panose="020B0604020202020204" pitchFamily="34" charset="0"/>
                <a:cs typeface="Arial" panose="020B0604020202020204" pitchFamily="34" charset="0"/>
                <a:hlinkClick r:id="rId3"/>
              </a:rPr>
              <a:t>https://forum.gamsworld.org/</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GAMS’s case studies </a:t>
            </a:r>
            <a:r>
              <a:rPr lang="en-US" sz="2400" dirty="0">
                <a:latin typeface="Arial" panose="020B0604020202020204" pitchFamily="34" charset="0"/>
                <a:cs typeface="Arial" panose="020B0604020202020204" pitchFamily="34" charset="0"/>
                <a:hlinkClick r:id="rId4"/>
              </a:rPr>
              <a:t>https://www.gams.com/stories/</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GAMS MIRO </a:t>
            </a:r>
            <a:r>
              <a:rPr lang="en-US" sz="2400" dirty="0">
                <a:latin typeface="Arial" panose="020B0604020202020204" pitchFamily="34" charset="0"/>
                <a:cs typeface="Arial" panose="020B0604020202020204" pitchFamily="34" charset="0"/>
                <a:hlinkClick r:id="rId5"/>
              </a:rPr>
              <a:t>https://www.gams.com/sales/miro_facts/</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GAMS Engine </a:t>
            </a:r>
            <a:r>
              <a:rPr lang="en-US" sz="2400" dirty="0">
                <a:latin typeface="Arial" panose="020B0604020202020204" pitchFamily="34" charset="0"/>
                <a:cs typeface="Arial" panose="020B0604020202020204" pitchFamily="34" charset="0"/>
                <a:hlinkClick r:id="rId6"/>
              </a:rPr>
              <a:t>https://www.gams.com/engine/installation.html</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To view a library of previous models coded in GAMS from other authors, open GAMS Studio&gt;GAMS&gt;Model Library Explorer </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Further Readings</a:t>
            </a:r>
          </a:p>
        </p:txBody>
      </p:sp>
      <p:pic>
        <p:nvPicPr>
          <p:cNvPr id="6" name="Picture 5" descr="https://brand.utm.my/files/2016/08/LOGO-UTM.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0C8F69F-517D-412F-AFAD-84CC7A87D94F}" type="slidenum">
              <a:rPr lang="en-US" smtClean="0"/>
              <a:t>104</a:t>
            </a:fld>
            <a:endParaRPr lang="en-US"/>
          </a:p>
        </p:txBody>
      </p:sp>
    </p:spTree>
    <p:extLst>
      <p:ext uri="{BB962C8B-B14F-4D97-AF65-F5344CB8AC3E}">
        <p14:creationId xmlns:p14="http://schemas.microsoft.com/office/powerpoint/2010/main" val="21245250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261731" y="372268"/>
            <a:ext cx="10515600" cy="1325563"/>
          </a:xfrm>
        </p:spPr>
        <p:txBody>
          <a:bodyPr rtlCol="0">
            <a:normAutofit/>
          </a:bodyPr>
          <a:lstStyle/>
          <a:p>
            <a:pPr>
              <a:defRPr/>
            </a:pPr>
            <a:r>
              <a:rPr lang="en-US" sz="3600" dirty="0">
                <a:solidFill>
                  <a:srgbClr val="002060"/>
                </a:solidFill>
                <a:latin typeface="Arial" panose="020B0604020202020204" pitchFamily="34" charset="0"/>
                <a:cs typeface="Arial" panose="020B0604020202020204" pitchFamily="34" charset="0"/>
              </a:rPr>
              <a:t>Equality Constraints</a:t>
            </a:r>
          </a:p>
        </p:txBody>
      </p:sp>
      <p:sp>
        <p:nvSpPr>
          <p:cNvPr id="25603" name="Rectangle 3"/>
          <p:cNvSpPr>
            <a:spLocks noGrp="1" noChangeArrowheads="1"/>
          </p:cNvSpPr>
          <p:nvPr>
            <p:ph type="body" idx="1"/>
          </p:nvPr>
        </p:nvSpPr>
        <p:spPr>
          <a:xfrm>
            <a:off x="912123" y="1708150"/>
            <a:ext cx="7848600" cy="4648200"/>
          </a:xfrm>
        </p:spPr>
        <p:txBody>
          <a:bodyPr/>
          <a:lstStyle/>
          <a:p>
            <a:pPr eaLnBrk="1" hangingPunct="1">
              <a:buFontTx/>
              <a:buNone/>
            </a:pPr>
            <a:r>
              <a:rPr lang="en-US" altLang="en-US" sz="2000" dirty="0">
                <a:latin typeface="Times New Roman" panose="02020603050405020304" pitchFamily="18" charset="0"/>
              </a:rPr>
              <a:t>Equality constraints, </a:t>
            </a:r>
            <a:r>
              <a:rPr lang="en-US" altLang="en-US" sz="2000" dirty="0" err="1">
                <a:latin typeface="Times New Roman" panose="02020603050405020304" pitchFamily="18" charset="0"/>
              </a:rPr>
              <a:t>h</a:t>
            </a:r>
            <a:r>
              <a:rPr lang="en-US" altLang="en-US" sz="2000" baseline="-25000" dirty="0" err="1">
                <a:latin typeface="Times New Roman" panose="02020603050405020304" pitchFamily="18" charset="0"/>
              </a:rPr>
              <a:t>k</a:t>
            </a:r>
            <a:r>
              <a:rPr lang="en-US" altLang="en-US" sz="2000" dirty="0">
                <a:latin typeface="Times New Roman" panose="02020603050405020304" pitchFamily="18" charset="0"/>
              </a:rPr>
              <a:t> (x) = 0, </a:t>
            </a:r>
          </a:p>
          <a:p>
            <a:pPr eaLnBrk="1" hangingPunct="1">
              <a:buFontTx/>
              <a:buNone/>
            </a:pPr>
            <a:endParaRPr lang="en-US" altLang="en-US" sz="2000" dirty="0">
              <a:latin typeface="Times New Roman" panose="02020603050405020304" pitchFamily="18" charset="0"/>
            </a:endParaRPr>
          </a:p>
          <a:p>
            <a:pPr eaLnBrk="1" hangingPunct="1"/>
            <a:r>
              <a:rPr lang="en-US" altLang="en-US" sz="2000" dirty="0">
                <a:latin typeface="Times New Roman" panose="02020603050405020304" pitchFamily="18" charset="0"/>
              </a:rPr>
              <a:t>represent process restrictions:</a:t>
            </a:r>
          </a:p>
          <a:p>
            <a:pPr marL="1196975" lvl="1" indent="-225425"/>
            <a:r>
              <a:rPr lang="en-US" altLang="en-US" sz="2000" dirty="0">
                <a:latin typeface="Times New Roman" panose="02020603050405020304" pitchFamily="18" charset="0"/>
              </a:rPr>
              <a:t>Product purity must be exactly 98%</a:t>
            </a:r>
          </a:p>
          <a:p>
            <a:pPr marL="1196975" lvl="1" indent="-225425"/>
            <a:endParaRPr lang="en-US" altLang="en-US" sz="2000" dirty="0">
              <a:latin typeface="Times New Roman" panose="02020603050405020304" pitchFamily="18" charset="0"/>
            </a:endParaRPr>
          </a:p>
          <a:p>
            <a:pPr eaLnBrk="1" hangingPunct="1"/>
            <a:r>
              <a:rPr lang="en-US" altLang="en-US" sz="2000" dirty="0">
                <a:latin typeface="Times New Roman" panose="02020603050405020304" pitchFamily="18" charset="0"/>
              </a:rPr>
              <a:t>represent the process model:</a:t>
            </a:r>
          </a:p>
          <a:p>
            <a:pPr lvl="2" eaLnBrk="1" hangingPunct="1"/>
            <a:r>
              <a:rPr lang="en-US" altLang="en-US" dirty="0">
                <a:latin typeface="Times New Roman" panose="02020603050405020304" pitchFamily="18" charset="0"/>
              </a:rPr>
              <a:t>The heat and material balance </a:t>
            </a:r>
          </a:p>
          <a:p>
            <a:pPr lvl="2" eaLnBrk="1" hangingPunct="1"/>
            <a:r>
              <a:rPr lang="en-US" altLang="en-US" dirty="0">
                <a:latin typeface="Times New Roman" panose="02020603050405020304" pitchFamily="18" charset="0"/>
              </a:rPr>
              <a:t>Mole fraction summation equations</a:t>
            </a:r>
          </a:p>
          <a:p>
            <a:pPr lvl="2" eaLnBrk="1" hangingPunct="1"/>
            <a:r>
              <a:rPr lang="en-US" altLang="en-US" dirty="0">
                <a:latin typeface="Times New Roman" panose="02020603050405020304" pitchFamily="18" charset="0"/>
              </a:rPr>
              <a:t>Equilibrium equations, etc. </a:t>
            </a:r>
          </a:p>
        </p:txBody>
      </p:sp>
      <p:sp>
        <p:nvSpPr>
          <p:cNvPr id="3" name="Slide Number Placeholder 2"/>
          <p:cNvSpPr>
            <a:spLocks noGrp="1"/>
          </p:cNvSpPr>
          <p:nvPr>
            <p:ph type="sldNum" sz="quarter" idx="12"/>
          </p:nvPr>
        </p:nvSpPr>
        <p:spPr/>
        <p:txBody>
          <a:bodyPr/>
          <a:lstStyle/>
          <a:p>
            <a:fld id="{40C8F69F-517D-412F-AFAD-84CC7A87D94F}" type="slidenum">
              <a:rPr lang="en-US" smtClean="0"/>
              <a:t>11</a:t>
            </a:fld>
            <a:endParaRPr lang="en-US"/>
          </a:p>
        </p:txBody>
      </p:sp>
    </p:spTree>
    <p:extLst>
      <p:ext uri="{BB962C8B-B14F-4D97-AF65-F5344CB8AC3E}">
        <p14:creationId xmlns:p14="http://schemas.microsoft.com/office/powerpoint/2010/main" val="255291327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a:xfrm>
            <a:off x="301487" y="320675"/>
            <a:ext cx="10515600" cy="1325563"/>
          </a:xfrm>
        </p:spPr>
        <p:txBody>
          <a:bodyPr rtlCol="0">
            <a:normAutofit/>
          </a:bodyPr>
          <a:lstStyle/>
          <a:p>
            <a:pPr>
              <a:defRPr/>
            </a:pPr>
            <a:r>
              <a:rPr lang="en-US" sz="3600" dirty="0">
                <a:solidFill>
                  <a:srgbClr val="002060"/>
                </a:solidFill>
                <a:latin typeface="Arial" panose="020B0604020202020204" pitchFamily="34" charset="0"/>
                <a:cs typeface="Arial" panose="020B0604020202020204" pitchFamily="34" charset="0"/>
              </a:rPr>
              <a:t>Inequality Constraints</a:t>
            </a:r>
          </a:p>
        </p:txBody>
      </p:sp>
      <p:sp>
        <p:nvSpPr>
          <p:cNvPr id="26627" name="Rectangle 3"/>
          <p:cNvSpPr>
            <a:spLocks noGrp="1" noChangeArrowheads="1"/>
          </p:cNvSpPr>
          <p:nvPr>
            <p:ph type="body" idx="1"/>
          </p:nvPr>
        </p:nvSpPr>
        <p:spPr/>
        <p:txBody>
          <a:bodyPr/>
          <a:lstStyle/>
          <a:p>
            <a:pPr eaLnBrk="1" hangingPunct="1">
              <a:lnSpc>
                <a:spcPct val="90000"/>
              </a:lnSpc>
              <a:buFontTx/>
              <a:buNone/>
            </a:pPr>
            <a:r>
              <a:rPr lang="en-US" altLang="en-US" sz="2000" dirty="0">
                <a:latin typeface="Times New Roman" panose="02020603050405020304" pitchFamily="18" charset="0"/>
              </a:rPr>
              <a:t>Inequality constraints, </a:t>
            </a:r>
            <a:r>
              <a:rPr lang="en-US" altLang="en-US" sz="2000" dirty="0" err="1">
                <a:latin typeface="Times New Roman" panose="02020603050405020304" pitchFamily="18" charset="0"/>
              </a:rPr>
              <a:t>g</a:t>
            </a:r>
            <a:r>
              <a:rPr lang="en-US" altLang="en-US" sz="2000" baseline="-25000" dirty="0" err="1">
                <a:latin typeface="Times New Roman" panose="02020603050405020304" pitchFamily="18" charset="0"/>
              </a:rPr>
              <a:t>j</a:t>
            </a:r>
            <a:r>
              <a:rPr lang="en-US" altLang="en-US" sz="2000" dirty="0">
                <a:latin typeface="Times New Roman" panose="02020603050405020304" pitchFamily="18" charset="0"/>
              </a:rPr>
              <a:t> (x)  </a:t>
            </a:r>
            <a:r>
              <a:rPr lang="en-US" altLang="en-US" sz="2000" dirty="0">
                <a:latin typeface="Times New Roman" panose="02020603050405020304" pitchFamily="18" charset="0"/>
                <a:cs typeface="Times New Roman" panose="02020603050405020304" pitchFamily="18" charset="0"/>
              </a:rPr>
              <a:t>≥ 0, </a:t>
            </a:r>
          </a:p>
          <a:p>
            <a:pPr eaLnBrk="1" hangingPunct="1">
              <a:lnSpc>
                <a:spcPct val="90000"/>
              </a:lnSpc>
              <a:buFontTx/>
              <a:buNone/>
            </a:pPr>
            <a:endParaRPr lang="en-US" altLang="en-US" sz="2000" dirty="0">
              <a:latin typeface="Times New Roman" panose="02020603050405020304" pitchFamily="18" charset="0"/>
              <a:cs typeface="Times New Roman" panose="02020603050405020304" pitchFamily="18" charset="0"/>
            </a:endParaRPr>
          </a:p>
          <a:p>
            <a:pPr eaLnBrk="1" hangingPunct="1">
              <a:lnSpc>
                <a:spcPct val="90000"/>
              </a:lnSpc>
            </a:pPr>
            <a:r>
              <a:rPr lang="en-US" altLang="en-US" sz="2000" dirty="0">
                <a:latin typeface="Times New Roman" panose="02020603050405020304" pitchFamily="18" charset="0"/>
                <a:cs typeface="Times New Roman" panose="02020603050405020304" pitchFamily="18" charset="0"/>
              </a:rPr>
              <a:t>represent restrictions imposed by the designer and by nature. </a:t>
            </a:r>
          </a:p>
          <a:p>
            <a:pPr marL="1027113" indent="-395288"/>
            <a:r>
              <a:rPr lang="en-US" altLang="en-US" sz="2000" dirty="0">
                <a:latin typeface="Times New Roman" panose="02020603050405020304" pitchFamily="18" charset="0"/>
              </a:rPr>
              <a:t>Mole fraction </a:t>
            </a:r>
            <a:r>
              <a:rPr lang="en-US" altLang="en-US" sz="2000" dirty="0" err="1">
                <a:latin typeface="Times New Roman" panose="02020603050405020304" pitchFamily="18" charset="0"/>
              </a:rPr>
              <a:t>flowrate</a:t>
            </a:r>
            <a:r>
              <a:rPr lang="en-US" altLang="en-US" sz="2000" dirty="0">
                <a:latin typeface="Times New Roman" panose="02020603050405020304" pitchFamily="18" charset="0"/>
              </a:rPr>
              <a:t> must be greater than or equal to zero (no negative </a:t>
            </a:r>
            <a:r>
              <a:rPr lang="en-US" altLang="en-US" sz="2000" dirty="0" err="1">
                <a:latin typeface="Times New Roman" panose="02020603050405020304" pitchFamily="18" charset="0"/>
              </a:rPr>
              <a:t>flowrates</a:t>
            </a:r>
            <a:r>
              <a:rPr lang="en-US" altLang="en-US" sz="2000" dirty="0">
                <a:latin typeface="Times New Roman" panose="02020603050405020304" pitchFamily="18" charset="0"/>
              </a:rPr>
              <a:t> are allowed)</a:t>
            </a:r>
          </a:p>
          <a:p>
            <a:pPr marL="1027113" indent="-395288"/>
            <a:r>
              <a:rPr lang="en-US" altLang="en-US" sz="2000" dirty="0">
                <a:latin typeface="Times New Roman" panose="02020603050405020304" pitchFamily="18" charset="0"/>
              </a:rPr>
              <a:t>Pressure in a particular vessel cannot exceed an upper limit</a:t>
            </a:r>
          </a:p>
          <a:p>
            <a:pPr marL="1027113" indent="-395288"/>
            <a:r>
              <a:rPr lang="en-US" altLang="en-US" sz="2000" dirty="0">
                <a:latin typeface="Times New Roman" panose="02020603050405020304" pitchFamily="18" charset="0"/>
              </a:rPr>
              <a:t>A reactor volume cannot exceed the maximum currently manufactured</a:t>
            </a:r>
          </a:p>
          <a:p>
            <a:pPr marL="1027113" indent="-395288"/>
            <a:r>
              <a:rPr lang="en-US" altLang="en-US" sz="2000" dirty="0">
                <a:latin typeface="Times New Roman" panose="02020603050405020304" pitchFamily="18" charset="0"/>
              </a:rPr>
              <a:t>Production rates and product purities must all be greater than minimum values.</a:t>
            </a:r>
          </a:p>
          <a:p>
            <a:pPr eaLnBrk="1" hangingPunct="1">
              <a:lnSpc>
                <a:spcPct val="90000"/>
              </a:lnSpc>
            </a:pPr>
            <a:endParaRPr lang="en-US" altLang="en-US" sz="2000" dirty="0">
              <a:latin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40C8F69F-517D-412F-AFAD-84CC7A87D94F}" type="slidenum">
              <a:rPr lang="en-US" smtClean="0"/>
              <a:t>12</a:t>
            </a:fld>
            <a:endParaRPr lang="en-US"/>
          </a:p>
        </p:txBody>
      </p:sp>
    </p:spTree>
    <p:extLst>
      <p:ext uri="{BB962C8B-B14F-4D97-AF65-F5344CB8AC3E}">
        <p14:creationId xmlns:p14="http://schemas.microsoft.com/office/powerpoint/2010/main" val="424217105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20664" y="0"/>
            <a:ext cx="10515600" cy="1325563"/>
          </a:xfrm>
        </p:spPr>
        <p:txBody>
          <a:bodyPr rtlCol="0">
            <a:normAutofit/>
          </a:bodyPr>
          <a:lstStyle/>
          <a:p>
            <a:pPr>
              <a:defRPr/>
            </a:pPr>
            <a:r>
              <a:rPr lang="en-US" sz="3600" dirty="0" smtClean="0">
                <a:solidFill>
                  <a:srgbClr val="002060"/>
                </a:solidFill>
                <a:latin typeface="Arial" panose="020B0604020202020204" pitchFamily="34" charset="0"/>
                <a:cs typeface="Arial" panose="020B0604020202020204" pitchFamily="34" charset="0"/>
              </a:rPr>
              <a:t>Classification of </a:t>
            </a:r>
            <a:r>
              <a:rPr lang="en-US" sz="3600" dirty="0" err="1" smtClean="0">
                <a:solidFill>
                  <a:srgbClr val="002060"/>
                </a:solidFill>
                <a:latin typeface="Arial" panose="020B0604020202020204" pitchFamily="34" charset="0"/>
                <a:cs typeface="Arial" panose="020B0604020202020204" pitchFamily="34" charset="0"/>
              </a:rPr>
              <a:t>optimisation</a:t>
            </a:r>
            <a:r>
              <a:rPr lang="en-US" sz="3600" dirty="0" smtClean="0">
                <a:solidFill>
                  <a:srgbClr val="002060"/>
                </a:solidFill>
                <a:latin typeface="Arial" panose="020B0604020202020204" pitchFamily="34" charset="0"/>
                <a:cs typeface="Arial" panose="020B0604020202020204" pitchFamily="34" charset="0"/>
              </a:rPr>
              <a:t> problem</a:t>
            </a:r>
            <a:endParaRPr lang="en-US" sz="3600" dirty="0">
              <a:solidFill>
                <a:srgbClr val="002060"/>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stretch>
            <a:fillRect/>
          </a:stretch>
        </p:blipFill>
        <p:spPr>
          <a:xfrm>
            <a:off x="1906258" y="1274162"/>
            <a:ext cx="8600716" cy="5471694"/>
          </a:xfrm>
          <a:prstGeom prst="rect">
            <a:avLst/>
          </a:prstGeom>
        </p:spPr>
      </p:pic>
      <p:sp>
        <p:nvSpPr>
          <p:cNvPr id="7" name="Slide Number Placeholder 6"/>
          <p:cNvSpPr>
            <a:spLocks noGrp="1"/>
          </p:cNvSpPr>
          <p:nvPr>
            <p:ph type="sldNum" sz="quarter" idx="12"/>
          </p:nvPr>
        </p:nvSpPr>
        <p:spPr/>
        <p:txBody>
          <a:bodyPr/>
          <a:lstStyle/>
          <a:p>
            <a:fld id="{40C8F69F-517D-412F-AFAD-84CC7A87D94F}" type="slidenum">
              <a:rPr lang="en-US" smtClean="0"/>
              <a:t>13</a:t>
            </a:fld>
            <a:endParaRPr lang="en-US"/>
          </a:p>
        </p:txBody>
      </p:sp>
    </p:spTree>
    <p:extLst>
      <p:ext uri="{BB962C8B-B14F-4D97-AF65-F5344CB8AC3E}">
        <p14:creationId xmlns:p14="http://schemas.microsoft.com/office/powerpoint/2010/main" val="16088809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20664" y="0"/>
            <a:ext cx="10515600" cy="1325563"/>
          </a:xfrm>
        </p:spPr>
        <p:txBody>
          <a:bodyPr rtlCol="0">
            <a:normAutofit/>
          </a:bodyPr>
          <a:lstStyle/>
          <a:p>
            <a:pPr>
              <a:defRPr/>
            </a:pPr>
            <a:r>
              <a:rPr lang="en-US" sz="3600" dirty="0" smtClean="0">
                <a:solidFill>
                  <a:srgbClr val="002060"/>
                </a:solidFill>
                <a:latin typeface="Arial" panose="020B0604020202020204" pitchFamily="34" charset="0"/>
                <a:cs typeface="Arial" panose="020B0604020202020204" pitchFamily="34" charset="0"/>
              </a:rPr>
              <a:t>Classification of </a:t>
            </a:r>
            <a:r>
              <a:rPr lang="en-US" sz="3600" dirty="0" err="1" smtClean="0">
                <a:solidFill>
                  <a:srgbClr val="002060"/>
                </a:solidFill>
                <a:latin typeface="Arial" panose="020B0604020202020204" pitchFamily="34" charset="0"/>
                <a:cs typeface="Arial" panose="020B0604020202020204" pitchFamily="34" charset="0"/>
              </a:rPr>
              <a:t>optimisation</a:t>
            </a:r>
            <a:r>
              <a:rPr lang="en-US" sz="3600" dirty="0" smtClean="0">
                <a:solidFill>
                  <a:srgbClr val="002060"/>
                </a:solidFill>
                <a:latin typeface="Arial" panose="020B0604020202020204" pitchFamily="34" charset="0"/>
                <a:cs typeface="Arial" panose="020B0604020202020204" pitchFamily="34" charset="0"/>
              </a:rPr>
              <a:t> problem</a:t>
            </a:r>
            <a:endParaRPr lang="en-US" sz="3600" dirty="0">
              <a:solidFill>
                <a:srgbClr val="002060"/>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1508282" y="1216324"/>
            <a:ext cx="8740364" cy="5152845"/>
          </a:xfrm>
          <a:prstGeom prst="rect">
            <a:avLst/>
          </a:prstGeom>
        </p:spPr>
      </p:pic>
      <p:sp>
        <p:nvSpPr>
          <p:cNvPr id="3" name="Slide Number Placeholder 2"/>
          <p:cNvSpPr>
            <a:spLocks noGrp="1"/>
          </p:cNvSpPr>
          <p:nvPr>
            <p:ph type="sldNum" sz="quarter" idx="12"/>
          </p:nvPr>
        </p:nvSpPr>
        <p:spPr/>
        <p:txBody>
          <a:bodyPr/>
          <a:lstStyle/>
          <a:p>
            <a:fld id="{40C8F69F-517D-412F-AFAD-84CC7A87D94F}" type="slidenum">
              <a:rPr lang="en-US" smtClean="0"/>
              <a:t>14</a:t>
            </a:fld>
            <a:endParaRPr lang="en-US"/>
          </a:p>
        </p:txBody>
      </p:sp>
    </p:spTree>
    <p:extLst>
      <p:ext uri="{BB962C8B-B14F-4D97-AF65-F5344CB8AC3E}">
        <p14:creationId xmlns:p14="http://schemas.microsoft.com/office/powerpoint/2010/main" val="8942417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20664" y="0"/>
            <a:ext cx="10515600" cy="1325563"/>
          </a:xfrm>
        </p:spPr>
        <p:txBody>
          <a:bodyPr rtlCol="0">
            <a:normAutofit/>
          </a:bodyPr>
          <a:lstStyle/>
          <a:p>
            <a:pPr>
              <a:defRPr/>
            </a:pPr>
            <a:r>
              <a:rPr lang="en-US" sz="3600" dirty="0" smtClean="0">
                <a:solidFill>
                  <a:srgbClr val="002060"/>
                </a:solidFill>
                <a:latin typeface="Arial" panose="020B0604020202020204" pitchFamily="34" charset="0"/>
                <a:cs typeface="Arial" panose="020B0604020202020204" pitchFamily="34" charset="0"/>
              </a:rPr>
              <a:t>Classification of </a:t>
            </a:r>
            <a:r>
              <a:rPr lang="en-US" sz="3600" dirty="0" err="1" smtClean="0">
                <a:solidFill>
                  <a:srgbClr val="002060"/>
                </a:solidFill>
                <a:latin typeface="Arial" panose="020B0604020202020204" pitchFamily="34" charset="0"/>
                <a:cs typeface="Arial" panose="020B0604020202020204" pitchFamily="34" charset="0"/>
              </a:rPr>
              <a:t>optimisation</a:t>
            </a:r>
            <a:r>
              <a:rPr lang="en-US" sz="3600" dirty="0" smtClean="0">
                <a:solidFill>
                  <a:srgbClr val="002060"/>
                </a:solidFill>
                <a:latin typeface="Arial" panose="020B0604020202020204" pitchFamily="34" charset="0"/>
                <a:cs typeface="Arial" panose="020B0604020202020204" pitchFamily="34" charset="0"/>
              </a:rPr>
              <a:t> problem</a:t>
            </a:r>
            <a:endParaRPr lang="en-US" sz="3600" dirty="0">
              <a:solidFill>
                <a:srgbClr val="002060"/>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1287403" y="1052423"/>
            <a:ext cx="8794972" cy="5463665"/>
          </a:xfrm>
          <a:prstGeom prst="rect">
            <a:avLst/>
          </a:prstGeom>
        </p:spPr>
      </p:pic>
      <p:sp>
        <p:nvSpPr>
          <p:cNvPr id="5" name="Slide Number Placeholder 4"/>
          <p:cNvSpPr>
            <a:spLocks noGrp="1"/>
          </p:cNvSpPr>
          <p:nvPr>
            <p:ph type="sldNum" sz="quarter" idx="12"/>
          </p:nvPr>
        </p:nvSpPr>
        <p:spPr/>
        <p:txBody>
          <a:bodyPr/>
          <a:lstStyle/>
          <a:p>
            <a:fld id="{40C8F69F-517D-412F-AFAD-84CC7A87D94F}" type="slidenum">
              <a:rPr lang="en-US" smtClean="0"/>
              <a:t>15</a:t>
            </a:fld>
            <a:endParaRPr lang="en-US"/>
          </a:p>
        </p:txBody>
      </p:sp>
    </p:spTree>
    <p:extLst>
      <p:ext uri="{BB962C8B-B14F-4D97-AF65-F5344CB8AC3E}">
        <p14:creationId xmlns:p14="http://schemas.microsoft.com/office/powerpoint/2010/main" val="38138385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620664" y="0"/>
            <a:ext cx="10515600" cy="1325563"/>
          </a:xfrm>
        </p:spPr>
        <p:txBody>
          <a:bodyPr rtlCol="0">
            <a:normAutofit/>
          </a:bodyPr>
          <a:lstStyle/>
          <a:p>
            <a:pPr>
              <a:defRPr/>
            </a:pPr>
            <a:r>
              <a:rPr lang="en-US" sz="3600" dirty="0" smtClean="0">
                <a:solidFill>
                  <a:srgbClr val="002060"/>
                </a:solidFill>
                <a:latin typeface="Arial" panose="020B0604020202020204" pitchFamily="34" charset="0"/>
                <a:cs typeface="Arial" panose="020B0604020202020204" pitchFamily="34" charset="0"/>
              </a:rPr>
              <a:t>Classification of </a:t>
            </a:r>
            <a:r>
              <a:rPr lang="en-US" sz="3600" dirty="0" err="1" smtClean="0">
                <a:solidFill>
                  <a:srgbClr val="002060"/>
                </a:solidFill>
                <a:latin typeface="Arial" panose="020B0604020202020204" pitchFamily="34" charset="0"/>
                <a:cs typeface="Arial" panose="020B0604020202020204" pitchFamily="34" charset="0"/>
              </a:rPr>
              <a:t>optimisation</a:t>
            </a:r>
            <a:r>
              <a:rPr lang="en-US" sz="3600" dirty="0" smtClean="0">
                <a:solidFill>
                  <a:srgbClr val="002060"/>
                </a:solidFill>
                <a:latin typeface="Arial" panose="020B0604020202020204" pitchFamily="34" charset="0"/>
                <a:cs typeface="Arial" panose="020B0604020202020204" pitchFamily="34" charset="0"/>
              </a:rPr>
              <a:t> problem</a:t>
            </a:r>
            <a:endParaRPr lang="en-US" sz="3600" dirty="0">
              <a:solidFill>
                <a:srgbClr val="002060"/>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1287403" y="1052423"/>
            <a:ext cx="8794972" cy="5463665"/>
          </a:xfrm>
          <a:prstGeom prst="rect">
            <a:avLst/>
          </a:prstGeom>
        </p:spPr>
      </p:pic>
      <p:sp>
        <p:nvSpPr>
          <p:cNvPr id="2" name="Slide Number Placeholder 1"/>
          <p:cNvSpPr>
            <a:spLocks noGrp="1"/>
          </p:cNvSpPr>
          <p:nvPr>
            <p:ph type="sldNum" sz="quarter" idx="12"/>
          </p:nvPr>
        </p:nvSpPr>
        <p:spPr/>
        <p:txBody>
          <a:bodyPr/>
          <a:lstStyle/>
          <a:p>
            <a:fld id="{40C8F69F-517D-412F-AFAD-84CC7A87D94F}" type="slidenum">
              <a:rPr lang="en-US" smtClean="0"/>
              <a:t>16</a:t>
            </a:fld>
            <a:endParaRPr lang="en-US"/>
          </a:p>
        </p:txBody>
      </p:sp>
    </p:spTree>
    <p:extLst>
      <p:ext uri="{BB962C8B-B14F-4D97-AF65-F5344CB8AC3E}">
        <p14:creationId xmlns:p14="http://schemas.microsoft.com/office/powerpoint/2010/main" val="22579954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A0B59-9FA3-9A45-A328-2DA8ECF86488}"/>
              </a:ext>
            </a:extLst>
          </p:cNvPr>
          <p:cNvSpPr>
            <a:spLocks noGrp="1"/>
          </p:cNvSpPr>
          <p:nvPr>
            <p:ph type="title"/>
          </p:nvPr>
        </p:nvSpPr>
        <p:spPr/>
        <p:txBody>
          <a:bodyPr/>
          <a:lstStyle/>
          <a:p>
            <a:pPr algn="ctr"/>
            <a:r>
              <a:rPr lang="en-US" sz="3600" dirty="0" smtClean="0">
                <a:solidFill>
                  <a:srgbClr val="002060"/>
                </a:solidFill>
                <a:latin typeface="Arial" panose="020B0604020202020204" pitchFamily="34" charset="0"/>
                <a:cs typeface="Arial" panose="020B0604020202020204" pitchFamily="34" charset="0"/>
              </a:rPr>
              <a:t>Example 1: Nutrient Requirements </a:t>
            </a:r>
            <a:endParaRPr lang="en-US" sz="3600" dirty="0">
              <a:solidFill>
                <a:srgbClr val="002060"/>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40C8F69F-517D-412F-AFAD-84CC7A87D94F}" type="slidenum">
              <a:rPr lang="en-US" smtClean="0"/>
              <a:t>17</a:t>
            </a:fld>
            <a:endParaRPr lang="en-US"/>
          </a:p>
        </p:txBody>
      </p:sp>
      <p:pic>
        <p:nvPicPr>
          <p:cNvPr id="9" name="Picture 8"/>
          <p:cNvPicPr>
            <a:picLocks noChangeAspect="1"/>
          </p:cNvPicPr>
          <p:nvPr/>
        </p:nvPicPr>
        <p:blipFill>
          <a:blip r:embed="rId2"/>
          <a:stretch>
            <a:fillRect/>
          </a:stretch>
        </p:blipFill>
        <p:spPr>
          <a:xfrm>
            <a:off x="2041214" y="1690688"/>
            <a:ext cx="8109571" cy="4376108"/>
          </a:xfrm>
          <a:prstGeom prst="rect">
            <a:avLst/>
          </a:prstGeom>
        </p:spPr>
      </p:pic>
    </p:spTree>
    <p:extLst>
      <p:ext uri="{BB962C8B-B14F-4D97-AF65-F5344CB8AC3E}">
        <p14:creationId xmlns:p14="http://schemas.microsoft.com/office/powerpoint/2010/main" val="3213999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A0B59-9FA3-9A45-A328-2DA8ECF86488}"/>
              </a:ext>
            </a:extLst>
          </p:cNvPr>
          <p:cNvSpPr>
            <a:spLocks noGrp="1"/>
          </p:cNvSpPr>
          <p:nvPr>
            <p:ph type="title"/>
          </p:nvPr>
        </p:nvSpPr>
        <p:spPr/>
        <p:txBody>
          <a:bodyPr/>
          <a:lstStyle/>
          <a:p>
            <a:pPr algn="ctr"/>
            <a:r>
              <a:rPr lang="en-US" sz="3600" dirty="0" smtClean="0">
                <a:solidFill>
                  <a:srgbClr val="002060"/>
                </a:solidFill>
                <a:latin typeface="Arial" panose="020B0604020202020204" pitchFamily="34" charset="0"/>
                <a:cs typeface="Arial" panose="020B0604020202020204" pitchFamily="34" charset="0"/>
              </a:rPr>
              <a:t>Solution to Example 1</a:t>
            </a:r>
            <a:endParaRPr lang="en-US" sz="3600" dirty="0">
              <a:solidFill>
                <a:srgbClr val="002060"/>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40C8F69F-517D-412F-AFAD-84CC7A87D94F}" type="slidenum">
              <a:rPr lang="en-US" smtClean="0"/>
              <a:t>18</a:t>
            </a:fld>
            <a:endParaRPr lang="en-US"/>
          </a:p>
        </p:txBody>
      </p:sp>
      <p:pic>
        <p:nvPicPr>
          <p:cNvPr id="3" name="Picture 2"/>
          <p:cNvPicPr>
            <a:picLocks noChangeAspect="1"/>
          </p:cNvPicPr>
          <p:nvPr/>
        </p:nvPicPr>
        <p:blipFill>
          <a:blip r:embed="rId2"/>
          <a:stretch>
            <a:fillRect/>
          </a:stretch>
        </p:blipFill>
        <p:spPr>
          <a:xfrm>
            <a:off x="1975179" y="1648553"/>
            <a:ext cx="8007021" cy="4707797"/>
          </a:xfrm>
          <a:prstGeom prst="rect">
            <a:avLst/>
          </a:prstGeom>
        </p:spPr>
      </p:pic>
    </p:spTree>
    <p:extLst>
      <p:ext uri="{BB962C8B-B14F-4D97-AF65-F5344CB8AC3E}">
        <p14:creationId xmlns:p14="http://schemas.microsoft.com/office/powerpoint/2010/main" val="42574460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A0B59-9FA3-9A45-A328-2DA8ECF86488}"/>
              </a:ext>
            </a:extLst>
          </p:cNvPr>
          <p:cNvSpPr>
            <a:spLocks noGrp="1"/>
          </p:cNvSpPr>
          <p:nvPr>
            <p:ph type="title"/>
          </p:nvPr>
        </p:nvSpPr>
        <p:spPr/>
        <p:txBody>
          <a:bodyPr/>
          <a:lstStyle/>
          <a:p>
            <a:pPr algn="ctr"/>
            <a:r>
              <a:rPr lang="en-US" sz="3600" dirty="0" smtClean="0">
                <a:solidFill>
                  <a:srgbClr val="002060"/>
                </a:solidFill>
                <a:latin typeface="Arial" panose="020B0604020202020204" pitchFamily="34" charset="0"/>
                <a:cs typeface="Arial" panose="020B0604020202020204" pitchFamily="34" charset="0"/>
              </a:rPr>
              <a:t>Example 2: Production of </a:t>
            </a:r>
            <a:r>
              <a:rPr lang="en-US" sz="3600" dirty="0" err="1" smtClean="0">
                <a:solidFill>
                  <a:srgbClr val="002060"/>
                </a:solidFill>
                <a:latin typeface="Arial" panose="020B0604020202020204" pitchFamily="34" charset="0"/>
                <a:cs typeface="Arial" panose="020B0604020202020204" pitchFamily="34" charset="0"/>
              </a:rPr>
              <a:t>Tongkat</a:t>
            </a:r>
            <a:r>
              <a:rPr lang="en-US" sz="3600" dirty="0" smtClean="0">
                <a:solidFill>
                  <a:srgbClr val="002060"/>
                </a:solidFill>
                <a:latin typeface="Arial" panose="020B0604020202020204" pitchFamily="34" charset="0"/>
                <a:cs typeface="Arial" panose="020B0604020202020204" pitchFamily="34" charset="0"/>
              </a:rPr>
              <a:t> Abu</a:t>
            </a:r>
            <a:endParaRPr lang="en-US" sz="3600" dirty="0">
              <a:solidFill>
                <a:srgbClr val="002060"/>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40C8F69F-517D-412F-AFAD-84CC7A87D94F}" type="slidenum">
              <a:rPr lang="en-US" smtClean="0"/>
              <a:t>19</a:t>
            </a:fld>
            <a:endParaRPr lang="en-US"/>
          </a:p>
        </p:txBody>
      </p:sp>
      <p:pic>
        <p:nvPicPr>
          <p:cNvPr id="3" name="Picture 2"/>
          <p:cNvPicPr>
            <a:picLocks noChangeAspect="1"/>
          </p:cNvPicPr>
          <p:nvPr/>
        </p:nvPicPr>
        <p:blipFill>
          <a:blip r:embed="rId2"/>
          <a:stretch>
            <a:fillRect/>
          </a:stretch>
        </p:blipFill>
        <p:spPr>
          <a:xfrm>
            <a:off x="1899608" y="1520751"/>
            <a:ext cx="8607365" cy="4835599"/>
          </a:xfrm>
          <a:prstGeom prst="rect">
            <a:avLst/>
          </a:prstGeom>
        </p:spPr>
      </p:pic>
    </p:spTree>
    <p:extLst>
      <p:ext uri="{BB962C8B-B14F-4D97-AF65-F5344CB8AC3E}">
        <p14:creationId xmlns:p14="http://schemas.microsoft.com/office/powerpoint/2010/main" val="29534946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497840" y="1268079"/>
            <a:ext cx="10311058" cy="5055529"/>
          </a:xfrm>
          <a:solidFill>
            <a:schemeClr val="bg1">
              <a:lumMod val="95000"/>
            </a:schemeClr>
          </a:solidFill>
        </p:spPr>
        <p:txBody>
          <a:bodyPr>
            <a:normAutofit fontScale="92500" lnSpcReduction="10000"/>
          </a:bodyPr>
          <a:lstStyle/>
          <a:p>
            <a:pPr marL="457200" lvl="0" indent="-457200">
              <a:buFont typeface="+mj-lt"/>
              <a:buAutoNum type="arabicParenR"/>
            </a:pPr>
            <a:endParaRPr lang="en-US" sz="1050" dirty="0">
              <a:latin typeface="Arial" panose="020B0604020202020204" pitchFamily="34" charset="0"/>
              <a:cs typeface="Arial" panose="020B0604020202020204" pitchFamily="34" charset="0"/>
            </a:endParaRPr>
          </a:p>
          <a:p>
            <a:pPr marL="0" indent="0">
              <a:buFont typeface="+mj-lt"/>
              <a:buAutoNum type="arabicParenR"/>
            </a:pPr>
            <a:r>
              <a:rPr lang="en-US" dirty="0" smtClean="0">
                <a:latin typeface="Arial" panose="020B0604020202020204" pitchFamily="34" charset="0"/>
                <a:cs typeface="Arial" panose="020B0604020202020204" pitchFamily="34" charset="0"/>
              </a:rPr>
              <a:t> To </a:t>
            </a:r>
            <a:r>
              <a:rPr lang="en-US" dirty="0">
                <a:latin typeface="Arial" panose="020B0604020202020204" pitchFamily="34" charset="0"/>
                <a:cs typeface="Arial" panose="020B0604020202020204" pitchFamily="34" charset="0"/>
              </a:rPr>
              <a:t>understand the concept of </a:t>
            </a:r>
            <a:r>
              <a:rPr lang="en-US" dirty="0" err="1" smtClean="0">
                <a:latin typeface="Arial" panose="020B0604020202020204" pitchFamily="34" charset="0"/>
                <a:cs typeface="Arial" panose="020B0604020202020204" pitchFamily="34" charset="0"/>
              </a:rPr>
              <a:t>optimisation</a:t>
            </a: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and its associated components </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2) To formulate </a:t>
            </a:r>
            <a:r>
              <a:rPr lang="en-US" dirty="0" smtClean="0">
                <a:latin typeface="Arial" panose="020B0604020202020204" pitchFamily="34" charset="0"/>
                <a:cs typeface="Arial" panose="020B0604020202020204" pitchFamily="34" charset="0"/>
              </a:rPr>
              <a:t>mathematical optimization problems based on manual and software approaches</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3) To code the optimization model into an </a:t>
            </a:r>
            <a:r>
              <a:rPr lang="en-US" dirty="0" err="1">
                <a:latin typeface="Arial" panose="020B0604020202020204" pitchFamily="34" charset="0"/>
                <a:cs typeface="Arial" panose="020B0604020202020204" pitchFamily="34" charset="0"/>
              </a:rPr>
              <a:t>optimisation</a:t>
            </a:r>
            <a:r>
              <a:rPr lang="en-US" dirty="0">
                <a:latin typeface="Arial" panose="020B0604020202020204" pitchFamily="34" charset="0"/>
                <a:cs typeface="Arial" panose="020B0604020202020204" pitchFamily="34" charset="0"/>
              </a:rPr>
              <a:t> software, </a:t>
            </a:r>
            <a:r>
              <a:rPr lang="en-US" dirty="0" err="1">
                <a:latin typeface="Arial" panose="020B0604020202020204" pitchFamily="34" charset="0"/>
                <a:cs typeface="Arial" panose="020B0604020202020204" pitchFamily="34" charset="0"/>
              </a:rPr>
              <a:t>Generalised</a:t>
            </a:r>
            <a:r>
              <a:rPr lang="en-US" dirty="0">
                <a:latin typeface="Arial" panose="020B0604020202020204" pitchFamily="34" charset="0"/>
                <a:cs typeface="Arial" panose="020B0604020202020204" pitchFamily="34" charset="0"/>
              </a:rPr>
              <a:t> Algebraic Modeling System (GAMS)</a:t>
            </a:r>
          </a:p>
          <a:p>
            <a:pPr marL="0" lvl="0" indent="0">
              <a:buFont typeface="+mj-lt"/>
              <a:buAutoNum type="arabicParenR"/>
            </a:pPr>
            <a:endParaRPr lang="en-US" dirty="0">
              <a:latin typeface="Arial" panose="020B0604020202020204" pitchFamily="34" charset="0"/>
              <a:cs typeface="Arial" panose="020B0604020202020204" pitchFamily="34" charset="0"/>
            </a:endParaRPr>
          </a:p>
          <a:p>
            <a:pPr marL="0" lvl="0" indent="0">
              <a:buNone/>
            </a:pPr>
            <a:r>
              <a:rPr lang="en-US" dirty="0">
                <a:latin typeface="Arial" panose="020B0604020202020204" pitchFamily="34" charset="0"/>
                <a:cs typeface="Arial" panose="020B0604020202020204" pitchFamily="34" charset="0"/>
              </a:rPr>
              <a:t>4) To perform scenario analysis for the evaluation of variable renewable energy (</a:t>
            </a:r>
            <a:r>
              <a:rPr lang="en-US" dirty="0" err="1">
                <a:latin typeface="Arial" panose="020B0604020202020204" pitchFamily="34" charset="0"/>
                <a:cs typeface="Arial" panose="020B0604020202020204" pitchFamily="34" charset="0"/>
              </a:rPr>
              <a:t>vRE</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analyse</a:t>
            </a:r>
            <a:r>
              <a:rPr lang="en-US" dirty="0">
                <a:latin typeface="Arial" panose="020B0604020202020204" pitchFamily="34" charset="0"/>
                <a:cs typeface="Arial" panose="020B0604020202020204" pitchFamily="34" charset="0"/>
              </a:rPr>
              <a:t> the impact on microgrid power generation scheduling </a:t>
            </a:r>
          </a:p>
        </p:txBody>
      </p:sp>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Objectives of this workshop</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0C8F69F-517D-412F-AFAD-84CC7A87D94F}" type="slidenum">
              <a:rPr lang="en-US" smtClean="0"/>
              <a:t>2</a:t>
            </a:fld>
            <a:endParaRPr lang="en-US"/>
          </a:p>
        </p:txBody>
      </p:sp>
    </p:spTree>
    <p:extLst>
      <p:ext uri="{BB962C8B-B14F-4D97-AF65-F5344CB8AC3E}">
        <p14:creationId xmlns:p14="http://schemas.microsoft.com/office/powerpoint/2010/main" val="39296732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A0B59-9FA3-9A45-A328-2DA8ECF86488}"/>
              </a:ext>
            </a:extLst>
          </p:cNvPr>
          <p:cNvSpPr>
            <a:spLocks noGrp="1"/>
          </p:cNvSpPr>
          <p:nvPr>
            <p:ph type="title"/>
          </p:nvPr>
        </p:nvSpPr>
        <p:spPr/>
        <p:txBody>
          <a:bodyPr/>
          <a:lstStyle/>
          <a:p>
            <a:pPr algn="ctr"/>
            <a:r>
              <a:rPr lang="en-US" sz="3600" dirty="0" smtClean="0">
                <a:solidFill>
                  <a:srgbClr val="002060"/>
                </a:solidFill>
                <a:latin typeface="Arial" panose="020B0604020202020204" pitchFamily="34" charset="0"/>
                <a:cs typeface="Arial" panose="020B0604020202020204" pitchFamily="34" charset="0"/>
              </a:rPr>
              <a:t>Solution to Example 2</a:t>
            </a:r>
            <a:endParaRPr lang="en-US" sz="3600" dirty="0">
              <a:solidFill>
                <a:srgbClr val="002060"/>
              </a:solidFill>
              <a:latin typeface="Arial" panose="020B0604020202020204" pitchFamily="34" charset="0"/>
              <a:cs typeface="Arial" panose="020B0604020202020204" pitchFamily="34" charset="0"/>
            </a:endParaRPr>
          </a:p>
        </p:txBody>
      </p:sp>
      <p:sp>
        <p:nvSpPr>
          <p:cNvPr id="7" name="Slide Number Placeholder 6"/>
          <p:cNvSpPr>
            <a:spLocks noGrp="1"/>
          </p:cNvSpPr>
          <p:nvPr>
            <p:ph type="sldNum" sz="quarter" idx="12"/>
          </p:nvPr>
        </p:nvSpPr>
        <p:spPr/>
        <p:txBody>
          <a:bodyPr/>
          <a:lstStyle/>
          <a:p>
            <a:fld id="{40C8F69F-517D-412F-AFAD-84CC7A87D94F}" type="slidenum">
              <a:rPr lang="en-US" smtClean="0"/>
              <a:t>20</a:t>
            </a:fld>
            <a:endParaRPr lang="en-US"/>
          </a:p>
        </p:txBody>
      </p:sp>
      <p:pic>
        <p:nvPicPr>
          <p:cNvPr id="4" name="Picture 3"/>
          <p:cNvPicPr>
            <a:picLocks noChangeAspect="1"/>
          </p:cNvPicPr>
          <p:nvPr/>
        </p:nvPicPr>
        <p:blipFill>
          <a:blip r:embed="rId2"/>
          <a:stretch>
            <a:fillRect/>
          </a:stretch>
        </p:blipFill>
        <p:spPr>
          <a:xfrm>
            <a:off x="2017414" y="1319246"/>
            <a:ext cx="8213516" cy="5402229"/>
          </a:xfrm>
          <a:prstGeom prst="rect">
            <a:avLst/>
          </a:prstGeom>
        </p:spPr>
      </p:pic>
    </p:spTree>
    <p:extLst>
      <p:ext uri="{BB962C8B-B14F-4D97-AF65-F5344CB8AC3E}">
        <p14:creationId xmlns:p14="http://schemas.microsoft.com/office/powerpoint/2010/main" val="28987725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A0B59-9FA3-9A45-A328-2DA8ECF86488}"/>
              </a:ext>
            </a:extLst>
          </p:cNvPr>
          <p:cNvSpPr>
            <a:spLocks noGrp="1"/>
          </p:cNvSpPr>
          <p:nvPr>
            <p:ph type="title"/>
          </p:nvPr>
        </p:nvSpPr>
        <p:spPr>
          <a:xfrm>
            <a:off x="838200" y="89080"/>
            <a:ext cx="10515600" cy="1325563"/>
          </a:xfrm>
        </p:spPr>
        <p:txBody>
          <a:bodyPr/>
          <a:lstStyle/>
          <a:p>
            <a:r>
              <a:rPr lang="en-US" sz="3600" dirty="0" smtClean="0">
                <a:solidFill>
                  <a:srgbClr val="002060"/>
                </a:solidFill>
                <a:latin typeface="Arial" panose="020B0604020202020204" pitchFamily="34" charset="0"/>
                <a:cs typeface="Arial" panose="020B0604020202020204" pitchFamily="34" charset="0"/>
              </a:rPr>
              <a:t>Working Session: Solar Photovoltaic</a:t>
            </a:r>
            <a:endParaRPr lang="en-US" sz="3600" dirty="0">
              <a:solidFill>
                <a:srgbClr val="00206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D52A5332-44EE-2F4F-BDC3-6E29A28BC1A3}"/>
              </a:ext>
            </a:extLst>
          </p:cNvPr>
          <p:cNvSpPr>
            <a:spLocks noGrp="1"/>
          </p:cNvSpPr>
          <p:nvPr>
            <p:ph idx="1"/>
          </p:nvPr>
        </p:nvSpPr>
        <p:spPr>
          <a:xfrm>
            <a:off x="8010940" y="1133061"/>
            <a:ext cx="3836504" cy="5043902"/>
          </a:xfrm>
        </p:spPr>
        <p:txBody>
          <a:bodyPr>
            <a:normAutofit lnSpcReduction="10000"/>
          </a:bodyPr>
          <a:lstStyle/>
          <a:p>
            <a:pPr marL="0" indent="0">
              <a:buNone/>
            </a:pPr>
            <a:r>
              <a:rPr lang="en-US" dirty="0"/>
              <a:t>Ahmad plan to install solar power generation in his house. By looking at the profile of hourly solar radiation and house electricity demand, identify</a:t>
            </a:r>
          </a:p>
          <a:p>
            <a:pPr marL="0" indent="0">
              <a:buNone/>
            </a:pPr>
            <a:endParaRPr lang="en-US" dirty="0"/>
          </a:p>
          <a:p>
            <a:pPr marL="0" indent="0">
              <a:buNone/>
            </a:pPr>
            <a:r>
              <a:rPr lang="en-US" b="1" dirty="0"/>
              <a:t>1. Objective Function</a:t>
            </a:r>
          </a:p>
          <a:p>
            <a:pPr marL="0" indent="0">
              <a:buNone/>
            </a:pPr>
            <a:r>
              <a:rPr lang="en-US" b="1" dirty="0"/>
              <a:t>2. Decision variables</a:t>
            </a:r>
          </a:p>
          <a:p>
            <a:pPr marL="0" indent="0">
              <a:buNone/>
            </a:pPr>
            <a:r>
              <a:rPr lang="en-US" b="1" dirty="0"/>
              <a:t>3. Parameter</a:t>
            </a:r>
          </a:p>
          <a:p>
            <a:pPr marL="0" indent="0">
              <a:buNone/>
            </a:pPr>
            <a:r>
              <a:rPr lang="en-US" b="1" dirty="0"/>
              <a:t>4. Constraints</a:t>
            </a:r>
          </a:p>
        </p:txBody>
      </p:sp>
      <p:graphicFrame>
        <p:nvGraphicFramePr>
          <p:cNvPr id="4" name="Chart 3">
            <a:extLst>
              <a:ext uri="{FF2B5EF4-FFF2-40B4-BE49-F238E27FC236}">
                <a16:creationId xmlns:a16="http://schemas.microsoft.com/office/drawing/2014/main" id="{B5B47BD3-C0D3-2549-962E-83A6BDE7A4AF}"/>
              </a:ext>
            </a:extLst>
          </p:cNvPr>
          <p:cNvGraphicFramePr/>
          <p:nvPr>
            <p:extLst>
              <p:ext uri="{D42A27DB-BD31-4B8C-83A1-F6EECF244321}">
                <p14:modId xmlns:p14="http://schemas.microsoft.com/office/powerpoint/2010/main" val="241860354"/>
              </p:ext>
            </p:extLst>
          </p:nvPr>
        </p:nvGraphicFramePr>
        <p:xfrm>
          <a:off x="202095" y="2020103"/>
          <a:ext cx="3900423" cy="407055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2864D3AD-A163-1741-A11C-1B57386E1934}"/>
              </a:ext>
            </a:extLst>
          </p:cNvPr>
          <p:cNvGraphicFramePr/>
          <p:nvPr>
            <p:extLst>
              <p:ext uri="{D42A27DB-BD31-4B8C-83A1-F6EECF244321}">
                <p14:modId xmlns:p14="http://schemas.microsoft.com/office/powerpoint/2010/main" val="1351363212"/>
              </p:ext>
            </p:extLst>
          </p:nvPr>
        </p:nvGraphicFramePr>
        <p:xfrm>
          <a:off x="3799679" y="2020103"/>
          <a:ext cx="4032356" cy="4308406"/>
        </p:xfrm>
        <a:graphic>
          <a:graphicData uri="http://schemas.openxmlformats.org/drawingml/2006/chart">
            <c:chart xmlns:c="http://schemas.openxmlformats.org/drawingml/2006/chart" xmlns:r="http://schemas.openxmlformats.org/officeDocument/2006/relationships" r:id="rId3"/>
          </a:graphicData>
        </a:graphic>
      </p:graphicFrame>
      <p:sp>
        <p:nvSpPr>
          <p:cNvPr id="6" name="Freeform 5">
            <a:extLst>
              <a:ext uri="{FF2B5EF4-FFF2-40B4-BE49-F238E27FC236}">
                <a16:creationId xmlns:a16="http://schemas.microsoft.com/office/drawing/2014/main" id="{88A033F5-138E-DA4E-903A-137AC7C0E5C7}"/>
              </a:ext>
            </a:extLst>
          </p:cNvPr>
          <p:cNvSpPr/>
          <p:nvPr/>
        </p:nvSpPr>
        <p:spPr>
          <a:xfrm>
            <a:off x="4770783" y="2941983"/>
            <a:ext cx="2862469" cy="2427229"/>
          </a:xfrm>
          <a:custGeom>
            <a:avLst/>
            <a:gdLst>
              <a:gd name="connsiteX0" fmla="*/ 0 w 2862469"/>
              <a:gd name="connsiteY0" fmla="*/ 2405269 h 2427229"/>
              <a:gd name="connsiteX1" fmla="*/ 457200 w 2862469"/>
              <a:gd name="connsiteY1" fmla="*/ 2345634 h 2427229"/>
              <a:gd name="connsiteX2" fmla="*/ 536713 w 2862469"/>
              <a:gd name="connsiteY2" fmla="*/ 2325756 h 2427229"/>
              <a:gd name="connsiteX3" fmla="*/ 655982 w 2862469"/>
              <a:gd name="connsiteY3" fmla="*/ 2286000 h 2427229"/>
              <a:gd name="connsiteX4" fmla="*/ 695739 w 2862469"/>
              <a:gd name="connsiteY4" fmla="*/ 2166730 h 2427229"/>
              <a:gd name="connsiteX5" fmla="*/ 775252 w 2862469"/>
              <a:gd name="connsiteY5" fmla="*/ 2027582 h 2427229"/>
              <a:gd name="connsiteX6" fmla="*/ 834887 w 2862469"/>
              <a:gd name="connsiteY6" fmla="*/ 1848678 h 2427229"/>
              <a:gd name="connsiteX7" fmla="*/ 854765 w 2862469"/>
              <a:gd name="connsiteY7" fmla="*/ 1789043 h 2427229"/>
              <a:gd name="connsiteX8" fmla="*/ 874643 w 2862469"/>
              <a:gd name="connsiteY8" fmla="*/ 1729408 h 2427229"/>
              <a:gd name="connsiteX9" fmla="*/ 894521 w 2862469"/>
              <a:gd name="connsiteY9" fmla="*/ 1570382 h 2427229"/>
              <a:gd name="connsiteX10" fmla="*/ 954156 w 2862469"/>
              <a:gd name="connsiteY10" fmla="*/ 1331843 h 2427229"/>
              <a:gd name="connsiteX11" fmla="*/ 1033669 w 2862469"/>
              <a:gd name="connsiteY11" fmla="*/ 993913 h 2427229"/>
              <a:gd name="connsiteX12" fmla="*/ 1053547 w 2862469"/>
              <a:gd name="connsiteY12" fmla="*/ 934278 h 2427229"/>
              <a:gd name="connsiteX13" fmla="*/ 1093304 w 2862469"/>
              <a:gd name="connsiteY13" fmla="*/ 735495 h 2427229"/>
              <a:gd name="connsiteX14" fmla="*/ 1113182 w 2862469"/>
              <a:gd name="connsiteY14" fmla="*/ 675860 h 2427229"/>
              <a:gd name="connsiteX15" fmla="*/ 1152939 w 2862469"/>
              <a:gd name="connsiteY15" fmla="*/ 516834 h 2427229"/>
              <a:gd name="connsiteX16" fmla="*/ 1272208 w 2862469"/>
              <a:gd name="connsiteY16" fmla="*/ 159026 h 2427229"/>
              <a:gd name="connsiteX17" fmla="*/ 1292087 w 2862469"/>
              <a:gd name="connsiteY17" fmla="*/ 99391 h 2427229"/>
              <a:gd name="connsiteX18" fmla="*/ 1311965 w 2862469"/>
              <a:gd name="connsiteY18" fmla="*/ 39756 h 2427229"/>
              <a:gd name="connsiteX19" fmla="*/ 1431234 w 2862469"/>
              <a:gd name="connsiteY19" fmla="*/ 0 h 2427229"/>
              <a:gd name="connsiteX20" fmla="*/ 1510747 w 2862469"/>
              <a:gd name="connsiteY20" fmla="*/ 19878 h 2427229"/>
              <a:gd name="connsiteX21" fmla="*/ 1630017 w 2862469"/>
              <a:gd name="connsiteY21" fmla="*/ 59634 h 2427229"/>
              <a:gd name="connsiteX22" fmla="*/ 1729408 w 2862469"/>
              <a:gd name="connsiteY22" fmla="*/ 178904 h 2427229"/>
              <a:gd name="connsiteX23" fmla="*/ 1828800 w 2862469"/>
              <a:gd name="connsiteY23" fmla="*/ 298174 h 2427229"/>
              <a:gd name="connsiteX24" fmla="*/ 1888434 w 2862469"/>
              <a:gd name="connsiteY24" fmla="*/ 417443 h 2427229"/>
              <a:gd name="connsiteX25" fmla="*/ 1948069 w 2862469"/>
              <a:gd name="connsiteY25" fmla="*/ 596347 h 2427229"/>
              <a:gd name="connsiteX26" fmla="*/ 2047460 w 2862469"/>
              <a:gd name="connsiteY26" fmla="*/ 894521 h 2427229"/>
              <a:gd name="connsiteX27" fmla="*/ 2126974 w 2862469"/>
              <a:gd name="connsiteY27" fmla="*/ 1133060 h 2427229"/>
              <a:gd name="connsiteX28" fmla="*/ 2146852 w 2862469"/>
              <a:gd name="connsiteY28" fmla="*/ 1192695 h 2427229"/>
              <a:gd name="connsiteX29" fmla="*/ 2166730 w 2862469"/>
              <a:gd name="connsiteY29" fmla="*/ 1252330 h 2427229"/>
              <a:gd name="connsiteX30" fmla="*/ 2206487 w 2862469"/>
              <a:gd name="connsiteY30" fmla="*/ 1311965 h 2427229"/>
              <a:gd name="connsiteX31" fmla="*/ 2286000 w 2862469"/>
              <a:gd name="connsiteY31" fmla="*/ 1550504 h 2427229"/>
              <a:gd name="connsiteX32" fmla="*/ 2305878 w 2862469"/>
              <a:gd name="connsiteY32" fmla="*/ 1610139 h 2427229"/>
              <a:gd name="connsiteX33" fmla="*/ 2325756 w 2862469"/>
              <a:gd name="connsiteY33" fmla="*/ 1669774 h 2427229"/>
              <a:gd name="connsiteX34" fmla="*/ 2365513 w 2862469"/>
              <a:gd name="connsiteY34" fmla="*/ 1729408 h 2427229"/>
              <a:gd name="connsiteX35" fmla="*/ 2385391 w 2862469"/>
              <a:gd name="connsiteY35" fmla="*/ 1789043 h 2427229"/>
              <a:gd name="connsiteX36" fmla="*/ 2464904 w 2862469"/>
              <a:gd name="connsiteY36" fmla="*/ 1908313 h 2427229"/>
              <a:gd name="connsiteX37" fmla="*/ 2524539 w 2862469"/>
              <a:gd name="connsiteY37" fmla="*/ 2027582 h 2427229"/>
              <a:gd name="connsiteX38" fmla="*/ 2584174 w 2862469"/>
              <a:gd name="connsiteY38" fmla="*/ 2087217 h 2427229"/>
              <a:gd name="connsiteX39" fmla="*/ 2723321 w 2862469"/>
              <a:gd name="connsiteY39" fmla="*/ 2266121 h 2427229"/>
              <a:gd name="connsiteX40" fmla="*/ 2782956 w 2862469"/>
              <a:gd name="connsiteY40" fmla="*/ 2305878 h 2427229"/>
              <a:gd name="connsiteX41" fmla="*/ 2842591 w 2862469"/>
              <a:gd name="connsiteY41" fmla="*/ 2425147 h 2427229"/>
              <a:gd name="connsiteX42" fmla="*/ 2862469 w 2862469"/>
              <a:gd name="connsiteY42" fmla="*/ 2425147 h 24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862469" h="2427229">
                <a:moveTo>
                  <a:pt x="0" y="2405269"/>
                </a:moveTo>
                <a:cubicBezTo>
                  <a:pt x="237228" y="2378911"/>
                  <a:pt x="283539" y="2384226"/>
                  <a:pt x="457200" y="2345634"/>
                </a:cubicBezTo>
                <a:cubicBezTo>
                  <a:pt x="483869" y="2339707"/>
                  <a:pt x="510545" y="2333606"/>
                  <a:pt x="536713" y="2325756"/>
                </a:cubicBezTo>
                <a:cubicBezTo>
                  <a:pt x="576852" y="2313714"/>
                  <a:pt x="655982" y="2286000"/>
                  <a:pt x="655982" y="2286000"/>
                </a:cubicBezTo>
                <a:cubicBezTo>
                  <a:pt x="669234" y="2246243"/>
                  <a:pt x="676998" y="2204213"/>
                  <a:pt x="695739" y="2166730"/>
                </a:cubicBezTo>
                <a:cubicBezTo>
                  <a:pt x="746179" y="2065848"/>
                  <a:pt x="719058" y="2111873"/>
                  <a:pt x="775252" y="2027582"/>
                </a:cubicBezTo>
                <a:lnTo>
                  <a:pt x="834887" y="1848678"/>
                </a:lnTo>
                <a:lnTo>
                  <a:pt x="854765" y="1789043"/>
                </a:lnTo>
                <a:lnTo>
                  <a:pt x="874643" y="1729408"/>
                </a:lnTo>
                <a:cubicBezTo>
                  <a:pt x="881269" y="1676399"/>
                  <a:pt x="884676" y="1622888"/>
                  <a:pt x="894521" y="1570382"/>
                </a:cubicBezTo>
                <a:cubicBezTo>
                  <a:pt x="954151" y="1252357"/>
                  <a:pt x="914403" y="1530612"/>
                  <a:pt x="954156" y="1331843"/>
                </a:cubicBezTo>
                <a:cubicBezTo>
                  <a:pt x="976128" y="1221983"/>
                  <a:pt x="999752" y="1095666"/>
                  <a:pt x="1033669" y="993913"/>
                </a:cubicBezTo>
                <a:cubicBezTo>
                  <a:pt x="1040295" y="974035"/>
                  <a:pt x="1047791" y="954425"/>
                  <a:pt x="1053547" y="934278"/>
                </a:cubicBezTo>
                <a:cubicBezTo>
                  <a:pt x="1093155" y="795653"/>
                  <a:pt x="1054251" y="911234"/>
                  <a:pt x="1093304" y="735495"/>
                </a:cubicBezTo>
                <a:cubicBezTo>
                  <a:pt x="1097849" y="715040"/>
                  <a:pt x="1107669" y="696075"/>
                  <a:pt x="1113182" y="675860"/>
                </a:cubicBezTo>
                <a:cubicBezTo>
                  <a:pt x="1127559" y="623145"/>
                  <a:pt x="1135660" y="568670"/>
                  <a:pt x="1152939" y="516834"/>
                </a:cubicBezTo>
                <a:lnTo>
                  <a:pt x="1272208" y="159026"/>
                </a:lnTo>
                <a:lnTo>
                  <a:pt x="1292087" y="99391"/>
                </a:lnTo>
                <a:cubicBezTo>
                  <a:pt x="1298713" y="79513"/>
                  <a:pt x="1292087" y="46382"/>
                  <a:pt x="1311965" y="39756"/>
                </a:cubicBezTo>
                <a:lnTo>
                  <a:pt x="1431234" y="0"/>
                </a:lnTo>
                <a:cubicBezTo>
                  <a:pt x="1457738" y="6626"/>
                  <a:pt x="1484579" y="12028"/>
                  <a:pt x="1510747" y="19878"/>
                </a:cubicBezTo>
                <a:cubicBezTo>
                  <a:pt x="1550887" y="31920"/>
                  <a:pt x="1630017" y="59634"/>
                  <a:pt x="1630017" y="59634"/>
                </a:cubicBezTo>
                <a:cubicBezTo>
                  <a:pt x="1804242" y="233859"/>
                  <a:pt x="1591032" y="12852"/>
                  <a:pt x="1729408" y="178904"/>
                </a:cubicBezTo>
                <a:cubicBezTo>
                  <a:pt x="1856961" y="331968"/>
                  <a:pt x="1730086" y="150105"/>
                  <a:pt x="1828800" y="298174"/>
                </a:cubicBezTo>
                <a:cubicBezTo>
                  <a:pt x="1901294" y="515656"/>
                  <a:pt x="1785677" y="186239"/>
                  <a:pt x="1888434" y="417443"/>
                </a:cubicBezTo>
                <a:cubicBezTo>
                  <a:pt x="1888435" y="417445"/>
                  <a:pt x="1938129" y="566528"/>
                  <a:pt x="1948069" y="596347"/>
                </a:cubicBezTo>
                <a:lnTo>
                  <a:pt x="2047460" y="894521"/>
                </a:lnTo>
                <a:lnTo>
                  <a:pt x="2126974" y="1133060"/>
                </a:lnTo>
                <a:lnTo>
                  <a:pt x="2146852" y="1192695"/>
                </a:lnTo>
                <a:cubicBezTo>
                  <a:pt x="2153478" y="1212573"/>
                  <a:pt x="2155107" y="1234896"/>
                  <a:pt x="2166730" y="1252330"/>
                </a:cubicBezTo>
                <a:lnTo>
                  <a:pt x="2206487" y="1311965"/>
                </a:lnTo>
                <a:lnTo>
                  <a:pt x="2286000" y="1550504"/>
                </a:lnTo>
                <a:lnTo>
                  <a:pt x="2305878" y="1610139"/>
                </a:lnTo>
                <a:cubicBezTo>
                  <a:pt x="2312504" y="1630017"/>
                  <a:pt x="2314133" y="1652340"/>
                  <a:pt x="2325756" y="1669774"/>
                </a:cubicBezTo>
                <a:lnTo>
                  <a:pt x="2365513" y="1729408"/>
                </a:lnTo>
                <a:cubicBezTo>
                  <a:pt x="2372139" y="1749286"/>
                  <a:pt x="2375215" y="1770726"/>
                  <a:pt x="2385391" y="1789043"/>
                </a:cubicBezTo>
                <a:cubicBezTo>
                  <a:pt x="2408596" y="1830812"/>
                  <a:pt x="2464904" y="1908313"/>
                  <a:pt x="2464904" y="1908313"/>
                </a:cubicBezTo>
                <a:cubicBezTo>
                  <a:pt x="2484827" y="1968081"/>
                  <a:pt x="2481722" y="1976202"/>
                  <a:pt x="2524539" y="2027582"/>
                </a:cubicBezTo>
                <a:cubicBezTo>
                  <a:pt x="2542536" y="2049178"/>
                  <a:pt x="2566915" y="2065027"/>
                  <a:pt x="2584174" y="2087217"/>
                </a:cubicBezTo>
                <a:cubicBezTo>
                  <a:pt x="2665832" y="2192206"/>
                  <a:pt x="2637813" y="2194864"/>
                  <a:pt x="2723321" y="2266121"/>
                </a:cubicBezTo>
                <a:cubicBezTo>
                  <a:pt x="2741674" y="2281416"/>
                  <a:pt x="2763078" y="2292626"/>
                  <a:pt x="2782956" y="2305878"/>
                </a:cubicBezTo>
                <a:cubicBezTo>
                  <a:pt x="2799124" y="2354382"/>
                  <a:pt x="2804055" y="2386612"/>
                  <a:pt x="2842591" y="2425147"/>
                </a:cubicBezTo>
                <a:cubicBezTo>
                  <a:pt x="2847276" y="2429832"/>
                  <a:pt x="2855843" y="2425147"/>
                  <a:pt x="2862469" y="242514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40C8F69F-517D-412F-AFAD-84CC7A87D94F}" type="slidenum">
              <a:rPr lang="en-US" smtClean="0"/>
              <a:t>21</a:t>
            </a:fld>
            <a:endParaRPr lang="en-US"/>
          </a:p>
        </p:txBody>
      </p:sp>
    </p:spTree>
    <p:extLst>
      <p:ext uri="{BB962C8B-B14F-4D97-AF65-F5344CB8AC3E}">
        <p14:creationId xmlns:p14="http://schemas.microsoft.com/office/powerpoint/2010/main" val="253605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5">
            <a:extLst>
              <a:ext uri="{FF2B5EF4-FFF2-40B4-BE49-F238E27FC236}">
                <a16:creationId xmlns:a16="http://schemas.microsoft.com/office/drawing/2014/main" id="{74ABD81D-C2CF-E546-9E7F-637294CE9FC7}"/>
              </a:ext>
            </a:extLst>
          </p:cNvPr>
          <p:cNvSpPr>
            <a:spLocks noChangeArrowheads="1"/>
          </p:cNvSpPr>
          <p:nvPr/>
        </p:nvSpPr>
        <p:spPr bwMode="auto">
          <a:xfrm>
            <a:off x="1871664" y="1344613"/>
            <a:ext cx="8301037"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20000"/>
              </a:spcBef>
              <a:buSzPct val="85000"/>
              <a:buFont typeface="Wingdings" pitchFamily="2" charset="2"/>
              <a:buChar char="q"/>
              <a:defRPr sz="2800">
                <a:solidFill>
                  <a:schemeClr val="accent2"/>
                </a:solidFill>
                <a:latin typeface="Book Antiqua" panose="02040602050305030304" pitchFamily="18" charset="0"/>
              </a:defRPr>
            </a:lvl1pPr>
            <a:lvl2pPr marL="742950" indent="-285750">
              <a:spcBef>
                <a:spcPct val="20000"/>
              </a:spcBef>
              <a:buFont typeface="Wingdings" pitchFamily="2" charset="2"/>
              <a:buChar char="ü"/>
              <a:defRPr sz="2400">
                <a:solidFill>
                  <a:schemeClr val="accent2"/>
                </a:solidFill>
                <a:latin typeface="Book Antiqua" panose="02040602050305030304" pitchFamily="18" charset="0"/>
              </a:defRPr>
            </a:lvl2pPr>
            <a:lvl3pPr marL="1143000" indent="-228600">
              <a:spcBef>
                <a:spcPct val="20000"/>
              </a:spcBef>
              <a:buFont typeface="Wingdings" pitchFamily="2" charset="2"/>
              <a:buChar char="v"/>
              <a:defRPr sz="2000">
                <a:solidFill>
                  <a:schemeClr val="accent2"/>
                </a:solidFill>
                <a:latin typeface="Book Antiqua" panose="02040602050305030304" pitchFamily="18" charset="0"/>
              </a:defRPr>
            </a:lvl3pPr>
            <a:lvl4pPr marL="1600200" indent="-228600">
              <a:spcBef>
                <a:spcPct val="20000"/>
              </a:spcBef>
              <a:buChar char="–"/>
              <a:defRPr sz="2000">
                <a:solidFill>
                  <a:schemeClr val="accent2"/>
                </a:solidFill>
                <a:latin typeface="Book Antiqua" panose="02040602050305030304" pitchFamily="18" charset="0"/>
              </a:defRPr>
            </a:lvl4pPr>
            <a:lvl5pPr marL="2057400" indent="-228600">
              <a:spcBef>
                <a:spcPct val="20000"/>
              </a:spcBef>
              <a:buChar char="»"/>
              <a:defRPr sz="2000">
                <a:solidFill>
                  <a:schemeClr val="accent2"/>
                </a:solidFill>
                <a:latin typeface="Book Antiqua" panose="02040602050305030304" pitchFamily="18" charset="0"/>
              </a:defRPr>
            </a:lvl5pPr>
            <a:lvl6pPr marL="2514600" indent="-228600" eaLnBrk="0" fontAlgn="base" hangingPunct="0">
              <a:spcBef>
                <a:spcPct val="20000"/>
              </a:spcBef>
              <a:spcAft>
                <a:spcPct val="0"/>
              </a:spcAft>
              <a:buChar char="»"/>
              <a:defRPr sz="2000">
                <a:solidFill>
                  <a:schemeClr val="accent2"/>
                </a:solidFill>
                <a:latin typeface="Book Antiqua" panose="02040602050305030304" pitchFamily="18" charset="0"/>
              </a:defRPr>
            </a:lvl6pPr>
            <a:lvl7pPr marL="2971800" indent="-228600" eaLnBrk="0" fontAlgn="base" hangingPunct="0">
              <a:spcBef>
                <a:spcPct val="20000"/>
              </a:spcBef>
              <a:spcAft>
                <a:spcPct val="0"/>
              </a:spcAft>
              <a:buChar char="»"/>
              <a:defRPr sz="2000">
                <a:solidFill>
                  <a:schemeClr val="accent2"/>
                </a:solidFill>
                <a:latin typeface="Book Antiqua" panose="02040602050305030304" pitchFamily="18" charset="0"/>
              </a:defRPr>
            </a:lvl7pPr>
            <a:lvl8pPr marL="3429000" indent="-228600" eaLnBrk="0" fontAlgn="base" hangingPunct="0">
              <a:spcBef>
                <a:spcPct val="20000"/>
              </a:spcBef>
              <a:spcAft>
                <a:spcPct val="0"/>
              </a:spcAft>
              <a:buChar char="»"/>
              <a:defRPr sz="2000">
                <a:solidFill>
                  <a:schemeClr val="accent2"/>
                </a:solidFill>
                <a:latin typeface="Book Antiqua" panose="02040602050305030304" pitchFamily="18" charset="0"/>
              </a:defRPr>
            </a:lvl8pPr>
            <a:lvl9pPr marL="3886200" indent="-228600" eaLnBrk="0" fontAlgn="base" hangingPunct="0">
              <a:spcBef>
                <a:spcPct val="20000"/>
              </a:spcBef>
              <a:spcAft>
                <a:spcPct val="0"/>
              </a:spcAft>
              <a:buChar char="»"/>
              <a:defRPr sz="2000">
                <a:solidFill>
                  <a:schemeClr val="accent2"/>
                </a:solidFill>
                <a:latin typeface="Book Antiqua" panose="02040602050305030304" pitchFamily="18" charset="0"/>
              </a:defRPr>
            </a:lvl9pPr>
          </a:lstStyle>
          <a:p>
            <a:pPr>
              <a:buFont typeface="Wingdings" pitchFamily="2" charset="2"/>
              <a:buNone/>
            </a:pPr>
            <a:r>
              <a:rPr lang="en-US" altLang="en-US" sz="2400">
                <a:solidFill>
                  <a:srgbClr val="FF3300"/>
                </a:solidFill>
                <a:latin typeface="Arial" panose="020B0604020202020204" pitchFamily="34" charset="0"/>
              </a:rPr>
              <a:t>G</a:t>
            </a:r>
            <a:r>
              <a:rPr lang="en-US" altLang="en-US" sz="2400">
                <a:solidFill>
                  <a:schemeClr val="tx1"/>
                </a:solidFill>
                <a:latin typeface="Arial" panose="020B0604020202020204" pitchFamily="34" charset="0"/>
              </a:rPr>
              <a:t>eneralized </a:t>
            </a:r>
            <a:r>
              <a:rPr lang="en-US" altLang="en-US" sz="2400">
                <a:solidFill>
                  <a:srgbClr val="FF3300"/>
                </a:solidFill>
                <a:latin typeface="Arial" panose="020B0604020202020204" pitchFamily="34" charset="0"/>
              </a:rPr>
              <a:t>A</a:t>
            </a:r>
            <a:r>
              <a:rPr lang="en-US" altLang="en-US" sz="2400">
                <a:solidFill>
                  <a:schemeClr val="tx1"/>
                </a:solidFill>
                <a:latin typeface="Arial" panose="020B0604020202020204" pitchFamily="34" charset="0"/>
              </a:rPr>
              <a:t>lgebraic </a:t>
            </a:r>
            <a:r>
              <a:rPr lang="en-US" altLang="en-US" sz="2400">
                <a:solidFill>
                  <a:srgbClr val="FF0000"/>
                </a:solidFill>
                <a:latin typeface="Arial" panose="020B0604020202020204" pitchFamily="34" charset="0"/>
              </a:rPr>
              <a:t>M</a:t>
            </a:r>
            <a:r>
              <a:rPr lang="en-US" altLang="en-US" sz="2400">
                <a:solidFill>
                  <a:schemeClr val="tx1"/>
                </a:solidFill>
                <a:latin typeface="Arial" panose="020B0604020202020204" pitchFamily="34" charset="0"/>
              </a:rPr>
              <a:t>odeling</a:t>
            </a:r>
            <a:r>
              <a:rPr lang="en-US" altLang="en-US" sz="2400">
                <a:latin typeface="Arial" panose="020B0604020202020204" pitchFamily="34" charset="0"/>
              </a:rPr>
              <a:t> </a:t>
            </a:r>
            <a:r>
              <a:rPr lang="en-US" altLang="en-US" sz="2400">
                <a:solidFill>
                  <a:srgbClr val="FF0000"/>
                </a:solidFill>
                <a:latin typeface="Arial" panose="020B0604020202020204" pitchFamily="34" charset="0"/>
              </a:rPr>
              <a:t>S</a:t>
            </a:r>
            <a:r>
              <a:rPr lang="en-US" altLang="en-US" sz="2400">
                <a:solidFill>
                  <a:schemeClr val="tx1"/>
                </a:solidFill>
                <a:latin typeface="Arial" panose="020B0604020202020204" pitchFamily="34" charset="0"/>
              </a:rPr>
              <a:t>ystems</a:t>
            </a:r>
          </a:p>
          <a:p>
            <a:pPr>
              <a:spcBef>
                <a:spcPct val="0"/>
              </a:spcBef>
              <a:buSzTx/>
              <a:buFontTx/>
              <a:buNone/>
            </a:pPr>
            <a:endParaRPr lang="en-US" altLang="en-US" sz="2400">
              <a:solidFill>
                <a:schemeClr val="tx1"/>
              </a:solidFill>
              <a:latin typeface="Arial" panose="020B0604020202020204" pitchFamily="34" charset="0"/>
            </a:endParaRPr>
          </a:p>
          <a:p>
            <a:pPr>
              <a:spcBef>
                <a:spcPct val="0"/>
              </a:spcBef>
              <a:buSzTx/>
              <a:buFontTx/>
              <a:buNone/>
            </a:pPr>
            <a:r>
              <a:rPr lang="en-US" altLang="en-US" sz="2400">
                <a:solidFill>
                  <a:schemeClr val="tx1"/>
                </a:solidFill>
                <a:latin typeface="Arial" panose="020B0604020202020204" pitchFamily="34" charset="0"/>
              </a:rPr>
              <a:t>GAMS is a high-level modeling system for mathematical programming</a:t>
            </a:r>
          </a:p>
          <a:p>
            <a:pPr>
              <a:spcBef>
                <a:spcPct val="0"/>
              </a:spcBef>
              <a:buSzTx/>
              <a:buFontTx/>
              <a:buNone/>
            </a:pPr>
            <a:endParaRPr lang="en-US" altLang="en-US" sz="2400">
              <a:solidFill>
                <a:schemeClr val="tx1"/>
              </a:solidFill>
              <a:latin typeface="Arial" panose="020B0604020202020204" pitchFamily="34" charset="0"/>
            </a:endParaRPr>
          </a:p>
          <a:p>
            <a:pPr>
              <a:spcBef>
                <a:spcPct val="0"/>
              </a:spcBef>
              <a:buSzTx/>
              <a:buFontTx/>
              <a:buNone/>
            </a:pPr>
            <a:r>
              <a:rPr lang="en-US" altLang="en-US" sz="2400">
                <a:solidFill>
                  <a:schemeClr val="tx1"/>
                </a:solidFill>
                <a:latin typeface="Arial" panose="020B0604020202020204" pitchFamily="34" charset="0"/>
              </a:rPr>
              <a:t>GAMS is a programming language that comes with</a:t>
            </a:r>
          </a:p>
          <a:p>
            <a:pPr>
              <a:spcBef>
                <a:spcPct val="0"/>
              </a:spcBef>
              <a:buSzTx/>
              <a:buFontTx/>
              <a:buNone/>
            </a:pPr>
            <a:r>
              <a:rPr lang="en-US" altLang="en-US" sz="2400">
                <a:solidFill>
                  <a:schemeClr val="tx1"/>
                </a:solidFill>
                <a:latin typeface="Arial" panose="020B0604020202020204" pitchFamily="34" charset="0"/>
              </a:rPr>
              <a:t>	- a language compiler, and </a:t>
            </a:r>
          </a:p>
          <a:p>
            <a:pPr>
              <a:spcBef>
                <a:spcPct val="0"/>
              </a:spcBef>
              <a:buSzTx/>
              <a:buFontTx/>
              <a:buNone/>
            </a:pPr>
            <a:r>
              <a:rPr lang="en-US" altLang="en-US" sz="2400">
                <a:solidFill>
                  <a:schemeClr val="tx1"/>
                </a:solidFill>
                <a:latin typeface="Arial" panose="020B0604020202020204" pitchFamily="34" charset="0"/>
              </a:rPr>
              <a:t>	- an integrated solver.</a:t>
            </a:r>
          </a:p>
          <a:p>
            <a:pPr>
              <a:spcBef>
                <a:spcPct val="0"/>
              </a:spcBef>
              <a:buSzTx/>
              <a:buFontTx/>
              <a:buNone/>
            </a:pPr>
            <a:endParaRPr lang="en-US" altLang="en-US" sz="2400">
              <a:solidFill>
                <a:schemeClr val="tx1"/>
              </a:solidFill>
              <a:latin typeface="Arial" panose="020B0604020202020204" pitchFamily="34" charset="0"/>
            </a:endParaRPr>
          </a:p>
          <a:p>
            <a:pPr>
              <a:spcBef>
                <a:spcPct val="0"/>
              </a:spcBef>
              <a:buSzTx/>
              <a:buFontTx/>
              <a:buNone/>
            </a:pPr>
            <a:r>
              <a:rPr lang="en-US" altLang="en-US" sz="2400">
                <a:solidFill>
                  <a:schemeClr val="tx1"/>
                </a:solidFill>
                <a:latin typeface="Arial" panose="020B0604020202020204" pitchFamily="34" charset="0"/>
              </a:rPr>
              <a:t>GAMS allows for the construction</a:t>
            </a:r>
          </a:p>
          <a:p>
            <a:pPr>
              <a:spcBef>
                <a:spcPct val="0"/>
              </a:spcBef>
              <a:buSzTx/>
              <a:buFontTx/>
              <a:buNone/>
            </a:pPr>
            <a:r>
              <a:rPr lang="en-US" altLang="en-US" sz="2400">
                <a:solidFill>
                  <a:schemeClr val="tx1"/>
                </a:solidFill>
                <a:latin typeface="Arial" panose="020B0604020202020204" pitchFamily="34" charset="0"/>
              </a:rPr>
              <a:t> and solution of large and complex</a:t>
            </a:r>
          </a:p>
          <a:p>
            <a:pPr>
              <a:spcBef>
                <a:spcPct val="0"/>
              </a:spcBef>
              <a:buSzTx/>
              <a:buFontTx/>
              <a:buNone/>
            </a:pPr>
            <a:r>
              <a:rPr lang="en-US" altLang="en-US" sz="2400">
                <a:solidFill>
                  <a:schemeClr val="tx1"/>
                </a:solidFill>
                <a:latin typeface="Arial" panose="020B0604020202020204" pitchFamily="34" charset="0"/>
              </a:rPr>
              <a:t> algebraic models</a:t>
            </a:r>
          </a:p>
          <a:p>
            <a:pPr>
              <a:spcBef>
                <a:spcPct val="0"/>
              </a:spcBef>
              <a:buSzTx/>
              <a:buFontTx/>
              <a:buNone/>
            </a:pPr>
            <a:endParaRPr lang="en-US" altLang="en-US" sz="2400">
              <a:solidFill>
                <a:schemeClr val="tx1"/>
              </a:solidFill>
              <a:latin typeface="Arial" panose="020B0604020202020204" pitchFamily="34" charset="0"/>
            </a:endParaRPr>
          </a:p>
        </p:txBody>
      </p:sp>
      <p:sp>
        <p:nvSpPr>
          <p:cNvPr id="24582" name="Rectangle 2">
            <a:extLst>
              <a:ext uri="{FF2B5EF4-FFF2-40B4-BE49-F238E27FC236}">
                <a16:creationId xmlns:a16="http://schemas.microsoft.com/office/drawing/2014/main" id="{A7DFBA3F-B94D-154D-93F0-171974B99EBA}"/>
              </a:ext>
            </a:extLst>
          </p:cNvPr>
          <p:cNvSpPr>
            <a:spLocks noChangeArrowheads="1"/>
          </p:cNvSpPr>
          <p:nvPr/>
        </p:nvSpPr>
        <p:spPr bwMode="auto">
          <a:xfrm>
            <a:off x="212726" y="238539"/>
            <a:ext cx="11407774" cy="922338"/>
          </a:xfrm>
          <a:prstGeom prst="rect">
            <a:avLst/>
          </a:prstGeom>
          <a:noFill/>
          <a:ln w="9525">
            <a:noFill/>
            <a:miter lim="800000"/>
            <a:headEnd/>
            <a:tailEnd/>
          </a:ln>
        </p:spPr>
        <p:txBody>
          <a:bodyPr anchor="ctr"/>
          <a:lstStyle/>
          <a:p>
            <a:pPr eaLnBrk="1" hangingPunct="1">
              <a:defRPr/>
            </a:pPr>
            <a:r>
              <a:rPr lang="en-US" sz="3600" dirty="0">
                <a:solidFill>
                  <a:srgbClr val="002060"/>
                </a:solidFill>
                <a:latin typeface="Arial" panose="020B0604020202020204" pitchFamily="34" charset="0"/>
                <a:ea typeface="+mj-ea"/>
                <a:cs typeface="Arial" panose="020B0604020202020204" pitchFamily="34" charset="0"/>
              </a:rPr>
              <a:t>Generalized Algebraic </a:t>
            </a:r>
          </a:p>
          <a:p>
            <a:pPr eaLnBrk="1" hangingPunct="1">
              <a:defRPr/>
            </a:pPr>
            <a:r>
              <a:rPr lang="en-US" sz="3600" dirty="0">
                <a:solidFill>
                  <a:srgbClr val="002060"/>
                </a:solidFill>
                <a:latin typeface="Arial" panose="020B0604020202020204" pitchFamily="34" charset="0"/>
                <a:ea typeface="+mj-ea"/>
                <a:cs typeface="Arial" panose="020B0604020202020204" pitchFamily="34" charset="0"/>
              </a:rPr>
              <a:t>Modeling System</a:t>
            </a:r>
          </a:p>
        </p:txBody>
      </p:sp>
      <p:pic>
        <p:nvPicPr>
          <p:cNvPr id="21507" name="Picture 7">
            <a:extLst>
              <a:ext uri="{FF2B5EF4-FFF2-40B4-BE49-F238E27FC236}">
                <a16:creationId xmlns:a16="http://schemas.microsoft.com/office/drawing/2014/main" id="{403CE8BE-51CA-F340-80CA-4708AC1AF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8388" y="3948114"/>
            <a:ext cx="3048000" cy="242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40C8F69F-517D-412F-AFAD-84CC7A87D94F}" type="slidenum">
              <a:rPr lang="en-US" smtClean="0"/>
              <a:t>22</a:t>
            </a:fld>
            <a:endParaRPr lang="en-US"/>
          </a:p>
        </p:txBody>
      </p:sp>
    </p:spTree>
    <p:extLst>
      <p:ext uri="{BB962C8B-B14F-4D97-AF65-F5344CB8AC3E}">
        <p14:creationId xmlns:p14="http://schemas.microsoft.com/office/powerpoint/2010/main" val="34599124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3">
            <a:extLst>
              <a:ext uri="{FF2B5EF4-FFF2-40B4-BE49-F238E27FC236}">
                <a16:creationId xmlns:a16="http://schemas.microsoft.com/office/drawing/2014/main" id="{4D8FE6A7-3F38-3D4C-9EDA-1E8D7BA72AE3}"/>
              </a:ext>
            </a:extLst>
          </p:cNvPr>
          <p:cNvSpPr>
            <a:spLocks noGrp="1" noChangeArrowheads="1"/>
          </p:cNvSpPr>
          <p:nvPr>
            <p:ph type="body" idx="4294967295"/>
          </p:nvPr>
        </p:nvSpPr>
        <p:spPr>
          <a:xfrm>
            <a:off x="1828801" y="2533650"/>
            <a:ext cx="5129213" cy="4070350"/>
          </a:xfrm>
        </p:spPr>
        <p:txBody>
          <a:bodyPr/>
          <a:lstStyle/>
          <a:p>
            <a:pPr marL="533400" indent="-533400">
              <a:buClr>
                <a:schemeClr val="tx1"/>
              </a:buClr>
              <a:buFontTx/>
              <a:buChar char="•"/>
            </a:pPr>
            <a:r>
              <a:rPr lang="en-US" altLang="en-US" sz="2400"/>
              <a:t>A programming </a:t>
            </a:r>
          </a:p>
          <a:p>
            <a:pPr marL="533400" indent="-533400">
              <a:buClr>
                <a:schemeClr val="tx1"/>
              </a:buClr>
              <a:buNone/>
            </a:pPr>
            <a:r>
              <a:rPr lang="en-US" altLang="en-US" sz="2400"/>
              <a:t>	language compiler</a:t>
            </a:r>
          </a:p>
          <a:p>
            <a:pPr marL="533400" indent="-533400">
              <a:buClr>
                <a:schemeClr val="tx1"/>
              </a:buClr>
              <a:buFontTx/>
              <a:buChar char="•"/>
            </a:pPr>
            <a:endParaRPr lang="en-US" altLang="en-US" sz="2400"/>
          </a:p>
          <a:p>
            <a:pPr marL="533400" indent="-533400">
              <a:buClr>
                <a:schemeClr val="tx1"/>
              </a:buClr>
              <a:buFontTx/>
              <a:buChar char="•"/>
            </a:pPr>
            <a:endParaRPr lang="en-US" altLang="en-US" sz="2400"/>
          </a:p>
          <a:p>
            <a:pPr marL="533400" indent="-533400">
              <a:buClr>
                <a:schemeClr val="tx1"/>
              </a:buClr>
              <a:buFontTx/>
              <a:buChar char="•"/>
            </a:pPr>
            <a:endParaRPr lang="en-US" altLang="en-US" sz="2400"/>
          </a:p>
          <a:p>
            <a:pPr marL="533400" indent="-533400">
              <a:buClr>
                <a:schemeClr val="tx1"/>
              </a:buClr>
              <a:buFontTx/>
              <a:buChar char="•"/>
            </a:pPr>
            <a:endParaRPr lang="en-US" altLang="en-US" sz="2400"/>
          </a:p>
          <a:p>
            <a:pPr marL="533400" indent="-533400">
              <a:buClr>
                <a:schemeClr val="tx1"/>
              </a:buClr>
              <a:buFontTx/>
              <a:buChar char="•"/>
            </a:pPr>
            <a:endParaRPr lang="en-US" altLang="en-US" sz="2400"/>
          </a:p>
          <a:p>
            <a:pPr marL="533400" indent="-533400">
              <a:buClr>
                <a:schemeClr val="tx1"/>
              </a:buClr>
              <a:buFontTx/>
              <a:buChar char="•"/>
            </a:pPr>
            <a:r>
              <a:rPr lang="en-US" altLang="en-US" sz="2400"/>
              <a:t>An integrated solver</a:t>
            </a:r>
          </a:p>
        </p:txBody>
      </p:sp>
      <p:pic>
        <p:nvPicPr>
          <p:cNvPr id="22530" name="Picture 6">
            <a:extLst>
              <a:ext uri="{FF2B5EF4-FFF2-40B4-BE49-F238E27FC236}">
                <a16:creationId xmlns:a16="http://schemas.microsoft.com/office/drawing/2014/main" id="{51228E09-1594-B649-BB7F-41C72987C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7350" y="4295775"/>
            <a:ext cx="3290888" cy="214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7">
            <a:extLst>
              <a:ext uri="{FF2B5EF4-FFF2-40B4-BE49-F238E27FC236}">
                <a16:creationId xmlns:a16="http://schemas.microsoft.com/office/drawing/2014/main" id="{67846B2B-02A3-8B47-9BA5-88D5C00EE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9088" y="1731963"/>
            <a:ext cx="2705100"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6">
            <a:extLst>
              <a:ext uri="{FF2B5EF4-FFF2-40B4-BE49-F238E27FC236}">
                <a16:creationId xmlns:a16="http://schemas.microsoft.com/office/drawing/2014/main" id="{478128F5-649F-E644-A27F-6E4B9CE0FDC2}"/>
              </a:ext>
            </a:extLst>
          </p:cNvPr>
          <p:cNvSpPr>
            <a:spLocks noChangeArrowheads="1"/>
          </p:cNvSpPr>
          <p:nvPr/>
        </p:nvSpPr>
        <p:spPr bwMode="auto">
          <a:xfrm>
            <a:off x="1757363" y="1263650"/>
            <a:ext cx="4876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spcBef>
                <a:spcPct val="20000"/>
              </a:spcBef>
              <a:buSzPct val="85000"/>
              <a:buFont typeface="Wingdings" pitchFamily="2" charset="2"/>
              <a:buChar char="q"/>
              <a:defRPr sz="2800">
                <a:solidFill>
                  <a:schemeClr val="accent2"/>
                </a:solidFill>
                <a:latin typeface="Book Antiqua" panose="02040602050305030304" pitchFamily="18" charset="0"/>
              </a:defRPr>
            </a:lvl1pPr>
            <a:lvl2pPr marL="742950" indent="-285750">
              <a:spcBef>
                <a:spcPct val="20000"/>
              </a:spcBef>
              <a:buFont typeface="Wingdings" pitchFamily="2" charset="2"/>
              <a:buChar char="ü"/>
              <a:defRPr sz="2400">
                <a:solidFill>
                  <a:schemeClr val="accent2"/>
                </a:solidFill>
                <a:latin typeface="Book Antiqua" panose="02040602050305030304" pitchFamily="18" charset="0"/>
              </a:defRPr>
            </a:lvl2pPr>
            <a:lvl3pPr marL="1143000" indent="-228600">
              <a:spcBef>
                <a:spcPct val="20000"/>
              </a:spcBef>
              <a:buFont typeface="Wingdings" pitchFamily="2" charset="2"/>
              <a:buChar char="v"/>
              <a:defRPr sz="2000">
                <a:solidFill>
                  <a:schemeClr val="accent2"/>
                </a:solidFill>
                <a:latin typeface="Book Antiqua" panose="02040602050305030304" pitchFamily="18" charset="0"/>
              </a:defRPr>
            </a:lvl3pPr>
            <a:lvl4pPr marL="1600200" indent="-228600">
              <a:spcBef>
                <a:spcPct val="20000"/>
              </a:spcBef>
              <a:buChar char="–"/>
              <a:defRPr sz="2000">
                <a:solidFill>
                  <a:schemeClr val="accent2"/>
                </a:solidFill>
                <a:latin typeface="Book Antiqua" panose="02040602050305030304" pitchFamily="18" charset="0"/>
              </a:defRPr>
            </a:lvl4pPr>
            <a:lvl5pPr marL="2057400" indent="-228600">
              <a:spcBef>
                <a:spcPct val="20000"/>
              </a:spcBef>
              <a:buChar char="»"/>
              <a:defRPr sz="2000">
                <a:solidFill>
                  <a:schemeClr val="accent2"/>
                </a:solidFill>
                <a:latin typeface="Book Antiqua" panose="02040602050305030304" pitchFamily="18" charset="0"/>
              </a:defRPr>
            </a:lvl5pPr>
            <a:lvl6pPr marL="2514600" indent="-228600" eaLnBrk="0" fontAlgn="base" hangingPunct="0">
              <a:spcBef>
                <a:spcPct val="20000"/>
              </a:spcBef>
              <a:spcAft>
                <a:spcPct val="0"/>
              </a:spcAft>
              <a:buChar char="»"/>
              <a:defRPr sz="2000">
                <a:solidFill>
                  <a:schemeClr val="accent2"/>
                </a:solidFill>
                <a:latin typeface="Book Antiqua" panose="02040602050305030304" pitchFamily="18" charset="0"/>
              </a:defRPr>
            </a:lvl6pPr>
            <a:lvl7pPr marL="2971800" indent="-228600" eaLnBrk="0" fontAlgn="base" hangingPunct="0">
              <a:spcBef>
                <a:spcPct val="20000"/>
              </a:spcBef>
              <a:spcAft>
                <a:spcPct val="0"/>
              </a:spcAft>
              <a:buChar char="»"/>
              <a:defRPr sz="2000">
                <a:solidFill>
                  <a:schemeClr val="accent2"/>
                </a:solidFill>
                <a:latin typeface="Book Antiqua" panose="02040602050305030304" pitchFamily="18" charset="0"/>
              </a:defRPr>
            </a:lvl7pPr>
            <a:lvl8pPr marL="3429000" indent="-228600" eaLnBrk="0" fontAlgn="base" hangingPunct="0">
              <a:spcBef>
                <a:spcPct val="20000"/>
              </a:spcBef>
              <a:spcAft>
                <a:spcPct val="0"/>
              </a:spcAft>
              <a:buChar char="»"/>
              <a:defRPr sz="2000">
                <a:solidFill>
                  <a:schemeClr val="accent2"/>
                </a:solidFill>
                <a:latin typeface="Book Antiqua" panose="02040602050305030304" pitchFamily="18" charset="0"/>
              </a:defRPr>
            </a:lvl8pPr>
            <a:lvl9pPr marL="3886200" indent="-228600" eaLnBrk="0" fontAlgn="base" hangingPunct="0">
              <a:spcBef>
                <a:spcPct val="20000"/>
              </a:spcBef>
              <a:spcAft>
                <a:spcPct val="0"/>
              </a:spcAft>
              <a:buChar char="»"/>
              <a:defRPr sz="2000">
                <a:solidFill>
                  <a:schemeClr val="accent2"/>
                </a:solidFill>
                <a:latin typeface="Book Antiqua" panose="02040602050305030304" pitchFamily="18" charset="0"/>
              </a:defRPr>
            </a:lvl9pPr>
          </a:lstStyle>
          <a:p>
            <a:pPr>
              <a:buSzTx/>
              <a:buFontTx/>
              <a:buNone/>
            </a:pPr>
            <a:r>
              <a:rPr lang="en-US" altLang="en-US" sz="2400">
                <a:solidFill>
                  <a:schemeClr val="tx1"/>
                </a:solidFill>
                <a:latin typeface="Arial" panose="020B0604020202020204" pitchFamily="34" charset="0"/>
              </a:rPr>
              <a:t>GAMS system </a:t>
            </a:r>
          </a:p>
        </p:txBody>
      </p:sp>
      <p:sp>
        <p:nvSpPr>
          <p:cNvPr id="217096" name="Rectangle 2">
            <a:extLst>
              <a:ext uri="{FF2B5EF4-FFF2-40B4-BE49-F238E27FC236}">
                <a16:creationId xmlns:a16="http://schemas.microsoft.com/office/drawing/2014/main" id="{74F9662D-6F83-CB4E-90B7-A3D03EA14DB9}"/>
              </a:ext>
            </a:extLst>
          </p:cNvPr>
          <p:cNvSpPr>
            <a:spLocks noChangeArrowheads="1"/>
          </p:cNvSpPr>
          <p:nvPr/>
        </p:nvSpPr>
        <p:spPr bwMode="auto">
          <a:xfrm>
            <a:off x="371061" y="180975"/>
            <a:ext cx="9144000" cy="922338"/>
          </a:xfrm>
          <a:prstGeom prst="rect">
            <a:avLst/>
          </a:prstGeom>
          <a:noFill/>
          <a:ln w="9525">
            <a:noFill/>
            <a:miter lim="800000"/>
            <a:headEnd/>
            <a:tailEnd/>
          </a:ln>
        </p:spPr>
        <p:txBody>
          <a:bodyPr anchor="ctr"/>
          <a:lstStyle/>
          <a:p>
            <a:r>
              <a:rPr lang="en-US" sz="3600" dirty="0">
                <a:solidFill>
                  <a:srgbClr val="002060"/>
                </a:solidFill>
                <a:latin typeface="Arial" panose="020B0604020202020204" pitchFamily="34" charset="0"/>
                <a:ea typeface="+mj-ea"/>
                <a:cs typeface="Arial" panose="020B0604020202020204" pitchFamily="34" charset="0"/>
              </a:rPr>
              <a:t>Generalized Algebraic Modeling System</a:t>
            </a:r>
          </a:p>
        </p:txBody>
      </p:sp>
      <p:sp>
        <p:nvSpPr>
          <p:cNvPr id="2" name="Slide Number Placeholder 1"/>
          <p:cNvSpPr>
            <a:spLocks noGrp="1"/>
          </p:cNvSpPr>
          <p:nvPr>
            <p:ph type="sldNum" sz="quarter" idx="12"/>
          </p:nvPr>
        </p:nvSpPr>
        <p:spPr/>
        <p:txBody>
          <a:bodyPr/>
          <a:lstStyle/>
          <a:p>
            <a:fld id="{40C8F69F-517D-412F-AFAD-84CC7A87D94F}" type="slidenum">
              <a:rPr lang="en-US" smtClean="0"/>
              <a:t>23</a:t>
            </a:fld>
            <a:endParaRPr lang="en-US"/>
          </a:p>
        </p:txBody>
      </p:sp>
    </p:spTree>
    <p:extLst>
      <p:ext uri="{BB962C8B-B14F-4D97-AF65-F5344CB8AC3E}">
        <p14:creationId xmlns:p14="http://schemas.microsoft.com/office/powerpoint/2010/main" val="4253203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Generic Algebraic Modeling System (GAMS)</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395654" y="1207698"/>
            <a:ext cx="9171040" cy="4969265"/>
          </a:xfrm>
        </p:spPr>
        <p:txBody>
          <a:bodyPr>
            <a:noAutofit/>
          </a:bodyPr>
          <a:lstStyle/>
          <a:p>
            <a:r>
              <a:rPr lang="en-US" sz="2200" dirty="0"/>
              <a:t>GAMS is a high level modeling system for mathematical programming and optimization. </a:t>
            </a:r>
          </a:p>
          <a:p>
            <a:r>
              <a:rPr lang="en-US" sz="2200" dirty="0"/>
              <a:t>The GAMS modeling language allows modelers to quickly translate real world optimization problems into computer code.</a:t>
            </a:r>
          </a:p>
          <a:p>
            <a:r>
              <a:rPr lang="en-US" sz="2200" dirty="0"/>
              <a:t>The handling of different mathematical optimization problems (e.g., </a:t>
            </a:r>
            <a:r>
              <a:rPr lang="en-US" sz="2200" b="1" dirty="0"/>
              <a:t>LP, MILP, NLP, MINLP, stochastic</a:t>
            </a:r>
            <a:r>
              <a:rPr lang="en-US" sz="2200" dirty="0"/>
              <a:t>) is done through a variety of </a:t>
            </a:r>
            <a:r>
              <a:rPr lang="en-US" sz="2200" b="1" dirty="0"/>
              <a:t>mathematical solvers </a:t>
            </a:r>
            <a:r>
              <a:rPr lang="en-US" sz="2200" dirty="0"/>
              <a:t>(e.g., </a:t>
            </a:r>
            <a:r>
              <a:rPr lang="en-US" sz="2200" b="1" dirty="0"/>
              <a:t>CPLEX, GUROBI, CBC, BARON</a:t>
            </a:r>
            <a:r>
              <a:rPr lang="en-US" sz="2200" dirty="0"/>
              <a:t>) that translate the formulations into results.</a:t>
            </a:r>
          </a:p>
          <a:p>
            <a:r>
              <a:rPr lang="en-US" sz="2200" dirty="0"/>
              <a:t>The latest GAMS version offers two software platforms, namely </a:t>
            </a:r>
            <a:r>
              <a:rPr lang="en-US" sz="2200" b="1" dirty="0"/>
              <a:t>GAMS Studio </a:t>
            </a:r>
            <a:r>
              <a:rPr lang="en-US" sz="2200" dirty="0"/>
              <a:t>and </a:t>
            </a:r>
            <a:r>
              <a:rPr lang="en-US" sz="2200" b="1" dirty="0"/>
              <a:t>GAMS IDE</a:t>
            </a:r>
            <a:r>
              <a:rPr lang="en-US" sz="2200" dirty="0"/>
              <a:t>.</a:t>
            </a:r>
          </a:p>
          <a:p>
            <a:r>
              <a:rPr lang="en-US" sz="2200" b="1" dirty="0"/>
              <a:t>GAMS IDE </a:t>
            </a:r>
            <a:r>
              <a:rPr lang="en-US" sz="2200" dirty="0"/>
              <a:t>is </a:t>
            </a:r>
            <a:r>
              <a:rPr lang="en-US" sz="2200" b="1" dirty="0"/>
              <a:t>traditional platform </a:t>
            </a:r>
            <a:r>
              <a:rPr lang="en-US" sz="2200" dirty="0"/>
              <a:t>used since the early days of GAMS application. </a:t>
            </a:r>
            <a:r>
              <a:rPr lang="en-US" sz="2200" b="1" dirty="0"/>
              <a:t>GAMS Studio </a:t>
            </a:r>
            <a:r>
              <a:rPr lang="en-US" sz="2200" dirty="0"/>
              <a:t>is a </a:t>
            </a:r>
            <a:r>
              <a:rPr lang="en-US" sz="2200" b="1" dirty="0"/>
              <a:t>more user friendly</a:t>
            </a:r>
            <a:r>
              <a:rPr lang="en-US" sz="2200" dirty="0"/>
              <a:t> platform as an alternative to GAMS IDE. In </a:t>
            </a:r>
            <a:r>
              <a:rPr lang="en-US" sz="2200" b="1" dirty="0"/>
              <a:t>GAMS Studio</a:t>
            </a:r>
            <a:r>
              <a:rPr lang="en-US" sz="2200" dirty="0"/>
              <a:t>, advanced functionality can be accessed, namely </a:t>
            </a:r>
            <a:r>
              <a:rPr lang="en-US" sz="2200" b="1" dirty="0"/>
              <a:t>GAMS MIRO </a:t>
            </a:r>
            <a:r>
              <a:rPr lang="en-US" sz="2200" dirty="0"/>
              <a:t>for web-based user interface and </a:t>
            </a:r>
            <a:r>
              <a:rPr lang="en-US" sz="2200" b="1" dirty="0"/>
              <a:t>GAMS Engine </a:t>
            </a:r>
            <a:r>
              <a:rPr lang="en-US" sz="2200" dirty="0"/>
              <a:t>for running large-scale models and scenarios.</a:t>
            </a:r>
          </a:p>
          <a:p>
            <a:endParaRPr lang="en-US" sz="2200" dirty="0"/>
          </a:p>
          <a:p>
            <a:endParaRPr lang="en-US" sz="2200" dirty="0"/>
          </a:p>
        </p:txBody>
      </p:sp>
      <p:pic>
        <p:nvPicPr>
          <p:cNvPr id="3" name="Picture 2"/>
          <p:cNvPicPr>
            <a:picLocks noChangeAspect="1"/>
          </p:cNvPicPr>
          <p:nvPr/>
        </p:nvPicPr>
        <p:blipFill>
          <a:blip r:embed="rId3"/>
          <a:stretch>
            <a:fillRect/>
          </a:stretch>
        </p:blipFill>
        <p:spPr>
          <a:xfrm>
            <a:off x="10348924" y="5276984"/>
            <a:ext cx="561975" cy="571500"/>
          </a:xfrm>
          <a:prstGeom prst="rect">
            <a:avLst/>
          </a:prstGeom>
        </p:spPr>
      </p:pic>
      <p:pic>
        <p:nvPicPr>
          <p:cNvPr id="8" name="Picture 7"/>
          <p:cNvPicPr>
            <a:picLocks noChangeAspect="1"/>
          </p:cNvPicPr>
          <p:nvPr/>
        </p:nvPicPr>
        <p:blipFill rotWithShape="1">
          <a:blip r:embed="rId4"/>
          <a:srcRect r="71198"/>
          <a:stretch/>
        </p:blipFill>
        <p:spPr>
          <a:xfrm>
            <a:off x="10332022" y="4058280"/>
            <a:ext cx="598187" cy="613510"/>
          </a:xfrm>
          <a:prstGeom prst="rect">
            <a:avLst/>
          </a:prstGeom>
        </p:spPr>
      </p:pic>
      <p:sp>
        <p:nvSpPr>
          <p:cNvPr id="4" name="Rectangle 3"/>
          <p:cNvSpPr/>
          <p:nvPr/>
        </p:nvSpPr>
        <p:spPr>
          <a:xfrm>
            <a:off x="9999191" y="5866412"/>
            <a:ext cx="1337094"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latin typeface="Arial" panose="020B0604020202020204" pitchFamily="34" charset="0"/>
                <a:cs typeface="Arial" panose="020B0604020202020204" pitchFamily="34" charset="0"/>
              </a:rPr>
              <a:t>GAMS IDE</a:t>
            </a:r>
          </a:p>
        </p:txBody>
      </p:sp>
      <p:sp>
        <p:nvSpPr>
          <p:cNvPr id="10" name="Rectangle 9"/>
          <p:cNvSpPr/>
          <p:nvPr/>
        </p:nvSpPr>
        <p:spPr>
          <a:xfrm>
            <a:off x="9915444" y="4672465"/>
            <a:ext cx="1498031"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latin typeface="Arial" panose="020B0604020202020204" pitchFamily="34" charset="0"/>
                <a:cs typeface="Arial" panose="020B0604020202020204" pitchFamily="34" charset="0"/>
              </a:rPr>
              <a:t>GAMS Studio</a:t>
            </a:r>
          </a:p>
        </p:txBody>
      </p:sp>
      <p:sp>
        <p:nvSpPr>
          <p:cNvPr id="9" name="Slide Number Placeholder 8"/>
          <p:cNvSpPr>
            <a:spLocks noGrp="1"/>
          </p:cNvSpPr>
          <p:nvPr>
            <p:ph type="sldNum" sz="quarter" idx="12"/>
          </p:nvPr>
        </p:nvSpPr>
        <p:spPr/>
        <p:txBody>
          <a:bodyPr/>
          <a:lstStyle/>
          <a:p>
            <a:fld id="{40C8F69F-517D-412F-AFAD-84CC7A87D94F}" type="slidenum">
              <a:rPr lang="en-US" smtClean="0"/>
              <a:t>24</a:t>
            </a:fld>
            <a:endParaRPr lang="en-US"/>
          </a:p>
        </p:txBody>
      </p:sp>
    </p:spTree>
    <p:extLst>
      <p:ext uri="{BB962C8B-B14F-4D97-AF65-F5344CB8AC3E}">
        <p14:creationId xmlns:p14="http://schemas.microsoft.com/office/powerpoint/2010/main" val="900089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3">
            <a:extLst>
              <a:ext uri="{FF2B5EF4-FFF2-40B4-BE49-F238E27FC236}">
                <a16:creationId xmlns:a16="http://schemas.microsoft.com/office/drawing/2014/main" id="{4D5E0E1C-E467-3848-86EF-E827C1CA101D}"/>
              </a:ext>
            </a:extLst>
          </p:cNvPr>
          <p:cNvSpPr txBox="1">
            <a:spLocks noChangeArrowheads="1"/>
          </p:cNvSpPr>
          <p:nvPr/>
        </p:nvSpPr>
        <p:spPr bwMode="auto">
          <a:xfrm>
            <a:off x="1249225" y="2078039"/>
            <a:ext cx="5878513" cy="421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33400" indent="-533400">
              <a:spcBef>
                <a:spcPct val="20000"/>
              </a:spcBef>
              <a:buSzPct val="85000"/>
              <a:buFont typeface="Wingdings" pitchFamily="2" charset="2"/>
              <a:buChar char="q"/>
              <a:defRPr sz="2800">
                <a:solidFill>
                  <a:schemeClr val="accent2"/>
                </a:solidFill>
                <a:latin typeface="Book Antiqua" panose="02040602050305030304" pitchFamily="18" charset="0"/>
              </a:defRPr>
            </a:lvl1pPr>
            <a:lvl2pPr marL="742950" indent="-285750">
              <a:spcBef>
                <a:spcPct val="20000"/>
              </a:spcBef>
              <a:buFont typeface="Wingdings" pitchFamily="2" charset="2"/>
              <a:buChar char="ü"/>
              <a:defRPr sz="2400">
                <a:solidFill>
                  <a:schemeClr val="accent2"/>
                </a:solidFill>
                <a:latin typeface="Book Antiqua" panose="02040602050305030304" pitchFamily="18" charset="0"/>
              </a:defRPr>
            </a:lvl2pPr>
            <a:lvl3pPr marL="1143000" indent="-228600">
              <a:spcBef>
                <a:spcPct val="20000"/>
              </a:spcBef>
              <a:buFont typeface="Wingdings" pitchFamily="2" charset="2"/>
              <a:buChar char="v"/>
              <a:defRPr sz="2000">
                <a:solidFill>
                  <a:schemeClr val="accent2"/>
                </a:solidFill>
                <a:latin typeface="Book Antiqua" panose="02040602050305030304" pitchFamily="18" charset="0"/>
              </a:defRPr>
            </a:lvl3pPr>
            <a:lvl4pPr marL="1600200" indent="-228600">
              <a:spcBef>
                <a:spcPct val="20000"/>
              </a:spcBef>
              <a:buChar char="–"/>
              <a:defRPr sz="2000">
                <a:solidFill>
                  <a:schemeClr val="accent2"/>
                </a:solidFill>
                <a:latin typeface="Book Antiqua" panose="02040602050305030304" pitchFamily="18" charset="0"/>
              </a:defRPr>
            </a:lvl4pPr>
            <a:lvl5pPr marL="2057400" indent="-228600">
              <a:spcBef>
                <a:spcPct val="20000"/>
              </a:spcBef>
              <a:buChar char="»"/>
              <a:defRPr sz="2000">
                <a:solidFill>
                  <a:schemeClr val="accent2"/>
                </a:solidFill>
                <a:latin typeface="Book Antiqua" panose="02040602050305030304" pitchFamily="18" charset="0"/>
              </a:defRPr>
            </a:lvl5pPr>
            <a:lvl6pPr marL="2514600" indent="-228600" eaLnBrk="0" fontAlgn="base" hangingPunct="0">
              <a:spcBef>
                <a:spcPct val="20000"/>
              </a:spcBef>
              <a:spcAft>
                <a:spcPct val="0"/>
              </a:spcAft>
              <a:buChar char="»"/>
              <a:defRPr sz="2000">
                <a:solidFill>
                  <a:schemeClr val="accent2"/>
                </a:solidFill>
                <a:latin typeface="Book Antiqua" panose="02040602050305030304" pitchFamily="18" charset="0"/>
              </a:defRPr>
            </a:lvl6pPr>
            <a:lvl7pPr marL="2971800" indent="-228600" eaLnBrk="0" fontAlgn="base" hangingPunct="0">
              <a:spcBef>
                <a:spcPct val="20000"/>
              </a:spcBef>
              <a:spcAft>
                <a:spcPct val="0"/>
              </a:spcAft>
              <a:buChar char="»"/>
              <a:defRPr sz="2000">
                <a:solidFill>
                  <a:schemeClr val="accent2"/>
                </a:solidFill>
                <a:latin typeface="Book Antiqua" panose="02040602050305030304" pitchFamily="18" charset="0"/>
              </a:defRPr>
            </a:lvl7pPr>
            <a:lvl8pPr marL="3429000" indent="-228600" eaLnBrk="0" fontAlgn="base" hangingPunct="0">
              <a:spcBef>
                <a:spcPct val="20000"/>
              </a:spcBef>
              <a:spcAft>
                <a:spcPct val="0"/>
              </a:spcAft>
              <a:buChar char="»"/>
              <a:defRPr sz="2000">
                <a:solidFill>
                  <a:schemeClr val="accent2"/>
                </a:solidFill>
                <a:latin typeface="Book Antiqua" panose="02040602050305030304" pitchFamily="18" charset="0"/>
              </a:defRPr>
            </a:lvl8pPr>
            <a:lvl9pPr marL="3886200" indent="-228600" eaLnBrk="0" fontAlgn="base" hangingPunct="0">
              <a:spcBef>
                <a:spcPct val="20000"/>
              </a:spcBef>
              <a:spcAft>
                <a:spcPct val="0"/>
              </a:spcAft>
              <a:buChar char="»"/>
              <a:defRPr sz="2000">
                <a:solidFill>
                  <a:schemeClr val="accent2"/>
                </a:solidFill>
                <a:latin typeface="Book Antiqua" panose="02040602050305030304" pitchFamily="18" charset="0"/>
              </a:defRPr>
            </a:lvl9pPr>
          </a:lstStyle>
          <a:p>
            <a:pPr eaLnBrk="1" hangingPunct="1">
              <a:lnSpc>
                <a:spcPct val="80000"/>
              </a:lnSpc>
              <a:buFontTx/>
              <a:buChar char="•"/>
            </a:pPr>
            <a:r>
              <a:rPr lang="en-US" altLang="en-US" sz="2400" dirty="0">
                <a:solidFill>
                  <a:schemeClr val="tx1"/>
                </a:solidFill>
                <a:latin typeface="Arial" panose="020B0604020202020204" pitchFamily="34" charset="0"/>
                <a:cs typeface="Arial" panose="020B0604020202020204" pitchFamily="34" charset="0"/>
              </a:rPr>
              <a:t>SETS</a:t>
            </a:r>
          </a:p>
          <a:p>
            <a:pPr eaLnBrk="1" hangingPunct="1">
              <a:lnSpc>
                <a:spcPct val="80000"/>
              </a:lnSpc>
              <a:buFontTx/>
              <a:buChar char="•"/>
            </a:pPr>
            <a:endParaRPr lang="en-US" altLang="en-US" sz="1000" dirty="0">
              <a:solidFill>
                <a:schemeClr val="tx1"/>
              </a:solidFill>
              <a:latin typeface="Arial" panose="020B0604020202020204" pitchFamily="34" charset="0"/>
              <a:cs typeface="Arial" panose="020B0604020202020204" pitchFamily="34" charset="0"/>
            </a:endParaRPr>
          </a:p>
          <a:p>
            <a:pPr eaLnBrk="1" hangingPunct="1">
              <a:lnSpc>
                <a:spcPct val="80000"/>
              </a:lnSpc>
              <a:buFontTx/>
              <a:buChar char="•"/>
            </a:pPr>
            <a:r>
              <a:rPr lang="en-US" altLang="en-US" sz="2400" dirty="0">
                <a:solidFill>
                  <a:schemeClr val="tx1"/>
                </a:solidFill>
                <a:latin typeface="Arial" panose="020B0604020202020204" pitchFamily="34" charset="0"/>
                <a:cs typeface="Arial" panose="020B0604020202020204" pitchFamily="34" charset="0"/>
              </a:rPr>
              <a:t>VARIABLES</a:t>
            </a:r>
          </a:p>
          <a:p>
            <a:pPr eaLnBrk="1" hangingPunct="1">
              <a:lnSpc>
                <a:spcPct val="80000"/>
              </a:lnSpc>
              <a:buFontTx/>
              <a:buChar char="•"/>
            </a:pPr>
            <a:endParaRPr lang="en-US" altLang="en-US" sz="1000" dirty="0">
              <a:solidFill>
                <a:schemeClr val="tx1"/>
              </a:solidFill>
              <a:latin typeface="Arial" panose="020B0604020202020204" pitchFamily="34" charset="0"/>
              <a:cs typeface="Arial" panose="020B0604020202020204" pitchFamily="34" charset="0"/>
            </a:endParaRPr>
          </a:p>
          <a:p>
            <a:pPr eaLnBrk="1" hangingPunct="1">
              <a:lnSpc>
                <a:spcPct val="80000"/>
              </a:lnSpc>
              <a:buFontTx/>
              <a:buChar char="•"/>
            </a:pPr>
            <a:r>
              <a:rPr lang="en-US" altLang="en-US" sz="2400" dirty="0">
                <a:solidFill>
                  <a:schemeClr val="tx1"/>
                </a:solidFill>
                <a:latin typeface="Arial" panose="020B0604020202020204" pitchFamily="34" charset="0"/>
                <a:cs typeface="Arial" panose="020B0604020202020204" pitchFamily="34" charset="0"/>
              </a:rPr>
              <a:t>PARAMETERS</a:t>
            </a:r>
          </a:p>
          <a:p>
            <a:pPr eaLnBrk="1" hangingPunct="1">
              <a:lnSpc>
                <a:spcPct val="80000"/>
              </a:lnSpc>
              <a:buFontTx/>
              <a:buChar char="•"/>
            </a:pPr>
            <a:endParaRPr lang="en-US" altLang="en-US" sz="1000" dirty="0">
              <a:solidFill>
                <a:schemeClr val="tx1"/>
              </a:solidFill>
              <a:latin typeface="Arial" panose="020B0604020202020204" pitchFamily="34" charset="0"/>
              <a:cs typeface="Arial" panose="020B0604020202020204" pitchFamily="34" charset="0"/>
              <a:sym typeface="Math B" pitchFamily="2" charset="2"/>
            </a:endParaRPr>
          </a:p>
          <a:p>
            <a:pPr eaLnBrk="1" hangingPunct="1">
              <a:lnSpc>
                <a:spcPct val="80000"/>
              </a:lnSpc>
              <a:buFontTx/>
              <a:buChar char="•"/>
            </a:pPr>
            <a:r>
              <a:rPr lang="en-US" altLang="en-US" sz="2400" dirty="0">
                <a:solidFill>
                  <a:schemeClr val="tx1"/>
                </a:solidFill>
                <a:latin typeface="Arial" panose="020B0604020202020204" pitchFamily="34" charset="0"/>
                <a:cs typeface="Arial" panose="020B0604020202020204" pitchFamily="34" charset="0"/>
              </a:rPr>
              <a:t>EQUATION </a:t>
            </a:r>
          </a:p>
          <a:p>
            <a:pPr eaLnBrk="1" hangingPunct="1">
              <a:lnSpc>
                <a:spcPct val="80000"/>
              </a:lnSpc>
              <a:buFontTx/>
              <a:buChar char="•"/>
            </a:pPr>
            <a:endParaRPr lang="en-US" altLang="en-US" sz="1000" dirty="0">
              <a:solidFill>
                <a:schemeClr val="tx1"/>
              </a:solidFill>
              <a:latin typeface="Arial" panose="020B0604020202020204" pitchFamily="34" charset="0"/>
              <a:cs typeface="Arial" panose="020B0604020202020204" pitchFamily="34" charset="0"/>
            </a:endParaRPr>
          </a:p>
          <a:p>
            <a:pPr eaLnBrk="1" hangingPunct="1">
              <a:lnSpc>
                <a:spcPct val="80000"/>
              </a:lnSpc>
              <a:buFontTx/>
              <a:buChar char="•"/>
            </a:pPr>
            <a:r>
              <a:rPr lang="en-US" altLang="en-US" sz="2400" dirty="0">
                <a:solidFill>
                  <a:schemeClr val="tx1"/>
                </a:solidFill>
                <a:latin typeface="Arial" panose="020B0604020202020204" pitchFamily="34" charset="0"/>
                <a:cs typeface="Arial" panose="020B0604020202020204" pitchFamily="34" charset="0"/>
              </a:rPr>
              <a:t>MODEL</a:t>
            </a:r>
          </a:p>
          <a:p>
            <a:pPr eaLnBrk="1" hangingPunct="1">
              <a:lnSpc>
                <a:spcPct val="80000"/>
              </a:lnSpc>
              <a:buFontTx/>
              <a:buChar char="•"/>
            </a:pPr>
            <a:endParaRPr lang="en-US" altLang="en-US" sz="1000" dirty="0">
              <a:solidFill>
                <a:schemeClr val="tx1"/>
              </a:solidFill>
              <a:latin typeface="Arial" panose="020B0604020202020204" pitchFamily="34" charset="0"/>
              <a:cs typeface="Arial" panose="020B0604020202020204" pitchFamily="34" charset="0"/>
              <a:sym typeface="Math B" pitchFamily="2" charset="2"/>
            </a:endParaRPr>
          </a:p>
          <a:p>
            <a:pPr eaLnBrk="1" hangingPunct="1">
              <a:lnSpc>
                <a:spcPct val="80000"/>
              </a:lnSpc>
              <a:buFontTx/>
              <a:buChar char="•"/>
            </a:pPr>
            <a:r>
              <a:rPr lang="en-US" altLang="en-US" sz="2400" dirty="0">
                <a:solidFill>
                  <a:schemeClr val="tx1"/>
                </a:solidFill>
                <a:latin typeface="Arial" panose="020B0604020202020204" pitchFamily="34" charset="0"/>
                <a:cs typeface="Arial" panose="020B0604020202020204" pitchFamily="34" charset="0"/>
              </a:rPr>
              <a:t>SOLVE</a:t>
            </a:r>
          </a:p>
        </p:txBody>
      </p:sp>
      <p:sp>
        <p:nvSpPr>
          <p:cNvPr id="221191" name="Rectangle 2">
            <a:extLst>
              <a:ext uri="{FF2B5EF4-FFF2-40B4-BE49-F238E27FC236}">
                <a16:creationId xmlns:a16="http://schemas.microsoft.com/office/drawing/2014/main" id="{1E920711-C869-7649-8B7E-21D8DC26C3DC}"/>
              </a:ext>
            </a:extLst>
          </p:cNvPr>
          <p:cNvSpPr>
            <a:spLocks noChangeArrowheads="1"/>
          </p:cNvSpPr>
          <p:nvPr/>
        </p:nvSpPr>
        <p:spPr bwMode="auto">
          <a:xfrm>
            <a:off x="834887" y="66675"/>
            <a:ext cx="9833114" cy="922338"/>
          </a:xfrm>
          <a:prstGeom prst="rect">
            <a:avLst/>
          </a:prstGeom>
          <a:noFill/>
          <a:ln w="9525">
            <a:noFill/>
            <a:miter lim="800000"/>
            <a:headEnd/>
            <a:tailEnd/>
          </a:ln>
        </p:spPr>
        <p:txBody>
          <a:bodyPr anchor="ctr"/>
          <a:lstStyle/>
          <a:p>
            <a:pPr eaLnBrk="1" hangingPunct="1">
              <a:defRPr/>
            </a:pPr>
            <a:r>
              <a:rPr lang="en-US" sz="3600" dirty="0">
                <a:solidFill>
                  <a:srgbClr val="002060"/>
                </a:solidFill>
                <a:latin typeface="Arial" panose="020B0604020202020204" pitchFamily="34" charset="0"/>
                <a:ea typeface="+mj-ea"/>
                <a:cs typeface="Arial" panose="020B0604020202020204" pitchFamily="34" charset="0"/>
              </a:rPr>
              <a:t>General GAMS Structure</a:t>
            </a:r>
          </a:p>
        </p:txBody>
      </p:sp>
      <p:sp>
        <p:nvSpPr>
          <p:cNvPr id="32771" name="Rectangle 8">
            <a:extLst>
              <a:ext uri="{FF2B5EF4-FFF2-40B4-BE49-F238E27FC236}">
                <a16:creationId xmlns:a16="http://schemas.microsoft.com/office/drawing/2014/main" id="{43B531AB-BFB0-9045-BD89-2F6698C636F2}"/>
              </a:ext>
            </a:extLst>
          </p:cNvPr>
          <p:cNvSpPr>
            <a:spLocks noChangeArrowheads="1"/>
          </p:cNvSpPr>
          <p:nvPr/>
        </p:nvSpPr>
        <p:spPr bwMode="auto">
          <a:xfrm>
            <a:off x="834887" y="1568450"/>
            <a:ext cx="4876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spcBef>
                <a:spcPct val="20000"/>
              </a:spcBef>
              <a:buSzPct val="85000"/>
              <a:buFont typeface="Wingdings" pitchFamily="2" charset="2"/>
              <a:buChar char="q"/>
              <a:defRPr sz="2800">
                <a:solidFill>
                  <a:schemeClr val="accent2"/>
                </a:solidFill>
                <a:latin typeface="Book Antiqua" panose="02040602050305030304" pitchFamily="18" charset="0"/>
              </a:defRPr>
            </a:lvl1pPr>
            <a:lvl2pPr marL="742950" indent="-285750">
              <a:spcBef>
                <a:spcPct val="20000"/>
              </a:spcBef>
              <a:buFont typeface="Wingdings" pitchFamily="2" charset="2"/>
              <a:buChar char="ü"/>
              <a:defRPr sz="2400">
                <a:solidFill>
                  <a:schemeClr val="accent2"/>
                </a:solidFill>
                <a:latin typeface="Book Antiqua" panose="02040602050305030304" pitchFamily="18" charset="0"/>
              </a:defRPr>
            </a:lvl2pPr>
            <a:lvl3pPr marL="1143000" indent="-228600">
              <a:spcBef>
                <a:spcPct val="20000"/>
              </a:spcBef>
              <a:buFont typeface="Wingdings" pitchFamily="2" charset="2"/>
              <a:buChar char="v"/>
              <a:defRPr sz="2000">
                <a:solidFill>
                  <a:schemeClr val="accent2"/>
                </a:solidFill>
                <a:latin typeface="Book Antiqua" panose="02040602050305030304" pitchFamily="18" charset="0"/>
              </a:defRPr>
            </a:lvl3pPr>
            <a:lvl4pPr marL="1600200" indent="-228600">
              <a:spcBef>
                <a:spcPct val="20000"/>
              </a:spcBef>
              <a:buChar char="–"/>
              <a:defRPr sz="2000">
                <a:solidFill>
                  <a:schemeClr val="accent2"/>
                </a:solidFill>
                <a:latin typeface="Book Antiqua" panose="02040602050305030304" pitchFamily="18" charset="0"/>
              </a:defRPr>
            </a:lvl4pPr>
            <a:lvl5pPr marL="2057400" indent="-228600">
              <a:spcBef>
                <a:spcPct val="20000"/>
              </a:spcBef>
              <a:buChar char="»"/>
              <a:defRPr sz="2000">
                <a:solidFill>
                  <a:schemeClr val="accent2"/>
                </a:solidFill>
                <a:latin typeface="Book Antiqua" panose="02040602050305030304" pitchFamily="18" charset="0"/>
              </a:defRPr>
            </a:lvl5pPr>
            <a:lvl6pPr marL="2514600" indent="-228600" eaLnBrk="0" fontAlgn="base" hangingPunct="0">
              <a:spcBef>
                <a:spcPct val="20000"/>
              </a:spcBef>
              <a:spcAft>
                <a:spcPct val="0"/>
              </a:spcAft>
              <a:buChar char="»"/>
              <a:defRPr sz="2000">
                <a:solidFill>
                  <a:schemeClr val="accent2"/>
                </a:solidFill>
                <a:latin typeface="Book Antiqua" panose="02040602050305030304" pitchFamily="18" charset="0"/>
              </a:defRPr>
            </a:lvl6pPr>
            <a:lvl7pPr marL="2971800" indent="-228600" eaLnBrk="0" fontAlgn="base" hangingPunct="0">
              <a:spcBef>
                <a:spcPct val="20000"/>
              </a:spcBef>
              <a:spcAft>
                <a:spcPct val="0"/>
              </a:spcAft>
              <a:buChar char="»"/>
              <a:defRPr sz="2000">
                <a:solidFill>
                  <a:schemeClr val="accent2"/>
                </a:solidFill>
                <a:latin typeface="Book Antiqua" panose="02040602050305030304" pitchFamily="18" charset="0"/>
              </a:defRPr>
            </a:lvl7pPr>
            <a:lvl8pPr marL="3429000" indent="-228600" eaLnBrk="0" fontAlgn="base" hangingPunct="0">
              <a:spcBef>
                <a:spcPct val="20000"/>
              </a:spcBef>
              <a:spcAft>
                <a:spcPct val="0"/>
              </a:spcAft>
              <a:buChar char="»"/>
              <a:defRPr sz="2000">
                <a:solidFill>
                  <a:schemeClr val="accent2"/>
                </a:solidFill>
                <a:latin typeface="Book Antiqua" panose="02040602050305030304" pitchFamily="18" charset="0"/>
              </a:defRPr>
            </a:lvl8pPr>
            <a:lvl9pPr marL="3886200" indent="-228600" eaLnBrk="0" fontAlgn="base" hangingPunct="0">
              <a:spcBef>
                <a:spcPct val="20000"/>
              </a:spcBef>
              <a:spcAft>
                <a:spcPct val="0"/>
              </a:spcAft>
              <a:buChar char="»"/>
              <a:defRPr sz="2000">
                <a:solidFill>
                  <a:schemeClr val="accent2"/>
                </a:solidFill>
                <a:latin typeface="Book Antiqua" panose="02040602050305030304" pitchFamily="18" charset="0"/>
              </a:defRPr>
            </a:lvl9pPr>
          </a:lstStyle>
          <a:p>
            <a:pPr>
              <a:buClr>
                <a:schemeClr val="tx1"/>
              </a:buClr>
              <a:buSzTx/>
              <a:buFontTx/>
              <a:buNone/>
            </a:pPr>
            <a:r>
              <a:rPr lang="en-US" altLang="en-US" sz="2400" dirty="0">
                <a:solidFill>
                  <a:schemeClr val="tx1"/>
                </a:solidFill>
                <a:latin typeface="Arial" panose="020B0604020202020204" pitchFamily="34" charset="0"/>
              </a:rPr>
              <a:t>GAMS inputs</a:t>
            </a:r>
          </a:p>
        </p:txBody>
      </p:sp>
      <p:sp>
        <p:nvSpPr>
          <p:cNvPr id="2" name="Slide Number Placeholder 1"/>
          <p:cNvSpPr>
            <a:spLocks noGrp="1"/>
          </p:cNvSpPr>
          <p:nvPr>
            <p:ph type="sldNum" sz="quarter" idx="12"/>
          </p:nvPr>
        </p:nvSpPr>
        <p:spPr/>
        <p:txBody>
          <a:bodyPr/>
          <a:lstStyle/>
          <a:p>
            <a:fld id="{40C8F69F-517D-412F-AFAD-84CC7A87D94F}" type="slidenum">
              <a:rPr lang="en-US" smtClean="0"/>
              <a:t>25</a:t>
            </a:fld>
            <a:endParaRPr lang="en-US"/>
          </a:p>
        </p:txBody>
      </p:sp>
    </p:spTree>
    <p:extLst>
      <p:ext uri="{BB962C8B-B14F-4D97-AF65-F5344CB8AC3E}">
        <p14:creationId xmlns:p14="http://schemas.microsoft.com/office/powerpoint/2010/main" val="24333351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3">
            <a:extLst>
              <a:ext uri="{FF2B5EF4-FFF2-40B4-BE49-F238E27FC236}">
                <a16:creationId xmlns:a16="http://schemas.microsoft.com/office/drawing/2014/main" id="{776DFDD4-6B9A-D247-A60C-310DBE96D302}"/>
              </a:ext>
            </a:extLst>
          </p:cNvPr>
          <p:cNvSpPr>
            <a:spLocks noGrp="1" noChangeArrowheads="1"/>
          </p:cNvSpPr>
          <p:nvPr>
            <p:ph type="body" idx="4294967295"/>
          </p:nvPr>
        </p:nvSpPr>
        <p:spPr>
          <a:xfrm>
            <a:off x="1590262" y="1774825"/>
            <a:ext cx="7548978" cy="4495800"/>
          </a:xfrm>
          <a:noFill/>
        </p:spPr>
        <p:txBody>
          <a:bodyPr>
            <a:normAutofit fontScale="92500" lnSpcReduction="10000"/>
          </a:bodyPr>
          <a:lstStyle/>
          <a:p>
            <a:pPr marL="533400" indent="-533400">
              <a:lnSpc>
                <a:spcPct val="80000"/>
              </a:lnSpc>
              <a:buFontTx/>
              <a:buChar char="•"/>
            </a:pPr>
            <a:r>
              <a:rPr lang="en-US" altLang="en-US" sz="2400" dirty="0"/>
              <a:t>SETS</a:t>
            </a:r>
          </a:p>
          <a:p>
            <a:pPr marL="533400" indent="-533400">
              <a:lnSpc>
                <a:spcPct val="80000"/>
              </a:lnSpc>
              <a:buNone/>
            </a:pPr>
            <a:r>
              <a:rPr lang="en-US" altLang="en-US" sz="2000" dirty="0">
                <a:sym typeface="Math B" pitchFamily="2" charset="2"/>
              </a:rPr>
              <a:t>	-  Declaration</a:t>
            </a:r>
          </a:p>
          <a:p>
            <a:pPr marL="533400" indent="-533400">
              <a:lnSpc>
                <a:spcPct val="80000"/>
              </a:lnSpc>
              <a:buNone/>
            </a:pPr>
            <a:r>
              <a:rPr lang="en-US" altLang="en-US" sz="2000" dirty="0">
                <a:sym typeface="Math B" pitchFamily="2" charset="2"/>
              </a:rPr>
              <a:t>	-  Assignment of members</a:t>
            </a:r>
          </a:p>
          <a:p>
            <a:pPr marL="533400" indent="-533400">
              <a:lnSpc>
                <a:spcPct val="80000"/>
              </a:lnSpc>
              <a:buNone/>
            </a:pPr>
            <a:endParaRPr lang="en-US" altLang="en-US" sz="2000" dirty="0">
              <a:sym typeface="Math B" pitchFamily="2" charset="2"/>
            </a:endParaRPr>
          </a:p>
          <a:p>
            <a:pPr marL="533400" indent="-533400">
              <a:lnSpc>
                <a:spcPct val="80000"/>
              </a:lnSpc>
              <a:buFontTx/>
              <a:buChar char="•"/>
            </a:pPr>
            <a:r>
              <a:rPr lang="en-US" altLang="en-US" sz="2400" dirty="0"/>
              <a:t>DATA (PARAMETERS, SCALARS, TABLES)</a:t>
            </a:r>
          </a:p>
          <a:p>
            <a:pPr marL="533400" indent="-533400">
              <a:lnSpc>
                <a:spcPct val="80000"/>
              </a:lnSpc>
              <a:buNone/>
            </a:pPr>
            <a:r>
              <a:rPr lang="en-US" altLang="en-US" sz="2000" dirty="0">
                <a:sym typeface="Math B" pitchFamily="2" charset="2"/>
              </a:rPr>
              <a:t>	-  Declaration</a:t>
            </a:r>
          </a:p>
          <a:p>
            <a:pPr marL="533400" indent="-533400">
              <a:lnSpc>
                <a:spcPct val="80000"/>
              </a:lnSpc>
              <a:buNone/>
            </a:pPr>
            <a:r>
              <a:rPr lang="en-US" altLang="en-US" sz="2000" dirty="0">
                <a:sym typeface="Math B" pitchFamily="2" charset="2"/>
              </a:rPr>
              <a:t>	-  Assignment of values</a:t>
            </a:r>
          </a:p>
          <a:p>
            <a:pPr marL="533400" indent="-533400">
              <a:lnSpc>
                <a:spcPct val="80000"/>
              </a:lnSpc>
              <a:buNone/>
            </a:pPr>
            <a:endParaRPr lang="en-US" altLang="en-US" sz="2000" dirty="0">
              <a:sym typeface="Math B" pitchFamily="2" charset="2"/>
            </a:endParaRPr>
          </a:p>
          <a:p>
            <a:pPr marL="533400" indent="-533400">
              <a:lnSpc>
                <a:spcPct val="80000"/>
              </a:lnSpc>
              <a:buFontTx/>
              <a:buChar char="•"/>
            </a:pPr>
            <a:r>
              <a:rPr lang="en-US" altLang="en-US" sz="2400" dirty="0"/>
              <a:t>VARIABLES </a:t>
            </a:r>
          </a:p>
          <a:p>
            <a:pPr marL="533400" indent="-533400">
              <a:lnSpc>
                <a:spcPct val="80000"/>
              </a:lnSpc>
              <a:buNone/>
            </a:pPr>
            <a:r>
              <a:rPr lang="en-US" altLang="en-US" sz="2000" dirty="0">
                <a:sym typeface="Math B" pitchFamily="2" charset="2"/>
              </a:rPr>
              <a:t>	-  Declaration</a:t>
            </a:r>
          </a:p>
          <a:p>
            <a:pPr marL="533400" indent="-533400">
              <a:lnSpc>
                <a:spcPct val="80000"/>
              </a:lnSpc>
              <a:buNone/>
            </a:pPr>
            <a:r>
              <a:rPr lang="en-US" altLang="en-US" sz="2000" dirty="0">
                <a:sym typeface="Math B" pitchFamily="2" charset="2"/>
              </a:rPr>
              <a:t>	-  Assignment of types</a:t>
            </a:r>
          </a:p>
          <a:p>
            <a:pPr marL="533400" indent="-533400">
              <a:lnSpc>
                <a:spcPct val="80000"/>
              </a:lnSpc>
              <a:buNone/>
            </a:pPr>
            <a:r>
              <a:rPr lang="en-US" altLang="en-US" sz="2000" dirty="0">
                <a:sym typeface="Math B" pitchFamily="2" charset="2"/>
              </a:rPr>
              <a:t>	-  Assignment of bounds (optional)</a:t>
            </a:r>
          </a:p>
          <a:p>
            <a:pPr marL="533400" indent="-533400">
              <a:lnSpc>
                <a:spcPct val="80000"/>
              </a:lnSpc>
              <a:buNone/>
            </a:pPr>
            <a:r>
              <a:rPr lang="en-US" altLang="en-US" sz="2000" dirty="0">
                <a:sym typeface="Math B" pitchFamily="2" charset="2"/>
              </a:rPr>
              <a:t>	-  Assignment of initial values (optional)</a:t>
            </a:r>
          </a:p>
        </p:txBody>
      </p:sp>
      <p:sp>
        <p:nvSpPr>
          <p:cNvPr id="141317" name="Rectangle 2">
            <a:extLst>
              <a:ext uri="{FF2B5EF4-FFF2-40B4-BE49-F238E27FC236}">
                <a16:creationId xmlns:a16="http://schemas.microsoft.com/office/drawing/2014/main" id="{1556090A-E694-D14C-960B-C08D77D9D036}"/>
              </a:ext>
            </a:extLst>
          </p:cNvPr>
          <p:cNvSpPr>
            <a:spLocks noChangeArrowheads="1"/>
          </p:cNvSpPr>
          <p:nvPr/>
        </p:nvSpPr>
        <p:spPr bwMode="auto">
          <a:xfrm>
            <a:off x="556592" y="52389"/>
            <a:ext cx="10111410" cy="922337"/>
          </a:xfrm>
          <a:prstGeom prst="rect">
            <a:avLst/>
          </a:prstGeom>
          <a:noFill/>
          <a:ln w="9525">
            <a:noFill/>
            <a:miter lim="800000"/>
            <a:headEnd/>
            <a:tailEnd/>
          </a:ln>
        </p:spPr>
        <p:txBody>
          <a:bodyPr anchor="ctr"/>
          <a:lstStyle/>
          <a:p>
            <a:pPr eaLnBrk="1" hangingPunct="1">
              <a:defRPr/>
            </a:pPr>
            <a:r>
              <a:rPr lang="en-US" sz="3600" dirty="0">
                <a:solidFill>
                  <a:srgbClr val="002060"/>
                </a:solidFill>
                <a:latin typeface="Arial" panose="020B0604020202020204" pitchFamily="34" charset="0"/>
                <a:ea typeface="+mj-ea"/>
                <a:cs typeface="Arial" panose="020B0604020202020204" pitchFamily="34" charset="0"/>
              </a:rPr>
              <a:t>General GAMS Structure</a:t>
            </a:r>
          </a:p>
        </p:txBody>
      </p:sp>
      <p:sp>
        <p:nvSpPr>
          <p:cNvPr id="33795" name="Rectangle 6">
            <a:extLst>
              <a:ext uri="{FF2B5EF4-FFF2-40B4-BE49-F238E27FC236}">
                <a16:creationId xmlns:a16="http://schemas.microsoft.com/office/drawing/2014/main" id="{F5C95051-929F-B14F-8804-EF7532DCCE0D}"/>
              </a:ext>
            </a:extLst>
          </p:cNvPr>
          <p:cNvSpPr>
            <a:spLocks noChangeArrowheads="1"/>
          </p:cNvSpPr>
          <p:nvPr/>
        </p:nvSpPr>
        <p:spPr bwMode="auto">
          <a:xfrm>
            <a:off x="556592" y="1222375"/>
            <a:ext cx="48768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33363" indent="-233363">
              <a:spcBef>
                <a:spcPct val="20000"/>
              </a:spcBef>
              <a:buSzPct val="85000"/>
              <a:buFont typeface="Wingdings" pitchFamily="2" charset="2"/>
              <a:buChar char="q"/>
              <a:defRPr sz="2800">
                <a:solidFill>
                  <a:schemeClr val="accent2"/>
                </a:solidFill>
                <a:latin typeface="Book Antiqua" panose="02040602050305030304" pitchFamily="18" charset="0"/>
              </a:defRPr>
            </a:lvl1pPr>
            <a:lvl2pPr marL="742950" indent="-285750">
              <a:spcBef>
                <a:spcPct val="20000"/>
              </a:spcBef>
              <a:buFont typeface="Wingdings" pitchFamily="2" charset="2"/>
              <a:buChar char="ü"/>
              <a:defRPr sz="2400">
                <a:solidFill>
                  <a:schemeClr val="accent2"/>
                </a:solidFill>
                <a:latin typeface="Book Antiqua" panose="02040602050305030304" pitchFamily="18" charset="0"/>
              </a:defRPr>
            </a:lvl2pPr>
            <a:lvl3pPr marL="1143000" indent="-228600">
              <a:spcBef>
                <a:spcPct val="20000"/>
              </a:spcBef>
              <a:buFont typeface="Wingdings" pitchFamily="2" charset="2"/>
              <a:buChar char="v"/>
              <a:defRPr sz="2000">
                <a:solidFill>
                  <a:schemeClr val="accent2"/>
                </a:solidFill>
                <a:latin typeface="Book Antiqua" panose="02040602050305030304" pitchFamily="18" charset="0"/>
              </a:defRPr>
            </a:lvl3pPr>
            <a:lvl4pPr marL="1600200" indent="-228600">
              <a:spcBef>
                <a:spcPct val="20000"/>
              </a:spcBef>
              <a:buChar char="–"/>
              <a:defRPr sz="2000">
                <a:solidFill>
                  <a:schemeClr val="accent2"/>
                </a:solidFill>
                <a:latin typeface="Book Antiqua" panose="02040602050305030304" pitchFamily="18" charset="0"/>
              </a:defRPr>
            </a:lvl4pPr>
            <a:lvl5pPr marL="2057400" indent="-228600">
              <a:spcBef>
                <a:spcPct val="20000"/>
              </a:spcBef>
              <a:buChar char="»"/>
              <a:defRPr sz="2000">
                <a:solidFill>
                  <a:schemeClr val="accent2"/>
                </a:solidFill>
                <a:latin typeface="Book Antiqua" panose="02040602050305030304" pitchFamily="18" charset="0"/>
              </a:defRPr>
            </a:lvl5pPr>
            <a:lvl6pPr marL="2514600" indent="-228600" eaLnBrk="0" fontAlgn="base" hangingPunct="0">
              <a:spcBef>
                <a:spcPct val="20000"/>
              </a:spcBef>
              <a:spcAft>
                <a:spcPct val="0"/>
              </a:spcAft>
              <a:buChar char="»"/>
              <a:defRPr sz="2000">
                <a:solidFill>
                  <a:schemeClr val="accent2"/>
                </a:solidFill>
                <a:latin typeface="Book Antiqua" panose="02040602050305030304" pitchFamily="18" charset="0"/>
              </a:defRPr>
            </a:lvl6pPr>
            <a:lvl7pPr marL="2971800" indent="-228600" eaLnBrk="0" fontAlgn="base" hangingPunct="0">
              <a:spcBef>
                <a:spcPct val="20000"/>
              </a:spcBef>
              <a:spcAft>
                <a:spcPct val="0"/>
              </a:spcAft>
              <a:buChar char="»"/>
              <a:defRPr sz="2000">
                <a:solidFill>
                  <a:schemeClr val="accent2"/>
                </a:solidFill>
                <a:latin typeface="Book Antiqua" panose="02040602050305030304" pitchFamily="18" charset="0"/>
              </a:defRPr>
            </a:lvl7pPr>
            <a:lvl8pPr marL="3429000" indent="-228600" eaLnBrk="0" fontAlgn="base" hangingPunct="0">
              <a:spcBef>
                <a:spcPct val="20000"/>
              </a:spcBef>
              <a:spcAft>
                <a:spcPct val="0"/>
              </a:spcAft>
              <a:buChar char="»"/>
              <a:defRPr sz="2000">
                <a:solidFill>
                  <a:schemeClr val="accent2"/>
                </a:solidFill>
                <a:latin typeface="Book Antiqua" panose="02040602050305030304" pitchFamily="18" charset="0"/>
              </a:defRPr>
            </a:lvl8pPr>
            <a:lvl9pPr marL="3886200" indent="-228600" eaLnBrk="0" fontAlgn="base" hangingPunct="0">
              <a:spcBef>
                <a:spcPct val="20000"/>
              </a:spcBef>
              <a:spcAft>
                <a:spcPct val="0"/>
              </a:spcAft>
              <a:buChar char="»"/>
              <a:defRPr sz="2000">
                <a:solidFill>
                  <a:schemeClr val="accent2"/>
                </a:solidFill>
                <a:latin typeface="Book Antiqua" panose="02040602050305030304" pitchFamily="18" charset="0"/>
              </a:defRPr>
            </a:lvl9pPr>
          </a:lstStyle>
          <a:p>
            <a:pPr>
              <a:buClr>
                <a:schemeClr val="tx1"/>
              </a:buClr>
              <a:buSzTx/>
              <a:buFontTx/>
              <a:buNone/>
            </a:pPr>
            <a:r>
              <a:rPr lang="en-US" altLang="en-US" sz="2400">
                <a:solidFill>
                  <a:schemeClr val="tx1"/>
                </a:solidFill>
                <a:latin typeface="Arial" panose="020B0604020202020204" pitchFamily="34" charset="0"/>
              </a:rPr>
              <a:t>GAMS Inputs</a:t>
            </a:r>
          </a:p>
        </p:txBody>
      </p:sp>
      <p:sp>
        <p:nvSpPr>
          <p:cNvPr id="2" name="Slide Number Placeholder 1"/>
          <p:cNvSpPr>
            <a:spLocks noGrp="1"/>
          </p:cNvSpPr>
          <p:nvPr>
            <p:ph type="sldNum" sz="quarter" idx="12"/>
          </p:nvPr>
        </p:nvSpPr>
        <p:spPr/>
        <p:txBody>
          <a:bodyPr/>
          <a:lstStyle/>
          <a:p>
            <a:fld id="{40C8F69F-517D-412F-AFAD-84CC7A87D94F}" type="slidenum">
              <a:rPr lang="en-US" smtClean="0"/>
              <a:t>26</a:t>
            </a:fld>
            <a:endParaRPr lang="en-US"/>
          </a:p>
        </p:txBody>
      </p:sp>
    </p:spTree>
    <p:extLst>
      <p:ext uri="{BB962C8B-B14F-4D97-AF65-F5344CB8AC3E}">
        <p14:creationId xmlns:p14="http://schemas.microsoft.com/office/powerpoint/2010/main" val="37433015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Important Syntax Features of GAMS</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395653" y="1207698"/>
            <a:ext cx="11508800" cy="4969265"/>
          </a:xfrm>
        </p:spPr>
        <p:txBody>
          <a:bodyPr>
            <a:noAutofit/>
          </a:bodyPr>
          <a:lstStyle/>
          <a:p>
            <a:pPr marL="0" indent="0">
              <a:buNone/>
            </a:pPr>
            <a:r>
              <a:rPr lang="en-US" sz="2000" b="1" dirty="0">
                <a:solidFill>
                  <a:schemeClr val="accent6"/>
                </a:solidFill>
              </a:rPr>
              <a:t>Sets</a:t>
            </a:r>
          </a:p>
          <a:p>
            <a:pPr marL="0" indent="0">
              <a:buNone/>
            </a:pPr>
            <a:r>
              <a:rPr lang="en-US" sz="2000" dirty="0"/>
              <a:t>Indices related to the algebraic representation of the model. Often used to categorize data and variables that have similar representation.</a:t>
            </a:r>
          </a:p>
          <a:p>
            <a:pPr marL="0" indent="0">
              <a:buNone/>
            </a:pPr>
            <a:endParaRPr lang="en-US" sz="2000" b="1" dirty="0"/>
          </a:p>
          <a:p>
            <a:pPr marL="0" indent="0">
              <a:buNone/>
            </a:pPr>
            <a:r>
              <a:rPr lang="en-US" sz="2000" b="1" dirty="0"/>
              <a:t>Example : </a:t>
            </a:r>
          </a:p>
          <a:p>
            <a:pPr lvl="2">
              <a:buFont typeface="Calibri" panose="020F0502020204030204" pitchFamily="34" charset="0"/>
              <a:buChar char="-"/>
            </a:pPr>
            <a:r>
              <a:rPr lang="en-US" dirty="0"/>
              <a:t>Hours in a day - 1am, 2am, 3am, 4am, 5am, 6am, 7am, 8am, 9am, 10am, 11am, 12am, 1pm, ………..</a:t>
            </a:r>
          </a:p>
          <a:p>
            <a:pPr lvl="2">
              <a:buFont typeface="Calibri" panose="020F0502020204030204" pitchFamily="34" charset="0"/>
              <a:buChar char="-"/>
            </a:pPr>
            <a:r>
              <a:rPr lang="en-US" dirty="0"/>
              <a:t>Types of fuels - Coal, oil, gas, biomass, solar, wind</a:t>
            </a:r>
          </a:p>
          <a:p>
            <a:pPr marL="0" indent="0">
              <a:buNone/>
            </a:pPr>
            <a:r>
              <a:rPr lang="en-US" sz="2000" b="1" dirty="0"/>
              <a:t>Example syntax: </a:t>
            </a:r>
          </a:p>
          <a:p>
            <a:pPr lvl="2">
              <a:buFont typeface="Calibri" panose="020F0502020204030204" pitchFamily="34" charset="0"/>
              <a:buChar char="-"/>
            </a:pPr>
            <a:endParaRPr lang="en-US" sz="1600" dirty="0"/>
          </a:p>
          <a:p>
            <a:pPr marL="914400" lvl="2" indent="0">
              <a:buNone/>
            </a:pPr>
            <a:endParaRPr lang="en-US" sz="1600" dirty="0"/>
          </a:p>
          <a:p>
            <a:pPr lvl="1">
              <a:buFont typeface="Wingdings" panose="05000000000000000000" pitchFamily="2" charset="2"/>
              <a:buChar char="§"/>
            </a:pPr>
            <a:endParaRPr lang="en-US" sz="1600" b="1" dirty="0"/>
          </a:p>
          <a:p>
            <a:endParaRPr lang="en-US" sz="2000" dirty="0"/>
          </a:p>
        </p:txBody>
      </p:sp>
      <p:pic>
        <p:nvPicPr>
          <p:cNvPr id="9" name="Picture 8"/>
          <p:cNvPicPr>
            <a:picLocks noChangeAspect="1"/>
          </p:cNvPicPr>
          <p:nvPr/>
        </p:nvPicPr>
        <p:blipFill>
          <a:blip r:embed="rId3"/>
          <a:stretch>
            <a:fillRect/>
          </a:stretch>
        </p:blipFill>
        <p:spPr>
          <a:xfrm>
            <a:off x="750959" y="4400917"/>
            <a:ext cx="10782557" cy="556573"/>
          </a:xfrm>
          <a:prstGeom prst="rect">
            <a:avLst/>
          </a:prstGeom>
        </p:spPr>
      </p:pic>
      <p:sp>
        <p:nvSpPr>
          <p:cNvPr id="3" name="Slide Number Placeholder 2"/>
          <p:cNvSpPr>
            <a:spLocks noGrp="1"/>
          </p:cNvSpPr>
          <p:nvPr>
            <p:ph type="sldNum" sz="quarter" idx="12"/>
          </p:nvPr>
        </p:nvSpPr>
        <p:spPr/>
        <p:txBody>
          <a:bodyPr/>
          <a:lstStyle/>
          <a:p>
            <a:fld id="{40C8F69F-517D-412F-AFAD-84CC7A87D94F}" type="slidenum">
              <a:rPr lang="en-US" smtClean="0"/>
              <a:t>27</a:t>
            </a:fld>
            <a:endParaRPr lang="en-US"/>
          </a:p>
        </p:txBody>
      </p:sp>
    </p:spTree>
    <p:extLst>
      <p:ext uri="{BB962C8B-B14F-4D97-AF65-F5344CB8AC3E}">
        <p14:creationId xmlns:p14="http://schemas.microsoft.com/office/powerpoint/2010/main" val="23354858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051384-7418-6749-B2E1-9AA690AC7FD0}"/>
              </a:ext>
            </a:extLst>
          </p:cNvPr>
          <p:cNvPicPr>
            <a:picLocks noChangeAspect="1"/>
          </p:cNvPicPr>
          <p:nvPr/>
        </p:nvPicPr>
        <p:blipFill>
          <a:blip r:embed="rId2"/>
          <a:stretch>
            <a:fillRect/>
          </a:stretch>
        </p:blipFill>
        <p:spPr>
          <a:xfrm>
            <a:off x="944404" y="4259534"/>
            <a:ext cx="8102167" cy="2142151"/>
          </a:xfrm>
          <a:prstGeom prst="rect">
            <a:avLst/>
          </a:prstGeom>
        </p:spPr>
      </p:pic>
      <p:sp>
        <p:nvSpPr>
          <p:cNvPr id="6" name="Rectangle 5">
            <a:extLst>
              <a:ext uri="{FF2B5EF4-FFF2-40B4-BE49-F238E27FC236}">
                <a16:creationId xmlns:a16="http://schemas.microsoft.com/office/drawing/2014/main" id="{AFDB0D73-E0BA-3C4D-9A69-8C9712E02FC2}"/>
              </a:ext>
            </a:extLst>
          </p:cNvPr>
          <p:cNvSpPr/>
          <p:nvPr/>
        </p:nvSpPr>
        <p:spPr>
          <a:xfrm>
            <a:off x="395653" y="1126853"/>
            <a:ext cx="11137863" cy="2339102"/>
          </a:xfrm>
          <a:prstGeom prst="rect">
            <a:avLst/>
          </a:prstGeom>
        </p:spPr>
        <p:txBody>
          <a:bodyPr wrap="square">
            <a:spAutoFit/>
          </a:bodyPr>
          <a:lstStyle/>
          <a:p>
            <a:pPr>
              <a:lnSpc>
                <a:spcPct val="90000"/>
              </a:lnSpc>
              <a:spcBef>
                <a:spcPts val="1000"/>
              </a:spcBef>
            </a:pPr>
            <a:r>
              <a:rPr lang="en-US" sz="2000" b="1" dirty="0">
                <a:solidFill>
                  <a:schemeClr val="accent6"/>
                </a:solidFill>
              </a:rPr>
              <a:t>Parameters</a:t>
            </a:r>
          </a:p>
          <a:p>
            <a:r>
              <a:rPr lang="en-US" sz="2000" dirty="0"/>
              <a:t>Parameters are the data that needs to be inputted in GAMS in order for the model to work</a:t>
            </a:r>
          </a:p>
          <a:p>
            <a:endParaRPr lang="en-US" sz="2800" b="1" dirty="0"/>
          </a:p>
          <a:p>
            <a:r>
              <a:rPr lang="en-US" sz="2000" b="1" dirty="0"/>
              <a:t>Example:</a:t>
            </a:r>
          </a:p>
          <a:p>
            <a:pPr lvl="1"/>
            <a:r>
              <a:rPr lang="en-US" sz="2000" dirty="0"/>
              <a:t>Electricity tariffs, hourly solar irradiation, hourly energy demand, technology efficiency, investment cost, operating cost</a:t>
            </a:r>
          </a:p>
          <a:p>
            <a:r>
              <a:rPr lang="en-US" sz="2000" b="1" dirty="0"/>
              <a:t>Example syntax</a:t>
            </a:r>
            <a:endParaRPr lang="en-US" sz="2800" b="1" dirty="0"/>
          </a:p>
        </p:txBody>
      </p:sp>
      <p:sp>
        <p:nvSpPr>
          <p:cNvPr id="7" name="Title 1">
            <a:extLst>
              <a:ext uri="{FF2B5EF4-FFF2-40B4-BE49-F238E27FC236}">
                <a16:creationId xmlns:a16="http://schemas.microsoft.com/office/drawing/2014/main" id="{31B3002C-0814-FF49-9A3D-897CEA24C1AB}"/>
              </a:ext>
            </a:extLst>
          </p:cNvPr>
          <p:cNvSpPr txBox="1">
            <a:spLocks/>
          </p:cNvSpPr>
          <p:nvPr/>
        </p:nvSpPr>
        <p:spPr>
          <a:xfrm>
            <a:off x="395654" y="174824"/>
            <a:ext cx="10515600" cy="7131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rgbClr val="002060"/>
                </a:solidFill>
                <a:latin typeface="Arial" panose="020B0604020202020204" pitchFamily="34" charset="0"/>
                <a:cs typeface="Arial" panose="020B0604020202020204" pitchFamily="34" charset="0"/>
              </a:rPr>
              <a:t>Important Syntax Features of GAMS</a:t>
            </a:r>
            <a:endParaRPr lang="en-US" sz="3600" dirty="0">
              <a:solidFill>
                <a:srgbClr val="002060"/>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40C8F69F-517D-412F-AFAD-84CC7A87D94F}" type="slidenum">
              <a:rPr lang="en-US" smtClean="0"/>
              <a:t>28</a:t>
            </a:fld>
            <a:endParaRPr lang="en-US"/>
          </a:p>
        </p:txBody>
      </p:sp>
    </p:spTree>
    <p:extLst>
      <p:ext uri="{BB962C8B-B14F-4D97-AF65-F5344CB8AC3E}">
        <p14:creationId xmlns:p14="http://schemas.microsoft.com/office/powerpoint/2010/main" val="22622684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Important Syntax Features of GAMS</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395653" y="1207698"/>
            <a:ext cx="11508800" cy="4969265"/>
          </a:xfrm>
        </p:spPr>
        <p:txBody>
          <a:bodyPr>
            <a:noAutofit/>
          </a:bodyPr>
          <a:lstStyle/>
          <a:p>
            <a:pPr marL="0" indent="0">
              <a:buNone/>
            </a:pPr>
            <a:r>
              <a:rPr lang="en-US" sz="2000" b="1" dirty="0">
                <a:solidFill>
                  <a:schemeClr val="accent6"/>
                </a:solidFill>
              </a:rPr>
              <a:t>Variables</a:t>
            </a:r>
          </a:p>
          <a:p>
            <a:pPr marL="0" indent="0">
              <a:buNone/>
            </a:pPr>
            <a:r>
              <a:rPr lang="en-US" sz="2000" dirty="0"/>
              <a:t>Variables are the “unknown” quantity in an optimization problem or the “outputs” that needs to calculated from the mathematical problem. There are several types of variables declaration in GAMS, such as </a:t>
            </a:r>
            <a:r>
              <a:rPr lang="en-US" sz="2000" b="1" dirty="0"/>
              <a:t>free variable </a:t>
            </a:r>
            <a:r>
              <a:rPr lang="en-US" sz="2000" dirty="0"/>
              <a:t>(usually the objective function), </a:t>
            </a:r>
            <a:r>
              <a:rPr lang="en-US" sz="2000" b="1" dirty="0"/>
              <a:t>positive variable</a:t>
            </a:r>
            <a:r>
              <a:rPr lang="en-US" sz="2000" dirty="0"/>
              <a:t>, </a:t>
            </a:r>
            <a:r>
              <a:rPr lang="en-US" sz="2000" b="1" dirty="0"/>
              <a:t>binary variable</a:t>
            </a:r>
            <a:r>
              <a:rPr lang="en-US" sz="2000" dirty="0"/>
              <a:t>, and </a:t>
            </a:r>
            <a:r>
              <a:rPr lang="en-US" sz="2000" b="1" dirty="0"/>
              <a:t>integer variable</a:t>
            </a:r>
            <a:r>
              <a:rPr lang="en-US" sz="2000" dirty="0"/>
              <a:t>. The default in GAMS is free variable.</a:t>
            </a:r>
          </a:p>
          <a:p>
            <a:pPr marL="0" indent="0">
              <a:buNone/>
            </a:pPr>
            <a:r>
              <a:rPr lang="en-US" sz="2000" b="1" dirty="0"/>
              <a:t>Example </a:t>
            </a:r>
          </a:p>
          <a:p>
            <a:pPr lvl="2">
              <a:buFont typeface="Calibri" panose="020F0502020204030204" pitchFamily="34" charset="0"/>
              <a:buChar char="-"/>
            </a:pPr>
            <a:r>
              <a:rPr lang="en-US" sz="1600" dirty="0"/>
              <a:t>Free variable: Total system cost, total system emission</a:t>
            </a:r>
          </a:p>
          <a:p>
            <a:pPr lvl="2">
              <a:buFont typeface="Calibri" panose="020F0502020204030204" pitchFamily="34" charset="0"/>
              <a:buChar char="-"/>
            </a:pPr>
            <a:r>
              <a:rPr lang="en-US" sz="1600" dirty="0"/>
              <a:t>Positive variable: Electricity production rate, charging/discharging rate, fuel supply</a:t>
            </a:r>
          </a:p>
          <a:p>
            <a:pPr lvl="2">
              <a:buFont typeface="Calibri" panose="020F0502020204030204" pitchFamily="34" charset="0"/>
              <a:buChar char="-"/>
            </a:pPr>
            <a:r>
              <a:rPr lang="en-US" sz="1600" dirty="0"/>
              <a:t>Binary variable: Allowance to charge at certain hour, allowance to chose one technology from sets of technology</a:t>
            </a:r>
          </a:p>
          <a:p>
            <a:pPr lvl="2">
              <a:buFont typeface="Calibri" panose="020F0502020204030204" pitchFamily="34" charset="0"/>
              <a:buChar char="-"/>
            </a:pPr>
            <a:r>
              <a:rPr lang="en-US" sz="1600" dirty="0"/>
              <a:t>Integer variable: Number of PV units, number of turbine units, number of power plants</a:t>
            </a:r>
          </a:p>
          <a:p>
            <a:pPr marL="0" indent="0">
              <a:buNone/>
            </a:pPr>
            <a:r>
              <a:rPr lang="en-US" sz="2000" b="1" dirty="0"/>
              <a:t>Example syntax</a:t>
            </a:r>
          </a:p>
          <a:p>
            <a:endParaRPr lang="en-US" sz="2000" dirty="0"/>
          </a:p>
        </p:txBody>
      </p:sp>
      <p:pic>
        <p:nvPicPr>
          <p:cNvPr id="3" name="Picture 2"/>
          <p:cNvPicPr>
            <a:picLocks noChangeAspect="1"/>
          </p:cNvPicPr>
          <p:nvPr/>
        </p:nvPicPr>
        <p:blipFill>
          <a:blip r:embed="rId3"/>
          <a:stretch>
            <a:fillRect/>
          </a:stretch>
        </p:blipFill>
        <p:spPr>
          <a:xfrm>
            <a:off x="2430185" y="4502106"/>
            <a:ext cx="7714480" cy="2168438"/>
          </a:xfrm>
          <a:prstGeom prst="rect">
            <a:avLst/>
          </a:prstGeom>
        </p:spPr>
      </p:pic>
      <p:sp>
        <p:nvSpPr>
          <p:cNvPr id="4" name="Slide Number Placeholder 3"/>
          <p:cNvSpPr>
            <a:spLocks noGrp="1"/>
          </p:cNvSpPr>
          <p:nvPr>
            <p:ph type="sldNum" sz="quarter" idx="12"/>
          </p:nvPr>
        </p:nvSpPr>
        <p:spPr/>
        <p:txBody>
          <a:bodyPr/>
          <a:lstStyle/>
          <a:p>
            <a:fld id="{40C8F69F-517D-412F-AFAD-84CC7A87D94F}" type="slidenum">
              <a:rPr lang="en-US" smtClean="0"/>
              <a:t>29</a:t>
            </a:fld>
            <a:endParaRPr lang="en-US"/>
          </a:p>
        </p:txBody>
      </p:sp>
    </p:spTree>
    <p:extLst>
      <p:ext uri="{BB962C8B-B14F-4D97-AF65-F5344CB8AC3E}">
        <p14:creationId xmlns:p14="http://schemas.microsoft.com/office/powerpoint/2010/main" val="21302145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809" y="377687"/>
            <a:ext cx="6161116" cy="646331"/>
          </a:xfrm>
          <a:prstGeom prst="rect">
            <a:avLst/>
          </a:prstGeom>
        </p:spPr>
        <p:txBody>
          <a:bodyPr wrap="square">
            <a:spAutoFit/>
          </a:bodyPr>
          <a:lstStyle/>
          <a:p>
            <a:r>
              <a:rPr lang="en-US" altLang="en-US" sz="3600" dirty="0">
                <a:solidFill>
                  <a:srgbClr val="002060"/>
                </a:solidFill>
                <a:latin typeface="Arial" panose="020B0604020202020204" pitchFamily="34" charset="0"/>
                <a:ea typeface="+mj-ea"/>
                <a:cs typeface="Arial" panose="020B0604020202020204" pitchFamily="34" charset="0"/>
              </a:rPr>
              <a:t>Expected Outcomes</a:t>
            </a:r>
            <a:endParaRPr lang="en-GB" sz="3600" dirty="0">
              <a:solidFill>
                <a:srgbClr val="002060"/>
              </a:solidFill>
              <a:latin typeface="Arial" panose="020B0604020202020204" pitchFamily="34" charset="0"/>
              <a:ea typeface="+mj-ea"/>
              <a:cs typeface="Arial" panose="020B0604020202020204" pitchFamily="34" charset="0"/>
            </a:endParaRPr>
          </a:p>
        </p:txBody>
      </p:sp>
      <p:sp>
        <p:nvSpPr>
          <p:cNvPr id="4" name="TextBox 3"/>
          <p:cNvSpPr txBox="1"/>
          <p:nvPr/>
        </p:nvSpPr>
        <p:spPr>
          <a:xfrm>
            <a:off x="695739" y="1600200"/>
            <a:ext cx="10396331" cy="3108543"/>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800" dirty="0">
                <a:solidFill>
                  <a:schemeClr val="tx1"/>
                </a:solidFill>
                <a:latin typeface="Arial" panose="020B0604020202020204" pitchFamily="34" charset="0"/>
                <a:cs typeface="Arial" panose="020B0604020202020204" pitchFamily="34" charset="0"/>
              </a:rPr>
              <a:t>By the end of the course, the participant  should be exposed to:</a:t>
            </a:r>
          </a:p>
          <a:p>
            <a:endParaRPr lang="en-US" sz="28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Fundamental concept of </a:t>
            </a:r>
            <a:r>
              <a:rPr lang="en-US" sz="2800" dirty="0" err="1">
                <a:solidFill>
                  <a:schemeClr val="tx1"/>
                </a:solidFill>
                <a:latin typeface="Arial" panose="020B0604020202020204" pitchFamily="34" charset="0"/>
                <a:cs typeface="Arial" panose="020B0604020202020204" pitchFamily="34" charset="0"/>
              </a:rPr>
              <a:t>optimisation</a:t>
            </a:r>
            <a:endParaRPr lang="en-US" sz="2800" dirty="0">
              <a:solidFill>
                <a:schemeClr val="tx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Applications of optimization in various fields </a:t>
            </a:r>
          </a:p>
          <a:p>
            <a:pPr marL="342900" indent="-342900">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Terminology in process optimization - objective function, decision variables and constraints</a:t>
            </a:r>
          </a:p>
          <a:p>
            <a:pPr marL="342900" indent="-342900">
              <a:buFont typeface="Arial" panose="020B0604020202020204" pitchFamily="34" charset="0"/>
              <a:buChar char="•"/>
            </a:pPr>
            <a:r>
              <a:rPr lang="en-US" sz="2800" dirty="0">
                <a:solidFill>
                  <a:schemeClr val="tx1"/>
                </a:solidFill>
                <a:latin typeface="Arial" panose="020B0604020202020204" pitchFamily="34" charset="0"/>
                <a:cs typeface="Arial" panose="020B0604020202020204" pitchFamily="34" charset="0"/>
              </a:rPr>
              <a:t>Formulating an </a:t>
            </a:r>
            <a:r>
              <a:rPr lang="en-US" sz="2800" dirty="0" err="1">
                <a:solidFill>
                  <a:schemeClr val="tx1"/>
                </a:solidFill>
                <a:latin typeface="Arial" panose="020B0604020202020204" pitchFamily="34" charset="0"/>
                <a:cs typeface="Arial" panose="020B0604020202020204" pitchFamily="34" charset="0"/>
              </a:rPr>
              <a:t>Optimisation</a:t>
            </a:r>
            <a:r>
              <a:rPr lang="en-US" sz="2800" dirty="0">
                <a:solidFill>
                  <a:schemeClr val="tx1"/>
                </a:solidFill>
                <a:latin typeface="Arial" panose="020B0604020202020204" pitchFamily="34" charset="0"/>
                <a:cs typeface="Arial" panose="020B0604020202020204" pitchFamily="34" charset="0"/>
              </a:rPr>
              <a:t> </a:t>
            </a:r>
            <a:r>
              <a:rPr lang="en-US" sz="2800" dirty="0" smtClean="0">
                <a:solidFill>
                  <a:schemeClr val="tx1"/>
                </a:solidFill>
                <a:latin typeface="Arial" panose="020B0604020202020204" pitchFamily="34" charset="0"/>
                <a:cs typeface="Arial" panose="020B0604020202020204" pitchFamily="34" charset="0"/>
              </a:rPr>
              <a:t>Model</a:t>
            </a:r>
            <a:endParaRPr lang="en-US" sz="2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993474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Important Syntax Features of GAMS</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395653" y="1207698"/>
            <a:ext cx="11508800" cy="4969265"/>
          </a:xfrm>
        </p:spPr>
        <p:txBody>
          <a:bodyPr>
            <a:noAutofit/>
          </a:bodyPr>
          <a:lstStyle/>
          <a:p>
            <a:r>
              <a:rPr lang="en-US" sz="1800" b="1" dirty="0"/>
              <a:t>Equation list: </a:t>
            </a:r>
          </a:p>
          <a:p>
            <a:pPr marL="0" indent="0">
              <a:buNone/>
            </a:pPr>
            <a:r>
              <a:rPr lang="en-US" sz="1800" dirty="0"/>
              <a:t>Representing the declaration of equation name. </a:t>
            </a:r>
          </a:p>
          <a:p>
            <a:pPr lvl="1">
              <a:buFont typeface="Wingdings" panose="05000000000000000000" pitchFamily="2" charset="2"/>
              <a:buChar char="§"/>
            </a:pPr>
            <a:r>
              <a:rPr lang="en-US" sz="1400" b="1" dirty="0"/>
              <a:t>Example syntax: </a:t>
            </a:r>
          </a:p>
          <a:p>
            <a:pPr lvl="1">
              <a:buFont typeface="Wingdings" panose="05000000000000000000" pitchFamily="2" charset="2"/>
              <a:buChar char="§"/>
            </a:pPr>
            <a:endParaRPr lang="en-US" sz="1400" b="1" dirty="0"/>
          </a:p>
          <a:p>
            <a:pPr lvl="1">
              <a:buFont typeface="Wingdings" panose="05000000000000000000" pitchFamily="2" charset="2"/>
              <a:buChar char="§"/>
            </a:pPr>
            <a:endParaRPr lang="en-US" sz="1400" b="1" dirty="0"/>
          </a:p>
          <a:p>
            <a:pPr lvl="1">
              <a:buFont typeface="Wingdings" panose="05000000000000000000" pitchFamily="2" charset="2"/>
              <a:buChar char="§"/>
            </a:pPr>
            <a:endParaRPr lang="en-US" sz="1400" dirty="0"/>
          </a:p>
          <a:p>
            <a:pPr marL="914400" lvl="2" indent="0">
              <a:buNone/>
            </a:pPr>
            <a:endParaRPr lang="en-US" sz="1400" dirty="0"/>
          </a:p>
          <a:p>
            <a:r>
              <a:rPr lang="en-US" sz="1800" b="1" dirty="0"/>
              <a:t>Equations: </a:t>
            </a:r>
            <a:r>
              <a:rPr lang="en-US" sz="1800" dirty="0"/>
              <a:t>Equations that needs to be formulated to form an optimization model. Note: =E= reflects equal symbol, =L= reflects less than or equal symbol, =G= reflects greater than or equal symbol.</a:t>
            </a:r>
            <a:endParaRPr lang="en-US" sz="1400" dirty="0"/>
          </a:p>
          <a:p>
            <a:pPr lvl="1">
              <a:buFont typeface="Wingdings" panose="05000000000000000000" pitchFamily="2" charset="2"/>
              <a:buChar char="§"/>
            </a:pPr>
            <a:r>
              <a:rPr lang="en-US" sz="1400" b="1" dirty="0"/>
              <a:t>Example syntax:</a:t>
            </a:r>
            <a:endParaRPr lang="en-US" sz="1400" dirty="0"/>
          </a:p>
          <a:p>
            <a:pPr lvl="1">
              <a:buFont typeface="Wingdings" panose="05000000000000000000" pitchFamily="2" charset="2"/>
              <a:buChar char="§"/>
            </a:pPr>
            <a:endParaRPr lang="en-US" sz="1400" b="1" dirty="0"/>
          </a:p>
          <a:p>
            <a:endParaRPr lang="en-US" sz="1800" dirty="0"/>
          </a:p>
        </p:txBody>
      </p:sp>
      <p:pic>
        <p:nvPicPr>
          <p:cNvPr id="3" name="Picture 2"/>
          <p:cNvPicPr>
            <a:picLocks noChangeAspect="1"/>
          </p:cNvPicPr>
          <p:nvPr/>
        </p:nvPicPr>
        <p:blipFill>
          <a:blip r:embed="rId3"/>
          <a:stretch>
            <a:fillRect/>
          </a:stretch>
        </p:blipFill>
        <p:spPr>
          <a:xfrm>
            <a:off x="1137518" y="1866453"/>
            <a:ext cx="8467725" cy="847725"/>
          </a:xfrm>
          <a:prstGeom prst="rect">
            <a:avLst/>
          </a:prstGeom>
        </p:spPr>
      </p:pic>
      <p:pic>
        <p:nvPicPr>
          <p:cNvPr id="4" name="Picture 3"/>
          <p:cNvPicPr>
            <a:picLocks noChangeAspect="1"/>
          </p:cNvPicPr>
          <p:nvPr/>
        </p:nvPicPr>
        <p:blipFill>
          <a:blip r:embed="rId4"/>
          <a:stretch>
            <a:fillRect/>
          </a:stretch>
        </p:blipFill>
        <p:spPr>
          <a:xfrm>
            <a:off x="934459" y="6124463"/>
            <a:ext cx="8876841" cy="332692"/>
          </a:xfrm>
          <a:prstGeom prst="rect">
            <a:avLst/>
          </a:prstGeom>
        </p:spPr>
      </p:pic>
      <p:pic>
        <p:nvPicPr>
          <p:cNvPr id="8" name="Picture 7"/>
          <p:cNvPicPr>
            <a:picLocks noChangeAspect="1"/>
          </p:cNvPicPr>
          <p:nvPr/>
        </p:nvPicPr>
        <p:blipFill>
          <a:blip r:embed="rId5"/>
          <a:stretch>
            <a:fillRect/>
          </a:stretch>
        </p:blipFill>
        <p:spPr>
          <a:xfrm>
            <a:off x="934459" y="3860837"/>
            <a:ext cx="9825748" cy="2220422"/>
          </a:xfrm>
          <a:prstGeom prst="rect">
            <a:avLst/>
          </a:prstGeom>
        </p:spPr>
      </p:pic>
      <p:sp>
        <p:nvSpPr>
          <p:cNvPr id="10" name="Down Arrow 9"/>
          <p:cNvSpPr/>
          <p:nvPr/>
        </p:nvSpPr>
        <p:spPr>
          <a:xfrm rot="5709921" flipH="1">
            <a:off x="2916563" y="3746389"/>
            <a:ext cx="180144" cy="753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569938" y="4044807"/>
            <a:ext cx="2185116"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dirty="0">
                <a:solidFill>
                  <a:srgbClr val="C00000"/>
                </a:solidFill>
                <a:latin typeface="Arial" panose="020B0604020202020204" pitchFamily="34" charset="0"/>
                <a:cs typeface="Arial" panose="020B0604020202020204" pitchFamily="34" charset="0"/>
              </a:rPr>
              <a:t>Double dot or</a:t>
            </a:r>
            <a:r>
              <a:rPr lang="en-US" sz="1200" b="1" dirty="0">
                <a:solidFill>
                  <a:srgbClr val="C00000"/>
                </a:solidFill>
                <a:latin typeface="Arial" panose="020B0604020202020204" pitchFamily="34" charset="0"/>
                <a:cs typeface="Arial" panose="020B0604020202020204" pitchFamily="34" charset="0"/>
              </a:rPr>
              <a:t> .. </a:t>
            </a:r>
            <a:r>
              <a:rPr lang="en-US" sz="1200" dirty="0">
                <a:solidFill>
                  <a:srgbClr val="C00000"/>
                </a:solidFill>
                <a:latin typeface="Arial" panose="020B0604020202020204" pitchFamily="34" charset="0"/>
                <a:cs typeface="Arial" panose="020B0604020202020204" pitchFamily="34" charset="0"/>
              </a:rPr>
              <a:t>is a must after an equation name</a:t>
            </a:r>
          </a:p>
        </p:txBody>
      </p:sp>
      <p:sp>
        <p:nvSpPr>
          <p:cNvPr id="13" name="Down Arrow 12"/>
          <p:cNvSpPr/>
          <p:nvPr/>
        </p:nvSpPr>
        <p:spPr>
          <a:xfrm rot="4831322" flipH="1">
            <a:off x="6849910" y="3410264"/>
            <a:ext cx="180144" cy="753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430063" y="3749709"/>
            <a:ext cx="2815695"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dirty="0">
                <a:solidFill>
                  <a:srgbClr val="C00000"/>
                </a:solidFill>
                <a:latin typeface="Arial" panose="020B0604020202020204" pitchFamily="34" charset="0"/>
                <a:cs typeface="Arial" panose="020B0604020202020204" pitchFamily="34" charset="0"/>
              </a:rPr>
              <a:t>To write comment, start with asterisk * (optional)</a:t>
            </a:r>
          </a:p>
        </p:txBody>
      </p:sp>
      <p:sp>
        <p:nvSpPr>
          <p:cNvPr id="15" name="Down Arrow 14"/>
          <p:cNvSpPr/>
          <p:nvPr/>
        </p:nvSpPr>
        <p:spPr>
          <a:xfrm rot="5709921" flipH="1">
            <a:off x="1344336" y="5660074"/>
            <a:ext cx="180144" cy="7534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934357" y="5857920"/>
            <a:ext cx="2626068" cy="302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dirty="0">
                <a:solidFill>
                  <a:srgbClr val="C00000"/>
                </a:solidFill>
                <a:latin typeface="Arial" panose="020B0604020202020204" pitchFamily="34" charset="0"/>
                <a:cs typeface="Arial" panose="020B0604020202020204" pitchFamily="34" charset="0"/>
              </a:rPr>
              <a:t>End each equation with semicolon ;</a:t>
            </a:r>
          </a:p>
        </p:txBody>
      </p:sp>
      <p:sp>
        <p:nvSpPr>
          <p:cNvPr id="9" name="Slide Number Placeholder 8"/>
          <p:cNvSpPr>
            <a:spLocks noGrp="1"/>
          </p:cNvSpPr>
          <p:nvPr>
            <p:ph type="sldNum" sz="quarter" idx="12"/>
          </p:nvPr>
        </p:nvSpPr>
        <p:spPr/>
        <p:txBody>
          <a:bodyPr/>
          <a:lstStyle/>
          <a:p>
            <a:fld id="{40C8F69F-517D-412F-AFAD-84CC7A87D94F}" type="slidenum">
              <a:rPr lang="en-US" smtClean="0"/>
              <a:t>30</a:t>
            </a:fld>
            <a:endParaRPr lang="en-US"/>
          </a:p>
        </p:txBody>
      </p:sp>
    </p:spTree>
    <p:extLst>
      <p:ext uri="{BB962C8B-B14F-4D97-AF65-F5344CB8AC3E}">
        <p14:creationId xmlns:p14="http://schemas.microsoft.com/office/powerpoint/2010/main" val="14689145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Important Syntax Features of GAMS</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395653" y="1207698"/>
            <a:ext cx="11508800" cy="4969265"/>
          </a:xfrm>
        </p:spPr>
        <p:txBody>
          <a:bodyPr>
            <a:noAutofit/>
          </a:bodyPr>
          <a:lstStyle/>
          <a:p>
            <a:r>
              <a:rPr lang="en-US" sz="2000" b="1" dirty="0"/>
              <a:t>Model Statement: </a:t>
            </a:r>
            <a:r>
              <a:rPr lang="en-US" sz="2000" dirty="0"/>
              <a:t>This syntax is used to name your optimization model and select the equations to be included in the modeling runs. Commonly, ALL equations are included to run the optimization model.</a:t>
            </a:r>
          </a:p>
          <a:p>
            <a:pPr lvl="1">
              <a:buFont typeface="Wingdings" panose="05000000000000000000" pitchFamily="2" charset="2"/>
              <a:buChar char="§"/>
            </a:pPr>
            <a:r>
              <a:rPr lang="en-US" sz="1600" b="1" dirty="0"/>
              <a:t>Example syntax: </a:t>
            </a:r>
          </a:p>
          <a:p>
            <a:pPr lvl="2">
              <a:buFont typeface="Calibri" panose="020F0502020204030204" pitchFamily="34" charset="0"/>
              <a:buChar char="-"/>
            </a:pPr>
            <a:endParaRPr lang="en-US" sz="1600" dirty="0"/>
          </a:p>
          <a:p>
            <a:pPr lvl="2">
              <a:buFont typeface="Calibri" panose="020F0502020204030204" pitchFamily="34" charset="0"/>
              <a:buChar char="-"/>
            </a:pPr>
            <a:endParaRPr lang="en-US" sz="1600" dirty="0"/>
          </a:p>
          <a:p>
            <a:pPr marL="914400" lvl="2" indent="0">
              <a:buNone/>
            </a:pPr>
            <a:endParaRPr lang="en-US" sz="1600" dirty="0"/>
          </a:p>
          <a:p>
            <a:r>
              <a:rPr lang="en-US" sz="2000" b="1" dirty="0"/>
              <a:t>Solve Statement: </a:t>
            </a:r>
            <a:r>
              <a:rPr lang="en-US" sz="2000" dirty="0"/>
              <a:t>The solve statement (1) tells GAMS which model to solve, (2) selects the solver to use (in this case an LP solver), (3) indicates the direction of the optimization, either MINIMIZING or MAXIMIZING , and (4) specifies the objective variable.</a:t>
            </a:r>
          </a:p>
          <a:p>
            <a:pPr lvl="1">
              <a:buFont typeface="Wingdings" panose="05000000000000000000" pitchFamily="2" charset="2"/>
              <a:buChar char="§"/>
            </a:pPr>
            <a:r>
              <a:rPr lang="en-US" sz="1600" b="1" dirty="0"/>
              <a:t>Example syntax:</a:t>
            </a:r>
            <a:endParaRPr lang="en-US" sz="1600" dirty="0"/>
          </a:p>
          <a:p>
            <a:pPr lvl="1">
              <a:buFont typeface="Wingdings" panose="05000000000000000000" pitchFamily="2" charset="2"/>
              <a:buChar char="§"/>
            </a:pPr>
            <a:endParaRPr lang="en-US" sz="1600" b="1" dirty="0"/>
          </a:p>
          <a:p>
            <a:endParaRPr lang="en-US" sz="2000" dirty="0"/>
          </a:p>
          <a:p>
            <a:endParaRPr lang="en-US" sz="2000" dirty="0"/>
          </a:p>
        </p:txBody>
      </p:sp>
      <p:pic>
        <p:nvPicPr>
          <p:cNvPr id="3" name="Picture 2"/>
          <p:cNvPicPr>
            <a:picLocks noChangeAspect="1"/>
          </p:cNvPicPr>
          <p:nvPr/>
        </p:nvPicPr>
        <p:blipFill>
          <a:blip r:embed="rId3"/>
          <a:stretch>
            <a:fillRect/>
          </a:stretch>
        </p:blipFill>
        <p:spPr>
          <a:xfrm>
            <a:off x="1234205" y="2223279"/>
            <a:ext cx="3857625" cy="323850"/>
          </a:xfrm>
          <a:prstGeom prst="rect">
            <a:avLst/>
          </a:prstGeom>
        </p:spPr>
      </p:pic>
      <p:pic>
        <p:nvPicPr>
          <p:cNvPr id="8" name="Picture 7"/>
          <p:cNvPicPr>
            <a:picLocks noChangeAspect="1"/>
          </p:cNvPicPr>
          <p:nvPr/>
        </p:nvPicPr>
        <p:blipFill>
          <a:blip r:embed="rId4"/>
          <a:stretch>
            <a:fillRect/>
          </a:stretch>
        </p:blipFill>
        <p:spPr>
          <a:xfrm>
            <a:off x="1234205" y="4307007"/>
            <a:ext cx="7886700" cy="314325"/>
          </a:xfrm>
          <a:prstGeom prst="rect">
            <a:avLst/>
          </a:prstGeom>
        </p:spPr>
      </p:pic>
      <p:sp>
        <p:nvSpPr>
          <p:cNvPr id="4" name="Slide Number Placeholder 3"/>
          <p:cNvSpPr>
            <a:spLocks noGrp="1"/>
          </p:cNvSpPr>
          <p:nvPr>
            <p:ph type="sldNum" sz="quarter" idx="12"/>
          </p:nvPr>
        </p:nvSpPr>
        <p:spPr/>
        <p:txBody>
          <a:bodyPr/>
          <a:lstStyle/>
          <a:p>
            <a:fld id="{40C8F69F-517D-412F-AFAD-84CC7A87D94F}" type="slidenum">
              <a:rPr lang="en-US" smtClean="0"/>
              <a:t>31</a:t>
            </a:fld>
            <a:endParaRPr lang="en-US"/>
          </a:p>
        </p:txBody>
      </p:sp>
    </p:spTree>
    <p:extLst>
      <p:ext uri="{BB962C8B-B14F-4D97-AF65-F5344CB8AC3E}">
        <p14:creationId xmlns:p14="http://schemas.microsoft.com/office/powerpoint/2010/main" val="33507764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Important Files for Common GAMS Problem</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a:stretch>
            <a:fillRect/>
          </a:stretch>
        </p:blipFill>
        <p:spPr>
          <a:xfrm>
            <a:off x="257351" y="2285996"/>
            <a:ext cx="3641920" cy="3780660"/>
          </a:xfrm>
          <a:prstGeom prst="rect">
            <a:avLst/>
          </a:prstGeom>
        </p:spPr>
      </p:pic>
      <p:sp>
        <p:nvSpPr>
          <p:cNvPr id="13" name="Rectangle 12"/>
          <p:cNvSpPr/>
          <p:nvPr/>
        </p:nvSpPr>
        <p:spPr>
          <a:xfrm>
            <a:off x="326363" y="1483479"/>
            <a:ext cx="3244974"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i="1" dirty="0" err="1">
                <a:solidFill>
                  <a:schemeClr val="tx1"/>
                </a:solidFill>
                <a:latin typeface="Arial" panose="020B0604020202020204" pitchFamily="34" charset="0"/>
                <a:cs typeface="Arial" panose="020B0604020202020204" pitchFamily="34" charset="0"/>
              </a:rPr>
              <a:t>ModelName</a:t>
            </a:r>
            <a:r>
              <a:rPr lang="en-US" sz="1400" dirty="0" err="1">
                <a:solidFill>
                  <a:schemeClr val="tx1"/>
                </a:solidFill>
                <a:latin typeface="Arial" panose="020B0604020202020204" pitchFamily="34" charset="0"/>
                <a:cs typeface="Arial" panose="020B0604020202020204" pitchFamily="34" charset="0"/>
              </a:rPr>
              <a:t>.gms</a:t>
            </a:r>
            <a:endParaRPr lang="en-US" sz="1400" dirty="0">
              <a:solidFill>
                <a:schemeClr val="tx1"/>
              </a:solidFill>
              <a:latin typeface="Arial" panose="020B0604020202020204" pitchFamily="34" charset="0"/>
              <a:cs typeface="Arial" panose="020B0604020202020204" pitchFamily="34" charset="0"/>
            </a:endParaRPr>
          </a:p>
          <a:p>
            <a:r>
              <a:rPr lang="en-US" sz="1400" dirty="0">
                <a:solidFill>
                  <a:schemeClr val="tx1"/>
                </a:solidFill>
                <a:latin typeface="Arial" panose="020B0604020202020204" pitchFamily="34" charset="0"/>
                <a:cs typeface="Arial" panose="020B0604020202020204" pitchFamily="34" charset="0"/>
              </a:rPr>
              <a:t>- The file to be run containing all of the mathematical formulation syntax</a:t>
            </a:r>
          </a:p>
        </p:txBody>
      </p:sp>
      <p:pic>
        <p:nvPicPr>
          <p:cNvPr id="15" name="Picture 14"/>
          <p:cNvPicPr>
            <a:picLocks noChangeAspect="1"/>
          </p:cNvPicPr>
          <p:nvPr/>
        </p:nvPicPr>
        <p:blipFill>
          <a:blip r:embed="rId4"/>
          <a:stretch>
            <a:fillRect/>
          </a:stretch>
        </p:blipFill>
        <p:spPr>
          <a:xfrm>
            <a:off x="4236806" y="2285996"/>
            <a:ext cx="3673616" cy="3770596"/>
          </a:xfrm>
          <a:prstGeom prst="rect">
            <a:avLst/>
          </a:prstGeom>
        </p:spPr>
      </p:pic>
      <p:sp>
        <p:nvSpPr>
          <p:cNvPr id="16" name="Rectangle 15"/>
          <p:cNvSpPr/>
          <p:nvPr/>
        </p:nvSpPr>
        <p:spPr>
          <a:xfrm>
            <a:off x="4559058" y="1552904"/>
            <a:ext cx="2652626"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i="1" dirty="0" err="1">
                <a:solidFill>
                  <a:schemeClr val="tx1"/>
                </a:solidFill>
                <a:latin typeface="Arial" panose="020B0604020202020204" pitchFamily="34" charset="0"/>
                <a:cs typeface="Arial" panose="020B0604020202020204" pitchFamily="34" charset="0"/>
              </a:rPr>
              <a:t>ModelName</a:t>
            </a:r>
            <a:r>
              <a:rPr lang="en-US" sz="1400" dirty="0" err="1">
                <a:solidFill>
                  <a:schemeClr val="tx1"/>
                </a:solidFill>
                <a:latin typeface="Arial" panose="020B0604020202020204" pitchFamily="34" charset="0"/>
                <a:cs typeface="Arial" panose="020B0604020202020204" pitchFamily="34" charset="0"/>
              </a:rPr>
              <a:t>.lst</a:t>
            </a:r>
            <a:endParaRPr lang="en-US" sz="1400" dirty="0">
              <a:solidFill>
                <a:schemeClr val="tx1"/>
              </a:solidFill>
              <a:latin typeface="Arial" panose="020B0604020202020204" pitchFamily="34" charset="0"/>
              <a:cs typeface="Arial" panose="020B0604020202020204" pitchFamily="34" charset="0"/>
            </a:endParaRPr>
          </a:p>
          <a:p>
            <a:r>
              <a:rPr lang="en-US" sz="1400" dirty="0">
                <a:solidFill>
                  <a:schemeClr val="tx1"/>
                </a:solidFill>
                <a:latin typeface="Arial" panose="020B0604020202020204" pitchFamily="34" charset="0"/>
                <a:cs typeface="Arial" panose="020B0604020202020204" pitchFamily="34" charset="0"/>
              </a:rPr>
              <a:t>- File containing the details of the modeling outputs</a:t>
            </a:r>
          </a:p>
        </p:txBody>
      </p:sp>
      <p:pic>
        <p:nvPicPr>
          <p:cNvPr id="17" name="Picture 16"/>
          <p:cNvPicPr>
            <a:picLocks noChangeAspect="1"/>
          </p:cNvPicPr>
          <p:nvPr/>
        </p:nvPicPr>
        <p:blipFill>
          <a:blip r:embed="rId5"/>
          <a:stretch>
            <a:fillRect/>
          </a:stretch>
        </p:blipFill>
        <p:spPr>
          <a:xfrm>
            <a:off x="8442638" y="2285996"/>
            <a:ext cx="3179631" cy="3834503"/>
          </a:xfrm>
          <a:prstGeom prst="rect">
            <a:avLst/>
          </a:prstGeom>
        </p:spPr>
      </p:pic>
      <p:sp>
        <p:nvSpPr>
          <p:cNvPr id="18" name="Rectangle 17"/>
          <p:cNvSpPr/>
          <p:nvPr/>
        </p:nvSpPr>
        <p:spPr>
          <a:xfrm>
            <a:off x="8488936" y="1596034"/>
            <a:ext cx="2777161"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i="1" dirty="0">
                <a:solidFill>
                  <a:schemeClr val="tx1"/>
                </a:solidFill>
                <a:latin typeface="Arial" panose="020B0604020202020204" pitchFamily="34" charset="0"/>
                <a:cs typeface="Arial" panose="020B0604020202020204" pitchFamily="34" charset="0"/>
              </a:rPr>
              <a:t>Process Log or ModelName.</a:t>
            </a:r>
            <a:r>
              <a:rPr lang="en-US" sz="1400" dirty="0">
                <a:solidFill>
                  <a:schemeClr val="tx1"/>
                </a:solidFill>
                <a:latin typeface="Arial" panose="020B0604020202020204" pitchFamily="34" charset="0"/>
                <a:cs typeface="Arial" panose="020B0604020202020204" pitchFamily="34" charset="0"/>
              </a:rPr>
              <a:t>log</a:t>
            </a:r>
          </a:p>
          <a:p>
            <a:r>
              <a:rPr lang="en-US" sz="1400" dirty="0">
                <a:solidFill>
                  <a:schemeClr val="tx1"/>
                </a:solidFill>
                <a:latin typeface="Arial" panose="020B0604020202020204" pitchFamily="34" charset="0"/>
                <a:cs typeface="Arial" panose="020B0604020202020204" pitchFamily="34" charset="0"/>
              </a:rPr>
              <a:t>- Highlight the status of the model runs, objective function, errors, and key model settings. </a:t>
            </a:r>
          </a:p>
        </p:txBody>
      </p:sp>
      <p:sp>
        <p:nvSpPr>
          <p:cNvPr id="2" name="Slide Number Placeholder 1"/>
          <p:cNvSpPr>
            <a:spLocks noGrp="1"/>
          </p:cNvSpPr>
          <p:nvPr>
            <p:ph type="sldNum" sz="quarter" idx="12"/>
          </p:nvPr>
        </p:nvSpPr>
        <p:spPr/>
        <p:txBody>
          <a:bodyPr/>
          <a:lstStyle/>
          <a:p>
            <a:fld id="{40C8F69F-517D-412F-AFAD-84CC7A87D94F}" type="slidenum">
              <a:rPr lang="en-US" smtClean="0"/>
              <a:t>32</a:t>
            </a:fld>
            <a:endParaRPr lang="en-US"/>
          </a:p>
        </p:txBody>
      </p:sp>
    </p:spTree>
    <p:extLst>
      <p:ext uri="{BB962C8B-B14F-4D97-AF65-F5344CB8AC3E}">
        <p14:creationId xmlns:p14="http://schemas.microsoft.com/office/powerpoint/2010/main" val="9123660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9084776" cy="713177"/>
          </a:xfrm>
        </p:spPr>
        <p:txBody>
          <a:bodyPr>
            <a:noAutofit/>
          </a:bodyPr>
          <a:lstStyle/>
          <a:p>
            <a:r>
              <a:rPr lang="en-US" sz="2800" dirty="0">
                <a:solidFill>
                  <a:srgbClr val="002060"/>
                </a:solidFill>
                <a:latin typeface="Arial" panose="020B0604020202020204" pitchFamily="34" charset="0"/>
                <a:cs typeface="Arial" panose="020B0604020202020204" pitchFamily="34" charset="0"/>
              </a:rPr>
              <a:t>GDX File for Convenient Viewing of Modeling Outputs (Optional)</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
          <p:cNvSpPr>
            <a:spLocks noGrp="1"/>
          </p:cNvSpPr>
          <p:nvPr>
            <p:ph idx="1"/>
          </p:nvPr>
        </p:nvSpPr>
        <p:spPr>
          <a:xfrm>
            <a:off x="395653" y="1075814"/>
            <a:ext cx="11245361" cy="4969265"/>
          </a:xfrm>
        </p:spPr>
        <p:txBody>
          <a:bodyPr>
            <a:noAutofit/>
          </a:bodyPr>
          <a:lstStyle/>
          <a:p>
            <a:r>
              <a:rPr lang="en-US" sz="2400" dirty="0"/>
              <a:t>Additional syntax needs to be added in the model after the solve statement to compile all outputs in GDX file (a file compiling all the outputs in a tabular form).</a:t>
            </a:r>
          </a:p>
          <a:p>
            <a:pPr marL="685800" lvl="2">
              <a:spcBef>
                <a:spcPts val="1000"/>
              </a:spcBef>
              <a:buFont typeface="Wingdings" panose="05000000000000000000" pitchFamily="2" charset="2"/>
              <a:buChar char="§"/>
            </a:pPr>
            <a:r>
              <a:rPr lang="en-US" sz="1400" b="1" dirty="0"/>
              <a:t>Example syntax: </a:t>
            </a:r>
          </a:p>
          <a:p>
            <a:endParaRPr lang="en-US" sz="2400" dirty="0"/>
          </a:p>
        </p:txBody>
      </p:sp>
      <p:pic>
        <p:nvPicPr>
          <p:cNvPr id="2" name="Picture 1"/>
          <p:cNvPicPr>
            <a:picLocks noChangeAspect="1"/>
          </p:cNvPicPr>
          <p:nvPr/>
        </p:nvPicPr>
        <p:blipFill>
          <a:blip r:embed="rId3"/>
          <a:stretch>
            <a:fillRect/>
          </a:stretch>
        </p:blipFill>
        <p:spPr>
          <a:xfrm>
            <a:off x="1149830" y="2134929"/>
            <a:ext cx="3543300" cy="304800"/>
          </a:xfrm>
          <a:prstGeom prst="rect">
            <a:avLst/>
          </a:prstGeom>
        </p:spPr>
      </p:pic>
      <p:pic>
        <p:nvPicPr>
          <p:cNvPr id="3" name="Picture 2"/>
          <p:cNvPicPr>
            <a:picLocks noChangeAspect="1"/>
          </p:cNvPicPr>
          <p:nvPr/>
        </p:nvPicPr>
        <p:blipFill>
          <a:blip r:embed="rId4"/>
          <a:stretch>
            <a:fillRect/>
          </a:stretch>
        </p:blipFill>
        <p:spPr>
          <a:xfrm>
            <a:off x="816586" y="2518861"/>
            <a:ext cx="5846197" cy="4017947"/>
          </a:xfrm>
          <a:prstGeom prst="rect">
            <a:avLst/>
          </a:prstGeom>
        </p:spPr>
      </p:pic>
      <p:sp>
        <p:nvSpPr>
          <p:cNvPr id="4" name="Slide Number Placeholder 3"/>
          <p:cNvSpPr>
            <a:spLocks noGrp="1"/>
          </p:cNvSpPr>
          <p:nvPr>
            <p:ph type="sldNum" sz="quarter" idx="12"/>
          </p:nvPr>
        </p:nvSpPr>
        <p:spPr/>
        <p:txBody>
          <a:bodyPr/>
          <a:lstStyle/>
          <a:p>
            <a:fld id="{40C8F69F-517D-412F-AFAD-84CC7A87D94F}" type="slidenum">
              <a:rPr lang="en-US" smtClean="0"/>
              <a:t>33</a:t>
            </a:fld>
            <a:endParaRPr lang="en-US"/>
          </a:p>
        </p:txBody>
      </p:sp>
    </p:spTree>
    <p:extLst>
      <p:ext uri="{BB962C8B-B14F-4D97-AF65-F5344CB8AC3E}">
        <p14:creationId xmlns:p14="http://schemas.microsoft.com/office/powerpoint/2010/main" val="31014174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a:solidFill>
                  <a:srgbClr val="002060"/>
                </a:solidFill>
                <a:latin typeface="Arial" panose="020B0604020202020204" pitchFamily="34" charset="0"/>
                <a:cs typeface="Arial" panose="020B0604020202020204" pitchFamily="34" charset="0"/>
              </a:rPr>
              <a:t>Steps to Install GAMS</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395654" y="1207698"/>
            <a:ext cx="10723796" cy="4969265"/>
          </a:xfrm>
        </p:spPr>
        <p:txBody>
          <a:bodyPr>
            <a:normAutofit fontScale="92500" lnSpcReduction="10000"/>
          </a:bodyPr>
          <a:lstStyle/>
          <a:p>
            <a:r>
              <a:rPr lang="en-US" sz="2000" b="1" dirty="0"/>
              <a:t>Step 1: </a:t>
            </a:r>
            <a:r>
              <a:rPr lang="en-US" sz="2000" dirty="0"/>
              <a:t>Please go the </a:t>
            </a:r>
            <a:r>
              <a:rPr lang="en-US" sz="2000" dirty="0">
                <a:hlinkClick r:id="rId3"/>
              </a:rPr>
              <a:t>https://www.gams.com/try_gams/</a:t>
            </a:r>
            <a:r>
              <a:rPr lang="en-US" sz="2000" dirty="0"/>
              <a:t> and fill in your information to request a </a:t>
            </a:r>
            <a:r>
              <a:rPr lang="en-US" sz="2000" b="1" dirty="0"/>
              <a:t>demo license</a:t>
            </a:r>
            <a:r>
              <a:rPr lang="en-US" sz="2000" dirty="0"/>
              <a:t>. Please note that the </a:t>
            </a:r>
            <a:r>
              <a:rPr lang="en-US" sz="2000" b="1" dirty="0"/>
              <a:t>demo license</a:t>
            </a:r>
            <a:r>
              <a:rPr lang="en-US" sz="2000" dirty="0"/>
              <a:t> has limited functionality (It can handle a maximum of 2000 variables and 2000 constraints).</a:t>
            </a:r>
          </a:p>
          <a:p>
            <a:r>
              <a:rPr lang="en-US" sz="2000" b="1" dirty="0"/>
              <a:t>Step 2: </a:t>
            </a:r>
            <a:r>
              <a:rPr lang="en-US" sz="2000" dirty="0"/>
              <a:t>Go to </a:t>
            </a:r>
            <a:r>
              <a:rPr lang="en-US" sz="2000" dirty="0">
                <a:hlinkClick r:id="rId4"/>
              </a:rPr>
              <a:t>https://www.gams.com/download/</a:t>
            </a:r>
            <a:r>
              <a:rPr lang="en-US" sz="2000" dirty="0"/>
              <a:t>, and download the latest version of GAMS </a:t>
            </a:r>
            <a:r>
              <a:rPr lang="en-US" sz="2000" dirty="0" smtClean="0"/>
              <a:t>software.</a:t>
            </a: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Step 3</a:t>
            </a:r>
            <a:r>
              <a:rPr lang="en-US" sz="2000" dirty="0"/>
              <a:t>: Install GAMS. At the end of the installation process, there will be an instruction to upload the license file. If you miss the step to upload the license file, </a:t>
            </a:r>
            <a:r>
              <a:rPr lang="en-US" sz="2000" b="1" dirty="0"/>
              <a:t>copy</a:t>
            </a:r>
            <a:r>
              <a:rPr lang="en-US" sz="2000" dirty="0"/>
              <a:t> the information in the </a:t>
            </a:r>
            <a:r>
              <a:rPr lang="en-US" sz="2000" b="1" dirty="0"/>
              <a:t>license file </a:t>
            </a:r>
            <a:r>
              <a:rPr lang="en-US" sz="2000" dirty="0"/>
              <a:t>to your clipboard, </a:t>
            </a:r>
            <a:r>
              <a:rPr lang="en-US" sz="2000" b="1" dirty="0"/>
              <a:t>open GAMS Studio</a:t>
            </a:r>
            <a:r>
              <a:rPr lang="en-US" sz="2000" dirty="0"/>
              <a:t>, click </a:t>
            </a:r>
            <a:r>
              <a:rPr lang="en-US" sz="2000" b="1" dirty="0"/>
              <a:t>Help&gt;GAMS Licensing</a:t>
            </a:r>
            <a:r>
              <a:rPr lang="en-US" sz="2000" dirty="0"/>
              <a:t>, and click </a:t>
            </a:r>
            <a:r>
              <a:rPr lang="en-US" sz="2000" b="1" dirty="0"/>
              <a:t>yes</a:t>
            </a:r>
            <a:r>
              <a:rPr lang="en-US" sz="2000" dirty="0"/>
              <a:t> on the instruction to upload the license file. </a:t>
            </a:r>
          </a:p>
          <a:p>
            <a:r>
              <a:rPr lang="en-US" sz="2000" b="1" dirty="0"/>
              <a:t>Step 4</a:t>
            </a:r>
            <a:r>
              <a:rPr lang="en-US" sz="2000" dirty="0"/>
              <a:t>: Explore the GAMS software and run your models.</a:t>
            </a:r>
          </a:p>
          <a:p>
            <a:endParaRPr lang="en-US" sz="2000" dirty="0"/>
          </a:p>
          <a:p>
            <a:endParaRPr lang="en-US" sz="2000" dirty="0"/>
          </a:p>
          <a:p>
            <a:endParaRPr lang="en-US" sz="2000" dirty="0"/>
          </a:p>
        </p:txBody>
      </p:sp>
      <p:pic>
        <p:nvPicPr>
          <p:cNvPr id="3" name="Picture 2"/>
          <p:cNvPicPr>
            <a:picLocks noChangeAspect="1"/>
          </p:cNvPicPr>
          <p:nvPr/>
        </p:nvPicPr>
        <p:blipFill>
          <a:blip r:embed="rId5"/>
          <a:stretch>
            <a:fillRect/>
          </a:stretch>
        </p:blipFill>
        <p:spPr>
          <a:xfrm>
            <a:off x="701077" y="2432649"/>
            <a:ext cx="5010474" cy="2044459"/>
          </a:xfrm>
          <a:prstGeom prst="rect">
            <a:avLst/>
          </a:prstGeom>
        </p:spPr>
      </p:pic>
      <p:sp>
        <p:nvSpPr>
          <p:cNvPr id="4" name="Slide Number Placeholder 3"/>
          <p:cNvSpPr>
            <a:spLocks noGrp="1"/>
          </p:cNvSpPr>
          <p:nvPr>
            <p:ph type="sldNum" sz="quarter" idx="12"/>
          </p:nvPr>
        </p:nvSpPr>
        <p:spPr/>
        <p:txBody>
          <a:bodyPr/>
          <a:lstStyle/>
          <a:p>
            <a:fld id="{40C8F69F-517D-412F-AFAD-84CC7A87D94F}" type="slidenum">
              <a:rPr lang="en-US" smtClean="0"/>
              <a:t>34</a:t>
            </a:fld>
            <a:endParaRPr lang="en-US"/>
          </a:p>
        </p:txBody>
      </p:sp>
    </p:spTree>
    <p:extLst>
      <p:ext uri="{BB962C8B-B14F-4D97-AF65-F5344CB8AC3E}">
        <p14:creationId xmlns:p14="http://schemas.microsoft.com/office/powerpoint/2010/main" val="13637576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7957" y="1808923"/>
            <a:ext cx="10475843" cy="2305877"/>
          </a:xfrm>
        </p:spPr>
        <p:txBody>
          <a:bodyPr/>
          <a:lstStyle/>
          <a:p>
            <a:pPr marL="0" indent="0" algn="ctr">
              <a:buNone/>
            </a:pPr>
            <a:endParaRPr lang="en-GB" b="1" dirty="0">
              <a:solidFill>
                <a:srgbClr val="00B050"/>
              </a:solidFill>
            </a:endParaRPr>
          </a:p>
          <a:p>
            <a:pPr marL="0" indent="0" algn="ctr">
              <a:buNone/>
            </a:pPr>
            <a:endParaRPr lang="en-GB" b="1" dirty="0">
              <a:solidFill>
                <a:srgbClr val="00B050"/>
              </a:solidFill>
            </a:endParaRPr>
          </a:p>
          <a:p>
            <a:pPr indent="0" algn="ctr">
              <a:buNone/>
            </a:pPr>
            <a:r>
              <a:rPr lang="en-GB" sz="3600" b="1" dirty="0">
                <a:solidFill>
                  <a:srgbClr val="00B050"/>
                </a:solidFill>
              </a:rPr>
              <a:t>FORMULATION OF OPTIMISATION MODEL</a:t>
            </a:r>
          </a:p>
        </p:txBody>
      </p:sp>
    </p:spTree>
    <p:extLst>
      <p:ext uri="{BB962C8B-B14F-4D97-AF65-F5344CB8AC3E}">
        <p14:creationId xmlns:p14="http://schemas.microsoft.com/office/powerpoint/2010/main" val="1961793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a:extLst>
              <a:ext uri="{FF2B5EF4-FFF2-40B4-BE49-F238E27FC236}">
                <a16:creationId xmlns:a16="http://schemas.microsoft.com/office/drawing/2014/main" id="{D80004B2-BCF1-8945-8C39-1B41F96A0727}"/>
              </a:ext>
            </a:extLst>
          </p:cNvPr>
          <p:cNvSpPr>
            <a:spLocks noGrp="1" noChangeArrowheads="1"/>
          </p:cNvSpPr>
          <p:nvPr>
            <p:ph type="title"/>
          </p:nvPr>
        </p:nvSpPr>
        <p:spPr>
          <a:xfrm>
            <a:off x="576470" y="160338"/>
            <a:ext cx="10091531" cy="819150"/>
          </a:xfrm>
        </p:spPr>
        <p:txBody>
          <a:bodyPr rtlCol="0">
            <a:normAutofit fontScale="90000"/>
          </a:bodyPr>
          <a:lstStyle/>
          <a:p>
            <a:pPr>
              <a:defRPr/>
            </a:pPr>
            <a:r>
              <a:rPr lang="en-US" sz="2700" dirty="0">
                <a:solidFill>
                  <a:srgbClr val="002060"/>
                </a:solidFill>
                <a:latin typeface="Arial" panose="020B0604020202020204" pitchFamily="34" charset="0"/>
                <a:cs typeface="Arial" panose="020B0604020202020204" pitchFamily="34" charset="0"/>
              </a:rPr>
              <a:t>GENERAL PROCEDURE TO </a:t>
            </a:r>
            <a:br>
              <a:rPr lang="en-US" sz="2700" dirty="0">
                <a:solidFill>
                  <a:srgbClr val="002060"/>
                </a:solidFill>
                <a:latin typeface="Arial" panose="020B0604020202020204" pitchFamily="34" charset="0"/>
                <a:cs typeface="Arial" panose="020B0604020202020204" pitchFamily="34" charset="0"/>
              </a:rPr>
            </a:br>
            <a:r>
              <a:rPr lang="en-US" sz="2700" dirty="0">
                <a:solidFill>
                  <a:srgbClr val="002060"/>
                </a:solidFill>
                <a:latin typeface="Arial" panose="020B0604020202020204" pitchFamily="34" charset="0"/>
                <a:cs typeface="Arial" panose="020B0604020202020204" pitchFamily="34" charset="0"/>
              </a:rPr>
              <a:t>FORMULATE AN OPTIMIZATION PROBLEM</a:t>
            </a:r>
          </a:p>
        </p:txBody>
      </p:sp>
      <p:sp>
        <p:nvSpPr>
          <p:cNvPr id="25602" name="Rectangle 3">
            <a:extLst>
              <a:ext uri="{FF2B5EF4-FFF2-40B4-BE49-F238E27FC236}">
                <a16:creationId xmlns:a16="http://schemas.microsoft.com/office/drawing/2014/main" id="{0824D32C-E2B3-0747-94D9-4168C52FAC86}"/>
              </a:ext>
            </a:extLst>
          </p:cNvPr>
          <p:cNvSpPr>
            <a:spLocks noGrp="1"/>
          </p:cNvSpPr>
          <p:nvPr>
            <p:ph type="body" idx="1"/>
          </p:nvPr>
        </p:nvSpPr>
        <p:spPr>
          <a:xfrm>
            <a:off x="1232452" y="1295400"/>
            <a:ext cx="8140148" cy="5410200"/>
          </a:xfrm>
          <a:gradFill rotWithShape="0">
            <a:gsLst>
              <a:gs pos="0">
                <a:srgbClr val="E6DCAC"/>
              </a:gs>
              <a:gs pos="12000">
                <a:srgbClr val="E6D78A"/>
              </a:gs>
              <a:gs pos="30000">
                <a:srgbClr val="C7AC4C"/>
              </a:gs>
              <a:gs pos="45000">
                <a:srgbClr val="E6D78A"/>
              </a:gs>
              <a:gs pos="77000">
                <a:srgbClr val="C7AC4C"/>
              </a:gs>
              <a:gs pos="100000">
                <a:srgbClr val="E6DCAC"/>
              </a:gs>
            </a:gsLst>
            <a:lin ang="5400000"/>
          </a:gradFill>
        </p:spPr>
        <p:txBody>
          <a:bodyPr>
            <a:normAutofit lnSpcReduction="10000"/>
          </a:bodyPr>
          <a:lstStyle/>
          <a:p>
            <a:pPr marL="609600" indent="-609600">
              <a:buClr>
                <a:schemeClr val="tx1"/>
              </a:buClr>
              <a:buNone/>
            </a:pPr>
            <a:r>
              <a:rPr lang="en-US" altLang="en-US" sz="2000" b="1" dirty="0">
                <a:latin typeface="Arial" panose="020B0604020202020204" pitchFamily="34" charset="0"/>
                <a:cs typeface="Arial" panose="020B0604020202020204" pitchFamily="34" charset="0"/>
              </a:rPr>
              <a:t>STEP 1. DEFINE THE DECISION VARIABLES</a:t>
            </a:r>
          </a:p>
          <a:p>
            <a:pPr marL="609600" indent="-609600">
              <a:buClr>
                <a:schemeClr val="tx1"/>
              </a:buClr>
              <a:buNone/>
            </a:pPr>
            <a:r>
              <a:rPr lang="en-US" altLang="en-US" sz="2000" b="1" dirty="0">
                <a:latin typeface="Arial" panose="020B0604020202020204" pitchFamily="34" charset="0"/>
                <a:cs typeface="Arial" panose="020B0604020202020204" pitchFamily="34" charset="0"/>
              </a:rPr>
              <a:t>	</a:t>
            </a:r>
          </a:p>
          <a:p>
            <a:pPr marL="609600" indent="-609600">
              <a:buClr>
                <a:schemeClr val="tx1"/>
              </a:buClr>
              <a:buNone/>
            </a:pPr>
            <a:r>
              <a:rPr lang="en-US" altLang="en-US" sz="2000" b="1" dirty="0">
                <a:latin typeface="Arial" panose="020B0604020202020204" pitchFamily="34" charset="0"/>
                <a:cs typeface="Arial" panose="020B0604020202020204" pitchFamily="34" charset="0"/>
              </a:rPr>
              <a:t>STEP 2. DEFINE THE OBJECTIVE FUNCTION</a:t>
            </a:r>
          </a:p>
          <a:p>
            <a:pPr marL="609600" indent="-609600">
              <a:buClr>
                <a:schemeClr val="tx1"/>
              </a:buClr>
              <a:buNone/>
            </a:pPr>
            <a:endParaRPr lang="en-US" altLang="en-US" sz="2000" b="1" dirty="0">
              <a:latin typeface="Arial" panose="020B0604020202020204" pitchFamily="34" charset="0"/>
              <a:cs typeface="Arial" panose="020B0604020202020204" pitchFamily="34" charset="0"/>
            </a:endParaRPr>
          </a:p>
          <a:p>
            <a:pPr marL="609600" indent="-609600">
              <a:buClr>
                <a:schemeClr val="tx1"/>
              </a:buClr>
              <a:buNone/>
            </a:pPr>
            <a:r>
              <a:rPr lang="en-US" altLang="en-US" sz="2000" b="1" dirty="0">
                <a:latin typeface="Arial" panose="020B0604020202020204" pitchFamily="34" charset="0"/>
                <a:cs typeface="Arial" panose="020B0604020202020204" pitchFamily="34" charset="0"/>
              </a:rPr>
              <a:t>STEP 3. DEVELOP PROCESS OR EQUIPMENT     </a:t>
            </a:r>
          </a:p>
          <a:p>
            <a:pPr marL="609600" indent="-609600">
              <a:buClr>
                <a:schemeClr val="tx1"/>
              </a:buClr>
              <a:buNone/>
            </a:pPr>
            <a:r>
              <a:rPr lang="en-US" altLang="en-US" sz="2000" b="1" dirty="0">
                <a:latin typeface="Arial" panose="020B0604020202020204" pitchFamily="34" charset="0"/>
                <a:cs typeface="Arial" panose="020B0604020202020204" pitchFamily="34" charset="0"/>
              </a:rPr>
              <a:t>              MODEL  USING  PHYSICAL/EMPIRICAL  </a:t>
            </a:r>
          </a:p>
          <a:p>
            <a:pPr marL="609600" indent="-609600">
              <a:buClr>
                <a:schemeClr val="tx1"/>
              </a:buClr>
              <a:buNone/>
            </a:pPr>
            <a:r>
              <a:rPr lang="en-US" altLang="en-US" sz="2000" b="1" dirty="0">
                <a:latin typeface="Arial" panose="020B0604020202020204" pitchFamily="34" charset="0"/>
                <a:cs typeface="Arial" panose="020B0604020202020204" pitchFamily="34" charset="0"/>
              </a:rPr>
              <a:t>              CORRELATION</a:t>
            </a:r>
          </a:p>
          <a:p>
            <a:pPr marL="609600" indent="-609600">
              <a:buClr>
                <a:schemeClr val="tx1"/>
              </a:buClr>
              <a:buNone/>
            </a:pPr>
            <a:r>
              <a:rPr lang="en-US" altLang="en-US" sz="2000" b="1" dirty="0">
                <a:latin typeface="Arial" panose="020B0604020202020204" pitchFamily="34" charset="0"/>
                <a:cs typeface="Arial" panose="020B0604020202020204" pitchFamily="34" charset="0"/>
              </a:rPr>
              <a:t>		- INCLUDE EQUALITY &amp; INEQUALITY  </a:t>
            </a:r>
          </a:p>
          <a:p>
            <a:pPr marL="609600" indent="-609600">
              <a:buClr>
                <a:schemeClr val="tx1"/>
              </a:buClr>
              <a:buNone/>
            </a:pPr>
            <a:r>
              <a:rPr lang="en-US" altLang="en-US" sz="2000" b="1" dirty="0">
                <a:latin typeface="Arial" panose="020B0604020202020204" pitchFamily="34" charset="0"/>
                <a:cs typeface="Arial" panose="020B0604020202020204" pitchFamily="34" charset="0"/>
              </a:rPr>
              <a:t>               CONSTRAINTS</a:t>
            </a:r>
          </a:p>
          <a:p>
            <a:pPr marL="609600" indent="-609600">
              <a:buClr>
                <a:schemeClr val="tx1"/>
              </a:buClr>
              <a:buNone/>
            </a:pPr>
            <a:endParaRPr lang="en-US" altLang="en-US" sz="2000" b="1" dirty="0">
              <a:latin typeface="Arial" panose="020B0604020202020204" pitchFamily="34" charset="0"/>
              <a:cs typeface="Arial" panose="020B0604020202020204" pitchFamily="34" charset="0"/>
            </a:endParaRPr>
          </a:p>
          <a:p>
            <a:pPr marL="609600" indent="-609600">
              <a:buClr>
                <a:schemeClr val="tx1"/>
              </a:buClr>
              <a:buNone/>
            </a:pPr>
            <a:r>
              <a:rPr lang="en-US" altLang="en-US" sz="2000" b="1" dirty="0">
                <a:latin typeface="Arial" panose="020B0604020202020204" pitchFamily="34" charset="0"/>
                <a:cs typeface="Arial" panose="020B0604020202020204" pitchFamily="34" charset="0"/>
              </a:rPr>
              <a:t>STEP 4. APPLY SUITABLE SOLUTION  TECHNIQUE </a:t>
            </a:r>
          </a:p>
          <a:p>
            <a:pPr marL="609600" indent="-609600">
              <a:buClr>
                <a:schemeClr val="tx1"/>
              </a:buClr>
              <a:buNone/>
            </a:pPr>
            <a:r>
              <a:rPr lang="en-US" altLang="en-US" sz="2000" b="1" dirty="0">
                <a:latin typeface="Arial" panose="020B0604020202020204" pitchFamily="34" charset="0"/>
                <a:cs typeface="Arial" panose="020B0604020202020204" pitchFamily="34" charset="0"/>
              </a:rPr>
              <a:t>              </a:t>
            </a:r>
            <a:r>
              <a:rPr lang="en-US" altLang="en-US" sz="2000" b="1" dirty="0" err="1">
                <a:latin typeface="Arial" panose="020B0604020202020204" pitchFamily="34" charset="0"/>
                <a:cs typeface="Arial" panose="020B0604020202020204" pitchFamily="34" charset="0"/>
              </a:rPr>
              <a:t>e.g</a:t>
            </a:r>
            <a:r>
              <a:rPr lang="en-US" altLang="en-US" sz="2000" b="1" dirty="0">
                <a:latin typeface="Arial" panose="020B0604020202020204" pitchFamily="34" charset="0"/>
                <a:cs typeface="Arial" panose="020B0604020202020204" pitchFamily="34" charset="0"/>
              </a:rPr>
              <a:t> graphical method vs optimization tools</a:t>
            </a:r>
          </a:p>
          <a:p>
            <a:pPr marL="609600" indent="-609600">
              <a:buClr>
                <a:schemeClr val="tx1"/>
              </a:buClr>
              <a:buNone/>
            </a:pPr>
            <a:endParaRPr lang="en-US" altLang="en-US" sz="2000" b="1" dirty="0">
              <a:latin typeface="Arial" panose="020B0604020202020204" pitchFamily="34" charset="0"/>
              <a:cs typeface="Arial" panose="020B0604020202020204" pitchFamily="34" charset="0"/>
            </a:endParaRPr>
          </a:p>
          <a:p>
            <a:pPr marL="609600" indent="-609600">
              <a:buClr>
                <a:schemeClr val="tx1"/>
              </a:buClr>
              <a:buNone/>
            </a:pPr>
            <a:r>
              <a:rPr lang="en-US" altLang="en-US" sz="2000" b="1" dirty="0">
                <a:latin typeface="Arial" panose="020B0604020202020204" pitchFamily="34" charset="0"/>
                <a:cs typeface="Arial" panose="020B0604020202020204" pitchFamily="34" charset="0"/>
              </a:rPr>
              <a:t>STEP 5. PERFORM SENSITIVITY ANALYSIS</a:t>
            </a:r>
          </a:p>
        </p:txBody>
      </p:sp>
      <p:sp>
        <p:nvSpPr>
          <p:cNvPr id="25603" name="TextBox 4">
            <a:extLst>
              <a:ext uri="{FF2B5EF4-FFF2-40B4-BE49-F238E27FC236}">
                <a16:creationId xmlns:a16="http://schemas.microsoft.com/office/drawing/2014/main" id="{7CF48CDE-F9E7-0E4E-A891-9509953BAE80}"/>
              </a:ext>
            </a:extLst>
          </p:cNvPr>
          <p:cNvSpPr txBox="1">
            <a:spLocks noChangeArrowheads="1"/>
          </p:cNvSpPr>
          <p:nvPr/>
        </p:nvSpPr>
        <p:spPr bwMode="auto">
          <a:xfrm rot="16200000">
            <a:off x="9153526" y="2501901"/>
            <a:ext cx="1755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solidFill>
                  <a:srgbClr val="FF0000"/>
                </a:solidFill>
              </a:rPr>
              <a:t>PROBLEM </a:t>
            </a:r>
          </a:p>
          <a:p>
            <a:pPr algn="ctr" eaLnBrk="1" hangingPunct="1">
              <a:spcBef>
                <a:spcPct val="0"/>
              </a:spcBef>
              <a:buFontTx/>
              <a:buNone/>
            </a:pPr>
            <a:r>
              <a:rPr lang="en-US" altLang="en-US" sz="2000">
                <a:solidFill>
                  <a:srgbClr val="FF0000"/>
                </a:solidFill>
              </a:rPr>
              <a:t>FORMULATION</a:t>
            </a:r>
          </a:p>
        </p:txBody>
      </p:sp>
      <p:sp>
        <p:nvSpPr>
          <p:cNvPr id="25604" name="TextBox 5">
            <a:extLst>
              <a:ext uri="{FF2B5EF4-FFF2-40B4-BE49-F238E27FC236}">
                <a16:creationId xmlns:a16="http://schemas.microsoft.com/office/drawing/2014/main" id="{6AF4E6CA-8169-5545-A4B4-462C85EA3E44}"/>
              </a:ext>
            </a:extLst>
          </p:cNvPr>
          <p:cNvSpPr txBox="1">
            <a:spLocks noChangeArrowheads="1"/>
          </p:cNvSpPr>
          <p:nvPr/>
        </p:nvSpPr>
        <p:spPr bwMode="auto">
          <a:xfrm rot="16200000">
            <a:off x="9040813" y="5208588"/>
            <a:ext cx="1981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sz="2000">
                <a:solidFill>
                  <a:srgbClr val="FF0000"/>
                </a:solidFill>
              </a:rPr>
              <a:t>PROBLEM </a:t>
            </a:r>
          </a:p>
          <a:p>
            <a:pPr algn="ctr" eaLnBrk="1" hangingPunct="1">
              <a:spcBef>
                <a:spcPct val="0"/>
              </a:spcBef>
              <a:buFontTx/>
              <a:buNone/>
            </a:pPr>
            <a:r>
              <a:rPr lang="en-US" altLang="en-US" sz="2000">
                <a:solidFill>
                  <a:srgbClr val="FF0000"/>
                </a:solidFill>
              </a:rPr>
              <a:t>SOLVING</a:t>
            </a:r>
          </a:p>
        </p:txBody>
      </p:sp>
      <p:sp>
        <p:nvSpPr>
          <p:cNvPr id="25605" name="Right Brace 6">
            <a:extLst>
              <a:ext uri="{FF2B5EF4-FFF2-40B4-BE49-F238E27FC236}">
                <a16:creationId xmlns:a16="http://schemas.microsoft.com/office/drawing/2014/main" id="{0BDDC1E5-E3F6-3A4E-A328-8F5DFB15C505}"/>
              </a:ext>
            </a:extLst>
          </p:cNvPr>
          <p:cNvSpPr>
            <a:spLocks/>
          </p:cNvSpPr>
          <p:nvPr/>
        </p:nvSpPr>
        <p:spPr bwMode="auto">
          <a:xfrm>
            <a:off x="9448800" y="1524000"/>
            <a:ext cx="228600" cy="2590800"/>
          </a:xfrm>
          <a:prstGeom prst="rightBrace">
            <a:avLst>
              <a:gd name="adj1" fmla="val 8343"/>
              <a:gd name="adj2" fmla="val 50000"/>
            </a:avLst>
          </a:prstGeom>
          <a:solidFill>
            <a:schemeClr val="bg1"/>
          </a:solidFill>
          <a:ln w="22225" algn="ctr">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p>
        </p:txBody>
      </p:sp>
      <p:sp>
        <p:nvSpPr>
          <p:cNvPr id="25606" name="Right Brace 7">
            <a:extLst>
              <a:ext uri="{FF2B5EF4-FFF2-40B4-BE49-F238E27FC236}">
                <a16:creationId xmlns:a16="http://schemas.microsoft.com/office/drawing/2014/main" id="{38F314E7-5351-9C4F-B8B8-A02D5B0D1AC4}"/>
              </a:ext>
            </a:extLst>
          </p:cNvPr>
          <p:cNvSpPr>
            <a:spLocks/>
          </p:cNvSpPr>
          <p:nvPr/>
        </p:nvSpPr>
        <p:spPr bwMode="auto">
          <a:xfrm>
            <a:off x="9507538" y="4495801"/>
            <a:ext cx="246062" cy="2100263"/>
          </a:xfrm>
          <a:prstGeom prst="rightBrace">
            <a:avLst>
              <a:gd name="adj1" fmla="val 8298"/>
              <a:gd name="adj2" fmla="val 50000"/>
            </a:avLst>
          </a:prstGeom>
          <a:solidFill>
            <a:schemeClr val="bg1"/>
          </a:solidFill>
          <a:ln w="22225" algn="ctr">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1800"/>
          </a:p>
        </p:txBody>
      </p:sp>
      <p:sp>
        <p:nvSpPr>
          <p:cNvPr id="2" name="Slide Number Placeholder 1"/>
          <p:cNvSpPr>
            <a:spLocks noGrp="1"/>
          </p:cNvSpPr>
          <p:nvPr>
            <p:ph type="sldNum" sz="quarter" idx="12"/>
          </p:nvPr>
        </p:nvSpPr>
        <p:spPr/>
        <p:txBody>
          <a:bodyPr/>
          <a:lstStyle/>
          <a:p>
            <a:fld id="{40C8F69F-517D-412F-AFAD-84CC7A87D94F}" type="slidenum">
              <a:rPr lang="en-US" smtClean="0"/>
              <a:t>36</a:t>
            </a:fld>
            <a:endParaRPr lang="en-US"/>
          </a:p>
        </p:txBody>
      </p:sp>
    </p:spTree>
    <p:extLst>
      <p:ext uri="{BB962C8B-B14F-4D97-AF65-F5344CB8AC3E}">
        <p14:creationId xmlns:p14="http://schemas.microsoft.com/office/powerpoint/2010/main" val="1435686453"/>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6D2F5-0C52-9B4C-946A-8505B8539D58}"/>
              </a:ext>
            </a:extLst>
          </p:cNvPr>
          <p:cNvSpPr>
            <a:spLocks noGrp="1"/>
          </p:cNvSpPr>
          <p:nvPr>
            <p:ph type="title"/>
          </p:nvPr>
        </p:nvSpPr>
        <p:spPr/>
        <p:txBody>
          <a:bodyPr/>
          <a:lstStyle/>
          <a:p>
            <a:pPr>
              <a:defRPr/>
            </a:pPr>
            <a:endParaRPr lang="en-US"/>
          </a:p>
        </p:txBody>
      </p:sp>
      <p:sp>
        <p:nvSpPr>
          <p:cNvPr id="34818" name="Content Placeholder 2">
            <a:extLst>
              <a:ext uri="{FF2B5EF4-FFF2-40B4-BE49-F238E27FC236}">
                <a16:creationId xmlns:a16="http://schemas.microsoft.com/office/drawing/2014/main" id="{293BA60A-B460-2C40-A8F8-FC3A86BA9EFB}"/>
              </a:ext>
            </a:extLst>
          </p:cNvPr>
          <p:cNvSpPr>
            <a:spLocks noGrp="1" noChangeArrowheads="1"/>
          </p:cNvSpPr>
          <p:nvPr>
            <p:ph idx="1"/>
          </p:nvPr>
        </p:nvSpPr>
        <p:spPr/>
        <p:txBody>
          <a:bodyPr/>
          <a:lstStyle/>
          <a:p>
            <a:endParaRPr lang="en-US" altLang="en-US"/>
          </a:p>
        </p:txBody>
      </p:sp>
      <p:pic>
        <p:nvPicPr>
          <p:cNvPr id="34819" name="Picture 2">
            <a:extLst>
              <a:ext uri="{FF2B5EF4-FFF2-40B4-BE49-F238E27FC236}">
                <a16:creationId xmlns:a16="http://schemas.microsoft.com/office/drawing/2014/main" id="{45BD27F2-2CF5-F84C-B513-812C02763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488" y="0"/>
            <a:ext cx="11872912" cy="7420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34820" name="Rectangle 4">
            <a:extLst>
              <a:ext uri="{FF2B5EF4-FFF2-40B4-BE49-F238E27FC236}">
                <a16:creationId xmlns:a16="http://schemas.microsoft.com/office/drawing/2014/main" id="{D2B1E85A-4786-D243-8905-E4F4B6CE3EA3}"/>
              </a:ext>
            </a:extLst>
          </p:cNvPr>
          <p:cNvSpPr>
            <a:spLocks noChangeArrowheads="1"/>
          </p:cNvSpPr>
          <p:nvPr/>
        </p:nvSpPr>
        <p:spPr bwMode="auto">
          <a:xfrm>
            <a:off x="730250" y="1027906"/>
            <a:ext cx="3194050" cy="436562"/>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Font typeface="Wingdings" pitchFamily="2" charset="2"/>
              <a:buChar char="q"/>
              <a:defRPr sz="2800">
                <a:solidFill>
                  <a:schemeClr val="accent2"/>
                </a:solidFill>
                <a:latin typeface="Book Antiqua" panose="02040602050305030304" pitchFamily="18" charset="0"/>
              </a:defRPr>
            </a:lvl1pPr>
            <a:lvl2pPr marL="742950" indent="-285750">
              <a:spcBef>
                <a:spcPct val="20000"/>
              </a:spcBef>
              <a:buFont typeface="Wingdings" pitchFamily="2" charset="2"/>
              <a:buChar char="ü"/>
              <a:defRPr sz="2400">
                <a:solidFill>
                  <a:schemeClr val="accent2"/>
                </a:solidFill>
                <a:latin typeface="Book Antiqua" panose="02040602050305030304" pitchFamily="18" charset="0"/>
              </a:defRPr>
            </a:lvl2pPr>
            <a:lvl3pPr marL="1143000" indent="-228600">
              <a:spcBef>
                <a:spcPct val="20000"/>
              </a:spcBef>
              <a:buFont typeface="Wingdings" pitchFamily="2" charset="2"/>
              <a:buChar char="v"/>
              <a:defRPr sz="2000">
                <a:solidFill>
                  <a:schemeClr val="accent2"/>
                </a:solidFill>
                <a:latin typeface="Book Antiqua" panose="02040602050305030304" pitchFamily="18" charset="0"/>
              </a:defRPr>
            </a:lvl3pPr>
            <a:lvl4pPr marL="1600200" indent="-228600">
              <a:spcBef>
                <a:spcPct val="20000"/>
              </a:spcBef>
              <a:buChar char="–"/>
              <a:defRPr sz="2000">
                <a:solidFill>
                  <a:schemeClr val="accent2"/>
                </a:solidFill>
                <a:latin typeface="Book Antiqua" panose="02040602050305030304" pitchFamily="18" charset="0"/>
              </a:defRPr>
            </a:lvl4pPr>
            <a:lvl5pPr marL="2057400" indent="-228600">
              <a:spcBef>
                <a:spcPct val="20000"/>
              </a:spcBef>
              <a:buChar char="»"/>
              <a:defRPr sz="2000">
                <a:solidFill>
                  <a:schemeClr val="accent2"/>
                </a:solidFill>
                <a:latin typeface="Book Antiqua" panose="02040602050305030304" pitchFamily="18" charset="0"/>
              </a:defRPr>
            </a:lvl5pPr>
            <a:lvl6pPr marL="2514600" indent="-228600" eaLnBrk="0" fontAlgn="base" hangingPunct="0">
              <a:spcBef>
                <a:spcPct val="20000"/>
              </a:spcBef>
              <a:spcAft>
                <a:spcPct val="0"/>
              </a:spcAft>
              <a:buChar char="»"/>
              <a:defRPr sz="2000">
                <a:solidFill>
                  <a:schemeClr val="accent2"/>
                </a:solidFill>
                <a:latin typeface="Book Antiqua" panose="02040602050305030304" pitchFamily="18" charset="0"/>
              </a:defRPr>
            </a:lvl6pPr>
            <a:lvl7pPr marL="2971800" indent="-228600" eaLnBrk="0" fontAlgn="base" hangingPunct="0">
              <a:spcBef>
                <a:spcPct val="20000"/>
              </a:spcBef>
              <a:spcAft>
                <a:spcPct val="0"/>
              </a:spcAft>
              <a:buChar char="»"/>
              <a:defRPr sz="2000">
                <a:solidFill>
                  <a:schemeClr val="accent2"/>
                </a:solidFill>
                <a:latin typeface="Book Antiqua" panose="02040602050305030304" pitchFamily="18" charset="0"/>
              </a:defRPr>
            </a:lvl7pPr>
            <a:lvl8pPr marL="3429000" indent="-228600" eaLnBrk="0" fontAlgn="base" hangingPunct="0">
              <a:spcBef>
                <a:spcPct val="20000"/>
              </a:spcBef>
              <a:spcAft>
                <a:spcPct val="0"/>
              </a:spcAft>
              <a:buChar char="»"/>
              <a:defRPr sz="2000">
                <a:solidFill>
                  <a:schemeClr val="accent2"/>
                </a:solidFill>
                <a:latin typeface="Book Antiqua" panose="02040602050305030304" pitchFamily="18" charset="0"/>
              </a:defRPr>
            </a:lvl8pPr>
            <a:lvl9pPr marL="3886200" indent="-228600" eaLnBrk="0" fontAlgn="base" hangingPunct="0">
              <a:spcBef>
                <a:spcPct val="20000"/>
              </a:spcBef>
              <a:spcAft>
                <a:spcPct val="0"/>
              </a:spcAft>
              <a:buChar char="»"/>
              <a:defRPr sz="2000">
                <a:solidFill>
                  <a:schemeClr val="accent2"/>
                </a:solidFill>
                <a:latin typeface="Book Antiqua" panose="02040602050305030304" pitchFamily="18" charset="0"/>
              </a:defRPr>
            </a:lvl9pPr>
          </a:lstStyle>
          <a:p>
            <a:pPr eaLnBrk="1" hangingPunct="1">
              <a:spcBef>
                <a:spcPct val="0"/>
              </a:spcBef>
              <a:buSzTx/>
              <a:buFontTx/>
              <a:buNone/>
            </a:pPr>
            <a:endParaRPr lang="en-US" altLang="en-US" sz="1600">
              <a:solidFill>
                <a:schemeClr val="tx1"/>
              </a:solidFill>
              <a:latin typeface="Arial" panose="020B0604020202020204" pitchFamily="34" charset="0"/>
            </a:endParaRPr>
          </a:p>
        </p:txBody>
      </p:sp>
      <p:sp>
        <p:nvSpPr>
          <p:cNvPr id="34821" name="Rectangle 5">
            <a:extLst>
              <a:ext uri="{FF2B5EF4-FFF2-40B4-BE49-F238E27FC236}">
                <a16:creationId xmlns:a16="http://schemas.microsoft.com/office/drawing/2014/main" id="{DDF7A6AA-1EBC-A046-A8EE-5E0F3C226738}"/>
              </a:ext>
            </a:extLst>
          </p:cNvPr>
          <p:cNvSpPr>
            <a:spLocks noChangeArrowheads="1"/>
          </p:cNvSpPr>
          <p:nvPr/>
        </p:nvSpPr>
        <p:spPr bwMode="auto">
          <a:xfrm>
            <a:off x="735014" y="1496913"/>
            <a:ext cx="6346825" cy="1963737"/>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Font typeface="Wingdings" pitchFamily="2" charset="2"/>
              <a:buChar char="q"/>
              <a:defRPr sz="2800">
                <a:solidFill>
                  <a:schemeClr val="accent2"/>
                </a:solidFill>
                <a:latin typeface="Book Antiqua" panose="02040602050305030304" pitchFamily="18" charset="0"/>
              </a:defRPr>
            </a:lvl1pPr>
            <a:lvl2pPr marL="742950" indent="-285750">
              <a:spcBef>
                <a:spcPct val="20000"/>
              </a:spcBef>
              <a:buFont typeface="Wingdings" pitchFamily="2" charset="2"/>
              <a:buChar char="ü"/>
              <a:defRPr sz="2400">
                <a:solidFill>
                  <a:schemeClr val="accent2"/>
                </a:solidFill>
                <a:latin typeface="Book Antiqua" panose="02040602050305030304" pitchFamily="18" charset="0"/>
              </a:defRPr>
            </a:lvl2pPr>
            <a:lvl3pPr marL="1143000" indent="-228600">
              <a:spcBef>
                <a:spcPct val="20000"/>
              </a:spcBef>
              <a:buFont typeface="Wingdings" pitchFamily="2" charset="2"/>
              <a:buChar char="v"/>
              <a:defRPr sz="2000">
                <a:solidFill>
                  <a:schemeClr val="accent2"/>
                </a:solidFill>
                <a:latin typeface="Book Antiqua" panose="02040602050305030304" pitchFamily="18" charset="0"/>
              </a:defRPr>
            </a:lvl3pPr>
            <a:lvl4pPr marL="1600200" indent="-228600">
              <a:spcBef>
                <a:spcPct val="20000"/>
              </a:spcBef>
              <a:buChar char="–"/>
              <a:defRPr sz="2000">
                <a:solidFill>
                  <a:schemeClr val="accent2"/>
                </a:solidFill>
                <a:latin typeface="Book Antiqua" panose="02040602050305030304" pitchFamily="18" charset="0"/>
              </a:defRPr>
            </a:lvl4pPr>
            <a:lvl5pPr marL="2057400" indent="-228600">
              <a:spcBef>
                <a:spcPct val="20000"/>
              </a:spcBef>
              <a:buChar char="»"/>
              <a:defRPr sz="2000">
                <a:solidFill>
                  <a:schemeClr val="accent2"/>
                </a:solidFill>
                <a:latin typeface="Book Antiqua" panose="02040602050305030304" pitchFamily="18" charset="0"/>
              </a:defRPr>
            </a:lvl5pPr>
            <a:lvl6pPr marL="2514600" indent="-228600" eaLnBrk="0" fontAlgn="base" hangingPunct="0">
              <a:spcBef>
                <a:spcPct val="20000"/>
              </a:spcBef>
              <a:spcAft>
                <a:spcPct val="0"/>
              </a:spcAft>
              <a:buChar char="»"/>
              <a:defRPr sz="2000">
                <a:solidFill>
                  <a:schemeClr val="accent2"/>
                </a:solidFill>
                <a:latin typeface="Book Antiqua" panose="02040602050305030304" pitchFamily="18" charset="0"/>
              </a:defRPr>
            </a:lvl6pPr>
            <a:lvl7pPr marL="2971800" indent="-228600" eaLnBrk="0" fontAlgn="base" hangingPunct="0">
              <a:spcBef>
                <a:spcPct val="20000"/>
              </a:spcBef>
              <a:spcAft>
                <a:spcPct val="0"/>
              </a:spcAft>
              <a:buChar char="»"/>
              <a:defRPr sz="2000">
                <a:solidFill>
                  <a:schemeClr val="accent2"/>
                </a:solidFill>
                <a:latin typeface="Book Antiqua" panose="02040602050305030304" pitchFamily="18" charset="0"/>
              </a:defRPr>
            </a:lvl7pPr>
            <a:lvl8pPr marL="3429000" indent="-228600" eaLnBrk="0" fontAlgn="base" hangingPunct="0">
              <a:spcBef>
                <a:spcPct val="20000"/>
              </a:spcBef>
              <a:spcAft>
                <a:spcPct val="0"/>
              </a:spcAft>
              <a:buChar char="»"/>
              <a:defRPr sz="2000">
                <a:solidFill>
                  <a:schemeClr val="accent2"/>
                </a:solidFill>
                <a:latin typeface="Book Antiqua" panose="02040602050305030304" pitchFamily="18" charset="0"/>
              </a:defRPr>
            </a:lvl8pPr>
            <a:lvl9pPr marL="3886200" indent="-228600" eaLnBrk="0" fontAlgn="base" hangingPunct="0">
              <a:spcBef>
                <a:spcPct val="20000"/>
              </a:spcBef>
              <a:spcAft>
                <a:spcPct val="0"/>
              </a:spcAft>
              <a:buChar char="»"/>
              <a:defRPr sz="2000">
                <a:solidFill>
                  <a:schemeClr val="accent2"/>
                </a:solidFill>
                <a:latin typeface="Book Antiqua" panose="02040602050305030304" pitchFamily="18" charset="0"/>
              </a:defRPr>
            </a:lvl9pPr>
          </a:lstStyle>
          <a:p>
            <a:pPr eaLnBrk="1" hangingPunct="1">
              <a:spcBef>
                <a:spcPct val="0"/>
              </a:spcBef>
              <a:buSzTx/>
              <a:buFontTx/>
              <a:buNone/>
            </a:pPr>
            <a:endParaRPr lang="en-US" altLang="en-US" sz="1600">
              <a:solidFill>
                <a:schemeClr val="tx1"/>
              </a:solidFill>
              <a:latin typeface="Arial" panose="020B0604020202020204" pitchFamily="34" charset="0"/>
            </a:endParaRPr>
          </a:p>
        </p:txBody>
      </p:sp>
      <p:sp>
        <p:nvSpPr>
          <p:cNvPr id="34822" name="Rectangle 6">
            <a:extLst>
              <a:ext uri="{FF2B5EF4-FFF2-40B4-BE49-F238E27FC236}">
                <a16:creationId xmlns:a16="http://schemas.microsoft.com/office/drawing/2014/main" id="{3FF71F64-88EE-894B-BECF-903D3A69ED46}"/>
              </a:ext>
            </a:extLst>
          </p:cNvPr>
          <p:cNvSpPr>
            <a:spLocks noChangeArrowheads="1"/>
          </p:cNvSpPr>
          <p:nvPr/>
        </p:nvSpPr>
        <p:spPr bwMode="auto">
          <a:xfrm>
            <a:off x="730250" y="3471019"/>
            <a:ext cx="6359525" cy="898525"/>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Font typeface="Wingdings" pitchFamily="2" charset="2"/>
              <a:buChar char="q"/>
              <a:defRPr sz="2800">
                <a:solidFill>
                  <a:schemeClr val="accent2"/>
                </a:solidFill>
                <a:latin typeface="Book Antiqua" panose="02040602050305030304" pitchFamily="18" charset="0"/>
              </a:defRPr>
            </a:lvl1pPr>
            <a:lvl2pPr marL="742950" indent="-285750">
              <a:spcBef>
                <a:spcPct val="20000"/>
              </a:spcBef>
              <a:buFont typeface="Wingdings" pitchFamily="2" charset="2"/>
              <a:buChar char="ü"/>
              <a:defRPr sz="2400">
                <a:solidFill>
                  <a:schemeClr val="accent2"/>
                </a:solidFill>
                <a:latin typeface="Book Antiqua" panose="02040602050305030304" pitchFamily="18" charset="0"/>
              </a:defRPr>
            </a:lvl2pPr>
            <a:lvl3pPr marL="1143000" indent="-228600">
              <a:spcBef>
                <a:spcPct val="20000"/>
              </a:spcBef>
              <a:buFont typeface="Wingdings" pitchFamily="2" charset="2"/>
              <a:buChar char="v"/>
              <a:defRPr sz="2000">
                <a:solidFill>
                  <a:schemeClr val="accent2"/>
                </a:solidFill>
                <a:latin typeface="Book Antiqua" panose="02040602050305030304" pitchFamily="18" charset="0"/>
              </a:defRPr>
            </a:lvl3pPr>
            <a:lvl4pPr marL="1600200" indent="-228600">
              <a:spcBef>
                <a:spcPct val="20000"/>
              </a:spcBef>
              <a:buChar char="–"/>
              <a:defRPr sz="2000">
                <a:solidFill>
                  <a:schemeClr val="accent2"/>
                </a:solidFill>
                <a:latin typeface="Book Antiqua" panose="02040602050305030304" pitchFamily="18" charset="0"/>
              </a:defRPr>
            </a:lvl4pPr>
            <a:lvl5pPr marL="2057400" indent="-228600">
              <a:spcBef>
                <a:spcPct val="20000"/>
              </a:spcBef>
              <a:buChar char="»"/>
              <a:defRPr sz="2000">
                <a:solidFill>
                  <a:schemeClr val="accent2"/>
                </a:solidFill>
                <a:latin typeface="Book Antiqua" panose="02040602050305030304" pitchFamily="18" charset="0"/>
              </a:defRPr>
            </a:lvl5pPr>
            <a:lvl6pPr marL="2514600" indent="-228600" eaLnBrk="0" fontAlgn="base" hangingPunct="0">
              <a:spcBef>
                <a:spcPct val="20000"/>
              </a:spcBef>
              <a:spcAft>
                <a:spcPct val="0"/>
              </a:spcAft>
              <a:buChar char="»"/>
              <a:defRPr sz="2000">
                <a:solidFill>
                  <a:schemeClr val="accent2"/>
                </a:solidFill>
                <a:latin typeface="Book Antiqua" panose="02040602050305030304" pitchFamily="18" charset="0"/>
              </a:defRPr>
            </a:lvl6pPr>
            <a:lvl7pPr marL="2971800" indent="-228600" eaLnBrk="0" fontAlgn="base" hangingPunct="0">
              <a:spcBef>
                <a:spcPct val="20000"/>
              </a:spcBef>
              <a:spcAft>
                <a:spcPct val="0"/>
              </a:spcAft>
              <a:buChar char="»"/>
              <a:defRPr sz="2000">
                <a:solidFill>
                  <a:schemeClr val="accent2"/>
                </a:solidFill>
                <a:latin typeface="Book Antiqua" panose="02040602050305030304" pitchFamily="18" charset="0"/>
              </a:defRPr>
            </a:lvl7pPr>
            <a:lvl8pPr marL="3429000" indent="-228600" eaLnBrk="0" fontAlgn="base" hangingPunct="0">
              <a:spcBef>
                <a:spcPct val="20000"/>
              </a:spcBef>
              <a:spcAft>
                <a:spcPct val="0"/>
              </a:spcAft>
              <a:buChar char="»"/>
              <a:defRPr sz="2000">
                <a:solidFill>
                  <a:schemeClr val="accent2"/>
                </a:solidFill>
                <a:latin typeface="Book Antiqua" panose="02040602050305030304" pitchFamily="18" charset="0"/>
              </a:defRPr>
            </a:lvl8pPr>
            <a:lvl9pPr marL="3886200" indent="-228600" eaLnBrk="0" fontAlgn="base" hangingPunct="0">
              <a:spcBef>
                <a:spcPct val="20000"/>
              </a:spcBef>
              <a:spcAft>
                <a:spcPct val="0"/>
              </a:spcAft>
              <a:buChar char="»"/>
              <a:defRPr sz="2000">
                <a:solidFill>
                  <a:schemeClr val="accent2"/>
                </a:solidFill>
                <a:latin typeface="Book Antiqua" panose="02040602050305030304" pitchFamily="18" charset="0"/>
              </a:defRPr>
            </a:lvl9pPr>
          </a:lstStyle>
          <a:p>
            <a:pPr eaLnBrk="1" hangingPunct="1">
              <a:spcBef>
                <a:spcPct val="0"/>
              </a:spcBef>
              <a:buSzTx/>
              <a:buFontTx/>
              <a:buNone/>
            </a:pPr>
            <a:endParaRPr lang="en-US" altLang="en-US" sz="1600">
              <a:solidFill>
                <a:schemeClr val="tx1"/>
              </a:solidFill>
              <a:latin typeface="Arial" panose="020B0604020202020204" pitchFamily="34" charset="0"/>
            </a:endParaRPr>
          </a:p>
        </p:txBody>
      </p:sp>
      <p:sp>
        <p:nvSpPr>
          <p:cNvPr id="34823" name="Rectangle 7">
            <a:extLst>
              <a:ext uri="{FF2B5EF4-FFF2-40B4-BE49-F238E27FC236}">
                <a16:creationId xmlns:a16="http://schemas.microsoft.com/office/drawing/2014/main" id="{10881FE3-A614-5B46-85A7-8A5AD844100D}"/>
              </a:ext>
            </a:extLst>
          </p:cNvPr>
          <p:cNvSpPr>
            <a:spLocks noChangeArrowheads="1"/>
          </p:cNvSpPr>
          <p:nvPr/>
        </p:nvSpPr>
        <p:spPr bwMode="auto">
          <a:xfrm>
            <a:off x="755650" y="4525965"/>
            <a:ext cx="6357938" cy="815975"/>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Font typeface="Wingdings" pitchFamily="2" charset="2"/>
              <a:buChar char="q"/>
              <a:defRPr sz="2800">
                <a:solidFill>
                  <a:schemeClr val="accent2"/>
                </a:solidFill>
                <a:latin typeface="Book Antiqua" panose="02040602050305030304" pitchFamily="18" charset="0"/>
              </a:defRPr>
            </a:lvl1pPr>
            <a:lvl2pPr marL="742950" indent="-285750">
              <a:spcBef>
                <a:spcPct val="20000"/>
              </a:spcBef>
              <a:buFont typeface="Wingdings" pitchFamily="2" charset="2"/>
              <a:buChar char="ü"/>
              <a:defRPr sz="2400">
                <a:solidFill>
                  <a:schemeClr val="accent2"/>
                </a:solidFill>
                <a:latin typeface="Book Antiqua" panose="02040602050305030304" pitchFamily="18" charset="0"/>
              </a:defRPr>
            </a:lvl2pPr>
            <a:lvl3pPr marL="1143000" indent="-228600">
              <a:spcBef>
                <a:spcPct val="20000"/>
              </a:spcBef>
              <a:buFont typeface="Wingdings" pitchFamily="2" charset="2"/>
              <a:buChar char="v"/>
              <a:defRPr sz="2000">
                <a:solidFill>
                  <a:schemeClr val="accent2"/>
                </a:solidFill>
                <a:latin typeface="Book Antiqua" panose="02040602050305030304" pitchFamily="18" charset="0"/>
              </a:defRPr>
            </a:lvl3pPr>
            <a:lvl4pPr marL="1600200" indent="-228600">
              <a:spcBef>
                <a:spcPct val="20000"/>
              </a:spcBef>
              <a:buChar char="–"/>
              <a:defRPr sz="2000">
                <a:solidFill>
                  <a:schemeClr val="accent2"/>
                </a:solidFill>
                <a:latin typeface="Book Antiqua" panose="02040602050305030304" pitchFamily="18" charset="0"/>
              </a:defRPr>
            </a:lvl4pPr>
            <a:lvl5pPr marL="2057400" indent="-228600">
              <a:spcBef>
                <a:spcPct val="20000"/>
              </a:spcBef>
              <a:buChar char="»"/>
              <a:defRPr sz="2000">
                <a:solidFill>
                  <a:schemeClr val="accent2"/>
                </a:solidFill>
                <a:latin typeface="Book Antiqua" panose="02040602050305030304" pitchFamily="18" charset="0"/>
              </a:defRPr>
            </a:lvl5pPr>
            <a:lvl6pPr marL="2514600" indent="-228600" eaLnBrk="0" fontAlgn="base" hangingPunct="0">
              <a:spcBef>
                <a:spcPct val="20000"/>
              </a:spcBef>
              <a:spcAft>
                <a:spcPct val="0"/>
              </a:spcAft>
              <a:buChar char="»"/>
              <a:defRPr sz="2000">
                <a:solidFill>
                  <a:schemeClr val="accent2"/>
                </a:solidFill>
                <a:latin typeface="Book Antiqua" panose="02040602050305030304" pitchFamily="18" charset="0"/>
              </a:defRPr>
            </a:lvl6pPr>
            <a:lvl7pPr marL="2971800" indent="-228600" eaLnBrk="0" fontAlgn="base" hangingPunct="0">
              <a:spcBef>
                <a:spcPct val="20000"/>
              </a:spcBef>
              <a:spcAft>
                <a:spcPct val="0"/>
              </a:spcAft>
              <a:buChar char="»"/>
              <a:defRPr sz="2000">
                <a:solidFill>
                  <a:schemeClr val="accent2"/>
                </a:solidFill>
                <a:latin typeface="Book Antiqua" panose="02040602050305030304" pitchFamily="18" charset="0"/>
              </a:defRPr>
            </a:lvl7pPr>
            <a:lvl8pPr marL="3429000" indent="-228600" eaLnBrk="0" fontAlgn="base" hangingPunct="0">
              <a:spcBef>
                <a:spcPct val="20000"/>
              </a:spcBef>
              <a:spcAft>
                <a:spcPct val="0"/>
              </a:spcAft>
              <a:buChar char="»"/>
              <a:defRPr sz="2000">
                <a:solidFill>
                  <a:schemeClr val="accent2"/>
                </a:solidFill>
                <a:latin typeface="Book Antiqua" panose="02040602050305030304" pitchFamily="18" charset="0"/>
              </a:defRPr>
            </a:lvl8pPr>
            <a:lvl9pPr marL="3886200" indent="-228600" eaLnBrk="0" fontAlgn="base" hangingPunct="0">
              <a:spcBef>
                <a:spcPct val="20000"/>
              </a:spcBef>
              <a:spcAft>
                <a:spcPct val="0"/>
              </a:spcAft>
              <a:buChar char="»"/>
              <a:defRPr sz="2000">
                <a:solidFill>
                  <a:schemeClr val="accent2"/>
                </a:solidFill>
                <a:latin typeface="Book Antiqua" panose="02040602050305030304" pitchFamily="18" charset="0"/>
              </a:defRPr>
            </a:lvl9pPr>
          </a:lstStyle>
          <a:p>
            <a:pPr eaLnBrk="1" hangingPunct="1">
              <a:spcBef>
                <a:spcPct val="0"/>
              </a:spcBef>
              <a:buSzTx/>
              <a:buFontTx/>
              <a:buNone/>
            </a:pPr>
            <a:endParaRPr lang="en-US" altLang="en-US" sz="1600">
              <a:solidFill>
                <a:schemeClr val="tx1"/>
              </a:solidFill>
              <a:latin typeface="Arial" panose="020B0604020202020204" pitchFamily="34" charset="0"/>
            </a:endParaRPr>
          </a:p>
        </p:txBody>
      </p:sp>
      <p:sp>
        <p:nvSpPr>
          <p:cNvPr id="34824" name="Rectangle 8">
            <a:extLst>
              <a:ext uri="{FF2B5EF4-FFF2-40B4-BE49-F238E27FC236}">
                <a16:creationId xmlns:a16="http://schemas.microsoft.com/office/drawing/2014/main" id="{B09D11A6-4D3F-354F-A4E7-D102D7E17BAA}"/>
              </a:ext>
            </a:extLst>
          </p:cNvPr>
          <p:cNvSpPr>
            <a:spLocks noChangeArrowheads="1"/>
          </p:cNvSpPr>
          <p:nvPr/>
        </p:nvSpPr>
        <p:spPr bwMode="auto">
          <a:xfrm>
            <a:off x="755650" y="5419229"/>
            <a:ext cx="6359525" cy="666750"/>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Font typeface="Wingdings" pitchFamily="2" charset="2"/>
              <a:buChar char="q"/>
              <a:defRPr sz="2800">
                <a:solidFill>
                  <a:schemeClr val="accent2"/>
                </a:solidFill>
                <a:latin typeface="Book Antiqua" panose="02040602050305030304" pitchFamily="18" charset="0"/>
              </a:defRPr>
            </a:lvl1pPr>
            <a:lvl2pPr marL="742950" indent="-285750">
              <a:spcBef>
                <a:spcPct val="20000"/>
              </a:spcBef>
              <a:buFont typeface="Wingdings" pitchFamily="2" charset="2"/>
              <a:buChar char="ü"/>
              <a:defRPr sz="2400">
                <a:solidFill>
                  <a:schemeClr val="accent2"/>
                </a:solidFill>
                <a:latin typeface="Book Antiqua" panose="02040602050305030304" pitchFamily="18" charset="0"/>
              </a:defRPr>
            </a:lvl2pPr>
            <a:lvl3pPr marL="1143000" indent="-228600">
              <a:spcBef>
                <a:spcPct val="20000"/>
              </a:spcBef>
              <a:buFont typeface="Wingdings" pitchFamily="2" charset="2"/>
              <a:buChar char="v"/>
              <a:defRPr sz="2000">
                <a:solidFill>
                  <a:schemeClr val="accent2"/>
                </a:solidFill>
                <a:latin typeface="Book Antiqua" panose="02040602050305030304" pitchFamily="18" charset="0"/>
              </a:defRPr>
            </a:lvl3pPr>
            <a:lvl4pPr marL="1600200" indent="-228600">
              <a:spcBef>
                <a:spcPct val="20000"/>
              </a:spcBef>
              <a:buChar char="–"/>
              <a:defRPr sz="2000">
                <a:solidFill>
                  <a:schemeClr val="accent2"/>
                </a:solidFill>
                <a:latin typeface="Book Antiqua" panose="02040602050305030304" pitchFamily="18" charset="0"/>
              </a:defRPr>
            </a:lvl4pPr>
            <a:lvl5pPr marL="2057400" indent="-228600">
              <a:spcBef>
                <a:spcPct val="20000"/>
              </a:spcBef>
              <a:buChar char="»"/>
              <a:defRPr sz="2000">
                <a:solidFill>
                  <a:schemeClr val="accent2"/>
                </a:solidFill>
                <a:latin typeface="Book Antiqua" panose="02040602050305030304" pitchFamily="18" charset="0"/>
              </a:defRPr>
            </a:lvl5pPr>
            <a:lvl6pPr marL="2514600" indent="-228600" eaLnBrk="0" fontAlgn="base" hangingPunct="0">
              <a:spcBef>
                <a:spcPct val="20000"/>
              </a:spcBef>
              <a:spcAft>
                <a:spcPct val="0"/>
              </a:spcAft>
              <a:buChar char="»"/>
              <a:defRPr sz="2000">
                <a:solidFill>
                  <a:schemeClr val="accent2"/>
                </a:solidFill>
                <a:latin typeface="Book Antiqua" panose="02040602050305030304" pitchFamily="18" charset="0"/>
              </a:defRPr>
            </a:lvl6pPr>
            <a:lvl7pPr marL="2971800" indent="-228600" eaLnBrk="0" fontAlgn="base" hangingPunct="0">
              <a:spcBef>
                <a:spcPct val="20000"/>
              </a:spcBef>
              <a:spcAft>
                <a:spcPct val="0"/>
              </a:spcAft>
              <a:buChar char="»"/>
              <a:defRPr sz="2000">
                <a:solidFill>
                  <a:schemeClr val="accent2"/>
                </a:solidFill>
                <a:latin typeface="Book Antiqua" panose="02040602050305030304" pitchFamily="18" charset="0"/>
              </a:defRPr>
            </a:lvl7pPr>
            <a:lvl8pPr marL="3429000" indent="-228600" eaLnBrk="0" fontAlgn="base" hangingPunct="0">
              <a:spcBef>
                <a:spcPct val="20000"/>
              </a:spcBef>
              <a:spcAft>
                <a:spcPct val="0"/>
              </a:spcAft>
              <a:buChar char="»"/>
              <a:defRPr sz="2000">
                <a:solidFill>
                  <a:schemeClr val="accent2"/>
                </a:solidFill>
                <a:latin typeface="Book Antiqua" panose="02040602050305030304" pitchFamily="18" charset="0"/>
              </a:defRPr>
            </a:lvl8pPr>
            <a:lvl9pPr marL="3886200" indent="-228600" eaLnBrk="0" fontAlgn="base" hangingPunct="0">
              <a:spcBef>
                <a:spcPct val="20000"/>
              </a:spcBef>
              <a:spcAft>
                <a:spcPct val="0"/>
              </a:spcAft>
              <a:buChar char="»"/>
              <a:defRPr sz="2000">
                <a:solidFill>
                  <a:schemeClr val="accent2"/>
                </a:solidFill>
                <a:latin typeface="Book Antiqua" panose="02040602050305030304" pitchFamily="18" charset="0"/>
              </a:defRPr>
            </a:lvl9pPr>
          </a:lstStyle>
          <a:p>
            <a:pPr eaLnBrk="1" hangingPunct="1">
              <a:spcBef>
                <a:spcPct val="0"/>
              </a:spcBef>
              <a:buSzTx/>
              <a:buFontTx/>
              <a:buNone/>
            </a:pPr>
            <a:endParaRPr lang="en-US" altLang="en-US" sz="1600">
              <a:solidFill>
                <a:schemeClr val="tx1"/>
              </a:solidFill>
              <a:latin typeface="Arial" panose="020B0604020202020204" pitchFamily="34" charset="0"/>
            </a:endParaRPr>
          </a:p>
        </p:txBody>
      </p:sp>
      <p:sp>
        <p:nvSpPr>
          <p:cNvPr id="34825" name="Rectangle 9">
            <a:extLst>
              <a:ext uri="{FF2B5EF4-FFF2-40B4-BE49-F238E27FC236}">
                <a16:creationId xmlns:a16="http://schemas.microsoft.com/office/drawing/2014/main" id="{34271BFC-7181-994B-9E09-B17BA78829D1}"/>
              </a:ext>
            </a:extLst>
          </p:cNvPr>
          <p:cNvSpPr>
            <a:spLocks noChangeArrowheads="1"/>
          </p:cNvSpPr>
          <p:nvPr/>
        </p:nvSpPr>
        <p:spPr bwMode="auto">
          <a:xfrm>
            <a:off x="785814" y="6132609"/>
            <a:ext cx="3122612" cy="352425"/>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Font typeface="Wingdings" pitchFamily="2" charset="2"/>
              <a:buChar char="q"/>
              <a:defRPr sz="2800">
                <a:solidFill>
                  <a:schemeClr val="accent2"/>
                </a:solidFill>
                <a:latin typeface="Book Antiqua" panose="02040602050305030304" pitchFamily="18" charset="0"/>
              </a:defRPr>
            </a:lvl1pPr>
            <a:lvl2pPr marL="742950" indent="-285750">
              <a:spcBef>
                <a:spcPct val="20000"/>
              </a:spcBef>
              <a:buFont typeface="Wingdings" pitchFamily="2" charset="2"/>
              <a:buChar char="ü"/>
              <a:defRPr sz="2400">
                <a:solidFill>
                  <a:schemeClr val="accent2"/>
                </a:solidFill>
                <a:latin typeface="Book Antiqua" panose="02040602050305030304" pitchFamily="18" charset="0"/>
              </a:defRPr>
            </a:lvl2pPr>
            <a:lvl3pPr marL="1143000" indent="-228600">
              <a:spcBef>
                <a:spcPct val="20000"/>
              </a:spcBef>
              <a:buFont typeface="Wingdings" pitchFamily="2" charset="2"/>
              <a:buChar char="v"/>
              <a:defRPr sz="2000">
                <a:solidFill>
                  <a:schemeClr val="accent2"/>
                </a:solidFill>
                <a:latin typeface="Book Antiqua" panose="02040602050305030304" pitchFamily="18" charset="0"/>
              </a:defRPr>
            </a:lvl3pPr>
            <a:lvl4pPr marL="1600200" indent="-228600">
              <a:spcBef>
                <a:spcPct val="20000"/>
              </a:spcBef>
              <a:buChar char="–"/>
              <a:defRPr sz="2000">
                <a:solidFill>
                  <a:schemeClr val="accent2"/>
                </a:solidFill>
                <a:latin typeface="Book Antiqua" panose="02040602050305030304" pitchFamily="18" charset="0"/>
              </a:defRPr>
            </a:lvl4pPr>
            <a:lvl5pPr marL="2057400" indent="-228600">
              <a:spcBef>
                <a:spcPct val="20000"/>
              </a:spcBef>
              <a:buChar char="»"/>
              <a:defRPr sz="2000">
                <a:solidFill>
                  <a:schemeClr val="accent2"/>
                </a:solidFill>
                <a:latin typeface="Book Antiqua" panose="02040602050305030304" pitchFamily="18" charset="0"/>
              </a:defRPr>
            </a:lvl5pPr>
            <a:lvl6pPr marL="2514600" indent="-228600" eaLnBrk="0" fontAlgn="base" hangingPunct="0">
              <a:spcBef>
                <a:spcPct val="20000"/>
              </a:spcBef>
              <a:spcAft>
                <a:spcPct val="0"/>
              </a:spcAft>
              <a:buChar char="»"/>
              <a:defRPr sz="2000">
                <a:solidFill>
                  <a:schemeClr val="accent2"/>
                </a:solidFill>
                <a:latin typeface="Book Antiqua" panose="02040602050305030304" pitchFamily="18" charset="0"/>
              </a:defRPr>
            </a:lvl6pPr>
            <a:lvl7pPr marL="2971800" indent="-228600" eaLnBrk="0" fontAlgn="base" hangingPunct="0">
              <a:spcBef>
                <a:spcPct val="20000"/>
              </a:spcBef>
              <a:spcAft>
                <a:spcPct val="0"/>
              </a:spcAft>
              <a:buChar char="»"/>
              <a:defRPr sz="2000">
                <a:solidFill>
                  <a:schemeClr val="accent2"/>
                </a:solidFill>
                <a:latin typeface="Book Antiqua" panose="02040602050305030304" pitchFamily="18" charset="0"/>
              </a:defRPr>
            </a:lvl7pPr>
            <a:lvl8pPr marL="3429000" indent="-228600" eaLnBrk="0" fontAlgn="base" hangingPunct="0">
              <a:spcBef>
                <a:spcPct val="20000"/>
              </a:spcBef>
              <a:spcAft>
                <a:spcPct val="0"/>
              </a:spcAft>
              <a:buChar char="»"/>
              <a:defRPr sz="2000">
                <a:solidFill>
                  <a:schemeClr val="accent2"/>
                </a:solidFill>
                <a:latin typeface="Book Antiqua" panose="02040602050305030304" pitchFamily="18" charset="0"/>
              </a:defRPr>
            </a:lvl8pPr>
            <a:lvl9pPr marL="3886200" indent="-228600" eaLnBrk="0" fontAlgn="base" hangingPunct="0">
              <a:spcBef>
                <a:spcPct val="20000"/>
              </a:spcBef>
              <a:spcAft>
                <a:spcPct val="0"/>
              </a:spcAft>
              <a:buChar char="»"/>
              <a:defRPr sz="2000">
                <a:solidFill>
                  <a:schemeClr val="accent2"/>
                </a:solidFill>
                <a:latin typeface="Book Antiqua" panose="02040602050305030304" pitchFamily="18" charset="0"/>
              </a:defRPr>
            </a:lvl9pPr>
          </a:lstStyle>
          <a:p>
            <a:pPr eaLnBrk="1" hangingPunct="1">
              <a:spcBef>
                <a:spcPct val="0"/>
              </a:spcBef>
              <a:buSzTx/>
              <a:buFontTx/>
              <a:buNone/>
            </a:pPr>
            <a:endParaRPr lang="en-US" altLang="en-US" sz="1600">
              <a:solidFill>
                <a:schemeClr val="tx1"/>
              </a:solidFill>
              <a:latin typeface="Arial" panose="020B0604020202020204" pitchFamily="34" charset="0"/>
            </a:endParaRPr>
          </a:p>
        </p:txBody>
      </p:sp>
      <p:sp>
        <p:nvSpPr>
          <p:cNvPr id="34826" name="Rectangle 10">
            <a:extLst>
              <a:ext uri="{FF2B5EF4-FFF2-40B4-BE49-F238E27FC236}">
                <a16:creationId xmlns:a16="http://schemas.microsoft.com/office/drawing/2014/main" id="{CBC368F1-E80E-734A-9FAD-2AE4AF06FE04}"/>
              </a:ext>
            </a:extLst>
          </p:cNvPr>
          <p:cNvSpPr>
            <a:spLocks noChangeArrowheads="1"/>
          </p:cNvSpPr>
          <p:nvPr/>
        </p:nvSpPr>
        <p:spPr bwMode="auto">
          <a:xfrm>
            <a:off x="785814" y="6525593"/>
            <a:ext cx="3122612" cy="352425"/>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SzPct val="85000"/>
              <a:buFont typeface="Wingdings" pitchFamily="2" charset="2"/>
              <a:buChar char="q"/>
              <a:defRPr sz="2800">
                <a:solidFill>
                  <a:schemeClr val="accent2"/>
                </a:solidFill>
                <a:latin typeface="Book Antiqua" panose="02040602050305030304" pitchFamily="18" charset="0"/>
              </a:defRPr>
            </a:lvl1pPr>
            <a:lvl2pPr marL="742950" indent="-285750">
              <a:spcBef>
                <a:spcPct val="20000"/>
              </a:spcBef>
              <a:buFont typeface="Wingdings" pitchFamily="2" charset="2"/>
              <a:buChar char="ü"/>
              <a:defRPr sz="2400">
                <a:solidFill>
                  <a:schemeClr val="accent2"/>
                </a:solidFill>
                <a:latin typeface="Book Antiqua" panose="02040602050305030304" pitchFamily="18" charset="0"/>
              </a:defRPr>
            </a:lvl2pPr>
            <a:lvl3pPr marL="1143000" indent="-228600">
              <a:spcBef>
                <a:spcPct val="20000"/>
              </a:spcBef>
              <a:buFont typeface="Wingdings" pitchFamily="2" charset="2"/>
              <a:buChar char="v"/>
              <a:defRPr sz="2000">
                <a:solidFill>
                  <a:schemeClr val="accent2"/>
                </a:solidFill>
                <a:latin typeface="Book Antiqua" panose="02040602050305030304" pitchFamily="18" charset="0"/>
              </a:defRPr>
            </a:lvl3pPr>
            <a:lvl4pPr marL="1600200" indent="-228600">
              <a:spcBef>
                <a:spcPct val="20000"/>
              </a:spcBef>
              <a:buChar char="–"/>
              <a:defRPr sz="2000">
                <a:solidFill>
                  <a:schemeClr val="accent2"/>
                </a:solidFill>
                <a:latin typeface="Book Antiqua" panose="02040602050305030304" pitchFamily="18" charset="0"/>
              </a:defRPr>
            </a:lvl4pPr>
            <a:lvl5pPr marL="2057400" indent="-228600">
              <a:spcBef>
                <a:spcPct val="20000"/>
              </a:spcBef>
              <a:buChar char="»"/>
              <a:defRPr sz="2000">
                <a:solidFill>
                  <a:schemeClr val="accent2"/>
                </a:solidFill>
                <a:latin typeface="Book Antiqua" panose="02040602050305030304" pitchFamily="18" charset="0"/>
              </a:defRPr>
            </a:lvl5pPr>
            <a:lvl6pPr marL="2514600" indent="-228600" eaLnBrk="0" fontAlgn="base" hangingPunct="0">
              <a:spcBef>
                <a:spcPct val="20000"/>
              </a:spcBef>
              <a:spcAft>
                <a:spcPct val="0"/>
              </a:spcAft>
              <a:buChar char="»"/>
              <a:defRPr sz="2000">
                <a:solidFill>
                  <a:schemeClr val="accent2"/>
                </a:solidFill>
                <a:latin typeface="Book Antiqua" panose="02040602050305030304" pitchFamily="18" charset="0"/>
              </a:defRPr>
            </a:lvl6pPr>
            <a:lvl7pPr marL="2971800" indent="-228600" eaLnBrk="0" fontAlgn="base" hangingPunct="0">
              <a:spcBef>
                <a:spcPct val="20000"/>
              </a:spcBef>
              <a:spcAft>
                <a:spcPct val="0"/>
              </a:spcAft>
              <a:buChar char="»"/>
              <a:defRPr sz="2000">
                <a:solidFill>
                  <a:schemeClr val="accent2"/>
                </a:solidFill>
                <a:latin typeface="Book Antiqua" panose="02040602050305030304" pitchFamily="18" charset="0"/>
              </a:defRPr>
            </a:lvl7pPr>
            <a:lvl8pPr marL="3429000" indent="-228600" eaLnBrk="0" fontAlgn="base" hangingPunct="0">
              <a:spcBef>
                <a:spcPct val="20000"/>
              </a:spcBef>
              <a:spcAft>
                <a:spcPct val="0"/>
              </a:spcAft>
              <a:buChar char="»"/>
              <a:defRPr sz="2000">
                <a:solidFill>
                  <a:schemeClr val="accent2"/>
                </a:solidFill>
                <a:latin typeface="Book Antiqua" panose="02040602050305030304" pitchFamily="18" charset="0"/>
              </a:defRPr>
            </a:lvl8pPr>
            <a:lvl9pPr marL="3886200" indent="-228600" eaLnBrk="0" fontAlgn="base" hangingPunct="0">
              <a:spcBef>
                <a:spcPct val="20000"/>
              </a:spcBef>
              <a:spcAft>
                <a:spcPct val="0"/>
              </a:spcAft>
              <a:buChar char="»"/>
              <a:defRPr sz="2000">
                <a:solidFill>
                  <a:schemeClr val="accent2"/>
                </a:solidFill>
                <a:latin typeface="Book Antiqua" panose="02040602050305030304" pitchFamily="18" charset="0"/>
              </a:defRPr>
            </a:lvl9pPr>
          </a:lstStyle>
          <a:p>
            <a:pPr eaLnBrk="1" hangingPunct="1">
              <a:spcBef>
                <a:spcPct val="0"/>
              </a:spcBef>
              <a:buSzTx/>
              <a:buFontTx/>
              <a:buNone/>
            </a:pPr>
            <a:endParaRPr lang="en-US" altLang="en-US" sz="1600">
              <a:solidFill>
                <a:schemeClr val="tx1"/>
              </a:solidFill>
              <a:latin typeface="Arial" panose="020B0604020202020204" pitchFamily="34" charset="0"/>
            </a:endParaRPr>
          </a:p>
        </p:txBody>
      </p:sp>
      <p:sp>
        <p:nvSpPr>
          <p:cNvPr id="12" name="Rectangle 11">
            <a:extLst>
              <a:ext uri="{FF2B5EF4-FFF2-40B4-BE49-F238E27FC236}">
                <a16:creationId xmlns:a16="http://schemas.microsoft.com/office/drawing/2014/main" id="{CE4C11A3-895F-EA4F-8146-16193841881A}"/>
              </a:ext>
            </a:extLst>
          </p:cNvPr>
          <p:cNvSpPr/>
          <p:nvPr/>
        </p:nvSpPr>
        <p:spPr>
          <a:xfrm>
            <a:off x="8218488" y="1354138"/>
            <a:ext cx="2995612" cy="5046662"/>
          </a:xfrm>
          <a:prstGeom prst="rect">
            <a:avLst/>
          </a:prstGeom>
          <a:solidFill>
            <a:srgbClr val="FFC000"/>
          </a:solidFill>
        </p:spPr>
        <p:txBody>
          <a:bodyPr>
            <a:spAutoFit/>
          </a:bodyPr>
          <a:lstStyle/>
          <a:p>
            <a:pPr eaLnBrk="1" hangingPunct="1">
              <a:defRPr/>
            </a:pPr>
            <a:r>
              <a:rPr lang="en-US" dirty="0">
                <a:latin typeface="Arial" charset="0"/>
              </a:rPr>
              <a:t>STEPS</a:t>
            </a:r>
          </a:p>
          <a:p>
            <a:pPr marL="342900" indent="-342900">
              <a:buFontTx/>
              <a:buAutoNum type="arabicPeriod"/>
              <a:defRPr/>
            </a:pPr>
            <a:r>
              <a:rPr lang="en-US" dirty="0">
                <a:latin typeface="Arial" charset="0"/>
              </a:rPr>
              <a:t>SET definitions (refineries, markets)</a:t>
            </a:r>
          </a:p>
          <a:p>
            <a:pPr marL="342900" indent="-342900">
              <a:defRPr/>
            </a:pPr>
            <a:endParaRPr lang="en-US" dirty="0">
              <a:latin typeface="Arial" charset="0"/>
            </a:endParaRPr>
          </a:p>
          <a:p>
            <a:pPr eaLnBrk="1" hangingPunct="1">
              <a:defRPr/>
            </a:pPr>
            <a:r>
              <a:rPr lang="en-US" dirty="0">
                <a:latin typeface="Arial" charset="0"/>
              </a:rPr>
              <a:t>2. Data entry    </a:t>
            </a:r>
          </a:p>
          <a:p>
            <a:pPr eaLnBrk="1" hangingPunct="1">
              <a:defRPr/>
            </a:pPr>
            <a:r>
              <a:rPr lang="en-US" dirty="0">
                <a:latin typeface="Arial" charset="0"/>
              </a:rPr>
              <a:t>    (cost, supply, demand)</a:t>
            </a:r>
          </a:p>
          <a:p>
            <a:pPr eaLnBrk="1" hangingPunct="1">
              <a:defRPr/>
            </a:pPr>
            <a:endParaRPr lang="en-US" dirty="0">
              <a:latin typeface="Arial" charset="0"/>
            </a:endParaRPr>
          </a:p>
          <a:p>
            <a:pPr eaLnBrk="1" hangingPunct="1">
              <a:defRPr/>
            </a:pPr>
            <a:r>
              <a:rPr lang="en-US" dirty="0">
                <a:latin typeface="Arial" charset="0"/>
              </a:rPr>
              <a:t>3. Variable specifications</a:t>
            </a:r>
          </a:p>
          <a:p>
            <a:pPr eaLnBrk="1" hangingPunct="1">
              <a:defRPr/>
            </a:pPr>
            <a:endParaRPr lang="en-US" dirty="0">
              <a:latin typeface="Arial" charset="0"/>
            </a:endParaRPr>
          </a:p>
          <a:p>
            <a:pPr eaLnBrk="1" hangingPunct="1">
              <a:defRPr/>
            </a:pPr>
            <a:r>
              <a:rPr lang="en-US" dirty="0">
                <a:latin typeface="Arial" charset="0"/>
              </a:rPr>
              <a:t>4. Equation declaration</a:t>
            </a:r>
          </a:p>
          <a:p>
            <a:pPr eaLnBrk="1" hangingPunct="1">
              <a:defRPr/>
            </a:pPr>
            <a:endParaRPr lang="en-US" dirty="0">
              <a:latin typeface="Arial" charset="0"/>
            </a:endParaRPr>
          </a:p>
          <a:p>
            <a:pPr eaLnBrk="1" hangingPunct="1">
              <a:defRPr/>
            </a:pPr>
            <a:r>
              <a:rPr lang="en-US" dirty="0">
                <a:latin typeface="Arial" charset="0"/>
              </a:rPr>
              <a:t>5. Equation specification</a:t>
            </a:r>
          </a:p>
          <a:p>
            <a:pPr eaLnBrk="1" hangingPunct="1">
              <a:defRPr/>
            </a:pPr>
            <a:endParaRPr lang="en-US" dirty="0">
              <a:latin typeface="Arial" charset="0"/>
            </a:endParaRPr>
          </a:p>
          <a:p>
            <a:pPr eaLnBrk="1" hangingPunct="1">
              <a:defRPr/>
            </a:pPr>
            <a:r>
              <a:rPr lang="en-US" dirty="0">
                <a:latin typeface="Arial" charset="0"/>
              </a:rPr>
              <a:t>5. Model statement</a:t>
            </a:r>
          </a:p>
          <a:p>
            <a:pPr eaLnBrk="1" hangingPunct="1">
              <a:defRPr/>
            </a:pPr>
            <a:endParaRPr lang="en-US" dirty="0">
              <a:latin typeface="Arial" charset="0"/>
            </a:endParaRPr>
          </a:p>
          <a:p>
            <a:pPr eaLnBrk="1" hangingPunct="1">
              <a:defRPr/>
            </a:pPr>
            <a:r>
              <a:rPr lang="en-US" dirty="0">
                <a:latin typeface="Arial" charset="0"/>
              </a:rPr>
              <a:t>6. Solve statement</a:t>
            </a:r>
          </a:p>
          <a:p>
            <a:pPr eaLnBrk="1" hangingPunct="1">
              <a:defRPr/>
            </a:pPr>
            <a:endParaRPr lang="en-US" dirty="0">
              <a:latin typeface="Arial" charset="0"/>
            </a:endParaRPr>
          </a:p>
          <a:p>
            <a:pPr eaLnBrk="1" hangingPunct="1">
              <a:defRPr/>
            </a:pPr>
            <a:r>
              <a:rPr lang="en-US" dirty="0">
                <a:latin typeface="Arial" charset="0"/>
              </a:rPr>
              <a:t>7. Display statement</a:t>
            </a:r>
          </a:p>
        </p:txBody>
      </p:sp>
      <p:sp>
        <p:nvSpPr>
          <p:cNvPr id="3" name="Slide Number Placeholder 2"/>
          <p:cNvSpPr>
            <a:spLocks noGrp="1"/>
          </p:cNvSpPr>
          <p:nvPr>
            <p:ph type="sldNum" sz="quarter" idx="12"/>
          </p:nvPr>
        </p:nvSpPr>
        <p:spPr/>
        <p:txBody>
          <a:bodyPr/>
          <a:lstStyle/>
          <a:p>
            <a:fld id="{40C8F69F-517D-412F-AFAD-84CC7A87D94F}" type="slidenum">
              <a:rPr lang="en-US" smtClean="0"/>
              <a:t>37</a:t>
            </a:fld>
            <a:endParaRPr lang="en-US"/>
          </a:p>
        </p:txBody>
      </p:sp>
    </p:spTree>
    <p:extLst>
      <p:ext uri="{BB962C8B-B14F-4D97-AF65-F5344CB8AC3E}">
        <p14:creationId xmlns:p14="http://schemas.microsoft.com/office/powerpoint/2010/main" val="35615313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1" y="152400"/>
            <a:ext cx="5932227" cy="990600"/>
          </a:xfrm>
        </p:spPr>
        <p:txBody>
          <a:bodyPr anchor="ctr">
            <a:noAutofit/>
          </a:bodyPr>
          <a:lstStyle/>
          <a:p>
            <a:pPr algn="ctr"/>
            <a:r>
              <a:rPr lang="en-MY" sz="3800" b="1" dirty="0">
                <a:latin typeface="Arial" panose="020B0604020202020204" pitchFamily="34" charset="0"/>
                <a:cs typeface="Arial" panose="020B0604020202020204" pitchFamily="34" charset="0"/>
              </a:rPr>
              <a:t>Fertilizer Example</a:t>
            </a:r>
          </a:p>
        </p:txBody>
      </p:sp>
      <p:pic>
        <p:nvPicPr>
          <p:cNvPr id="3" name="Content Placeholder 2"/>
          <p:cNvPicPr>
            <a:picLocks noGrp="1" noChangeAspect="1"/>
          </p:cNvPicPr>
          <p:nvPr>
            <p:ph idx="1"/>
          </p:nvPr>
        </p:nvPicPr>
        <p:blipFill>
          <a:blip r:embed="rId2"/>
          <a:stretch>
            <a:fillRect/>
          </a:stretch>
        </p:blipFill>
        <p:spPr>
          <a:xfrm>
            <a:off x="1752601" y="1143001"/>
            <a:ext cx="8751627" cy="5080378"/>
          </a:xfrm>
          <a:prstGeom prst="rect">
            <a:avLst/>
          </a:prstGeom>
        </p:spPr>
      </p:pic>
      <p:pic>
        <p:nvPicPr>
          <p:cNvPr id="5" name="Picture 2" descr="http://corporateaffairs.utm.my/wp-content/uploads/sites/9/2013/07/Logo-UTM-1.png"/>
          <p:cNvPicPr>
            <a:picLocks noChangeAspect="1" noChangeArrowheads="1"/>
          </p:cNvPicPr>
          <p:nvPr/>
        </p:nvPicPr>
        <p:blipFill>
          <a:blip r:embed="rId3" cstate="print"/>
          <a:srcRect/>
          <a:stretch>
            <a:fillRect/>
          </a:stretch>
        </p:blipFill>
        <p:spPr bwMode="auto">
          <a:xfrm>
            <a:off x="1752600" y="228600"/>
            <a:ext cx="2667000" cy="838200"/>
          </a:xfrm>
          <a:prstGeom prst="rect">
            <a:avLst/>
          </a:prstGeom>
          <a:noFill/>
        </p:spPr>
      </p:pic>
      <p:sp>
        <p:nvSpPr>
          <p:cNvPr id="4" name="Slide Number Placeholder 3"/>
          <p:cNvSpPr>
            <a:spLocks noGrp="1"/>
          </p:cNvSpPr>
          <p:nvPr>
            <p:ph type="sldNum" sz="quarter" idx="12"/>
          </p:nvPr>
        </p:nvSpPr>
        <p:spPr/>
        <p:txBody>
          <a:bodyPr/>
          <a:lstStyle/>
          <a:p>
            <a:fld id="{40C8F69F-517D-412F-AFAD-84CC7A87D94F}" type="slidenum">
              <a:rPr lang="en-US" smtClean="0"/>
              <a:t>38</a:t>
            </a:fld>
            <a:endParaRPr lang="en-US"/>
          </a:p>
        </p:txBody>
      </p:sp>
    </p:spTree>
    <p:extLst>
      <p:ext uri="{BB962C8B-B14F-4D97-AF65-F5344CB8AC3E}">
        <p14:creationId xmlns:p14="http://schemas.microsoft.com/office/powerpoint/2010/main" val="37041683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1" y="152400"/>
            <a:ext cx="5932227" cy="990600"/>
          </a:xfrm>
        </p:spPr>
        <p:txBody>
          <a:bodyPr anchor="ctr">
            <a:noAutofit/>
          </a:bodyPr>
          <a:lstStyle/>
          <a:p>
            <a:pPr algn="ctr"/>
            <a:r>
              <a:rPr lang="en-MY" sz="3800" b="1" dirty="0">
                <a:latin typeface="Arial" panose="020B0604020202020204" pitchFamily="34" charset="0"/>
                <a:cs typeface="Arial" panose="020B0604020202020204" pitchFamily="34" charset="0"/>
              </a:rPr>
              <a:t>Formulation</a:t>
            </a:r>
          </a:p>
        </p:txBody>
      </p:sp>
      <p:sp>
        <p:nvSpPr>
          <p:cNvPr id="6" name="Content Placeholder 5"/>
          <p:cNvSpPr>
            <a:spLocks noGrp="1"/>
          </p:cNvSpPr>
          <p:nvPr>
            <p:ph idx="1"/>
          </p:nvPr>
        </p:nvSpPr>
        <p:spPr/>
        <p:txBody>
          <a:bodyPr/>
          <a:lstStyle/>
          <a:p>
            <a:endParaRPr lang="en-US"/>
          </a:p>
        </p:txBody>
      </p:sp>
      <p:pic>
        <p:nvPicPr>
          <p:cNvPr id="5" name="Picture 2" descr="http://corporateaffairs.utm.my/wp-content/uploads/sites/9/2013/07/Logo-UTM-1.png"/>
          <p:cNvPicPr>
            <a:picLocks noChangeAspect="1" noChangeArrowheads="1"/>
          </p:cNvPicPr>
          <p:nvPr/>
        </p:nvPicPr>
        <p:blipFill>
          <a:blip r:embed="rId2" cstate="print"/>
          <a:srcRect/>
          <a:stretch>
            <a:fillRect/>
          </a:stretch>
        </p:blipFill>
        <p:spPr bwMode="auto">
          <a:xfrm>
            <a:off x="1752600" y="228600"/>
            <a:ext cx="2667000" cy="838200"/>
          </a:xfrm>
          <a:prstGeom prst="rect">
            <a:avLst/>
          </a:prstGeom>
          <a:noFill/>
        </p:spPr>
      </p:pic>
      <p:pic>
        <p:nvPicPr>
          <p:cNvPr id="7" name="Picture 6"/>
          <p:cNvPicPr>
            <a:picLocks noChangeAspect="1"/>
          </p:cNvPicPr>
          <p:nvPr/>
        </p:nvPicPr>
        <p:blipFill>
          <a:blip r:embed="rId3"/>
          <a:stretch>
            <a:fillRect/>
          </a:stretch>
        </p:blipFill>
        <p:spPr>
          <a:xfrm>
            <a:off x="1851547" y="1309687"/>
            <a:ext cx="8420669" cy="4867276"/>
          </a:xfrm>
          <a:prstGeom prst="rect">
            <a:avLst/>
          </a:prstGeom>
        </p:spPr>
      </p:pic>
      <p:sp>
        <p:nvSpPr>
          <p:cNvPr id="3" name="Slide Number Placeholder 2"/>
          <p:cNvSpPr>
            <a:spLocks noGrp="1"/>
          </p:cNvSpPr>
          <p:nvPr>
            <p:ph type="sldNum" sz="quarter" idx="12"/>
          </p:nvPr>
        </p:nvSpPr>
        <p:spPr/>
        <p:txBody>
          <a:bodyPr/>
          <a:lstStyle/>
          <a:p>
            <a:fld id="{40C8F69F-517D-412F-AFAD-84CC7A87D94F}" type="slidenum">
              <a:rPr lang="en-US" smtClean="0"/>
              <a:t>39</a:t>
            </a:fld>
            <a:endParaRPr lang="en-US"/>
          </a:p>
        </p:txBody>
      </p:sp>
    </p:spTree>
    <p:extLst>
      <p:ext uri="{BB962C8B-B14F-4D97-AF65-F5344CB8AC3E}">
        <p14:creationId xmlns:p14="http://schemas.microsoft.com/office/powerpoint/2010/main" val="18584826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881269" y="1589363"/>
            <a:ext cx="97867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eaLnBrk="0" hangingPunct="0">
              <a:defRPr sz="1600" b="1">
                <a:solidFill>
                  <a:schemeClr val="tx1"/>
                </a:solidFill>
                <a:latin typeface="Arial" pitchFamily="34" charset="0"/>
              </a:defRPr>
            </a:lvl1pPr>
            <a:lvl2pPr marL="742950" indent="-285750" eaLnBrk="0" hangingPunct="0">
              <a:defRPr sz="1600" b="1">
                <a:solidFill>
                  <a:schemeClr val="tx1"/>
                </a:solidFill>
                <a:latin typeface="Arial" pitchFamily="34" charset="0"/>
              </a:defRPr>
            </a:lvl2pPr>
            <a:lvl3pPr marL="1143000" indent="-228600" eaLnBrk="0" hangingPunct="0">
              <a:defRPr sz="1600" b="1">
                <a:solidFill>
                  <a:schemeClr val="tx1"/>
                </a:solidFill>
                <a:latin typeface="Arial" pitchFamily="34" charset="0"/>
              </a:defRPr>
            </a:lvl3pPr>
            <a:lvl4pPr marL="1600200" indent="-228600" eaLnBrk="0" hangingPunct="0">
              <a:defRPr sz="1600" b="1">
                <a:solidFill>
                  <a:schemeClr val="tx1"/>
                </a:solidFill>
                <a:latin typeface="Arial" pitchFamily="34" charset="0"/>
              </a:defRPr>
            </a:lvl4pPr>
            <a:lvl5pPr marL="2057400" indent="-228600" eaLnBrk="0" hangingPunct="0">
              <a:defRPr sz="1600" b="1">
                <a:solidFill>
                  <a:schemeClr val="tx1"/>
                </a:solidFill>
                <a:latin typeface="Arial" pitchFamily="34" charset="0"/>
              </a:defRPr>
            </a:lvl5pPr>
            <a:lvl6pPr marL="2514600" indent="-228600" algn="ctr" eaLnBrk="0" fontAlgn="base" hangingPunct="0">
              <a:spcBef>
                <a:spcPct val="0"/>
              </a:spcBef>
              <a:spcAft>
                <a:spcPct val="0"/>
              </a:spcAft>
              <a:defRPr sz="1600" b="1">
                <a:solidFill>
                  <a:schemeClr val="tx1"/>
                </a:solidFill>
                <a:latin typeface="Arial" pitchFamily="34" charset="0"/>
              </a:defRPr>
            </a:lvl6pPr>
            <a:lvl7pPr marL="2971800" indent="-228600" algn="ctr" eaLnBrk="0" fontAlgn="base" hangingPunct="0">
              <a:spcBef>
                <a:spcPct val="0"/>
              </a:spcBef>
              <a:spcAft>
                <a:spcPct val="0"/>
              </a:spcAft>
              <a:defRPr sz="1600" b="1">
                <a:solidFill>
                  <a:schemeClr val="tx1"/>
                </a:solidFill>
                <a:latin typeface="Arial" pitchFamily="34" charset="0"/>
              </a:defRPr>
            </a:lvl7pPr>
            <a:lvl8pPr marL="3429000" indent="-228600" algn="ctr" eaLnBrk="0" fontAlgn="base" hangingPunct="0">
              <a:spcBef>
                <a:spcPct val="0"/>
              </a:spcBef>
              <a:spcAft>
                <a:spcPct val="0"/>
              </a:spcAft>
              <a:defRPr sz="1600" b="1">
                <a:solidFill>
                  <a:schemeClr val="tx1"/>
                </a:solidFill>
                <a:latin typeface="Arial" pitchFamily="34" charset="0"/>
              </a:defRPr>
            </a:lvl8pPr>
            <a:lvl9pPr marL="3886200" indent="-228600" algn="ctr" eaLnBrk="0" fontAlgn="base" hangingPunct="0">
              <a:spcBef>
                <a:spcPct val="0"/>
              </a:spcBef>
              <a:spcAft>
                <a:spcPct val="0"/>
              </a:spcAft>
              <a:defRPr sz="1600" b="1">
                <a:solidFill>
                  <a:schemeClr val="tx1"/>
                </a:solidFill>
                <a:latin typeface="Arial" pitchFamily="34" charset="0"/>
              </a:defRPr>
            </a:lvl9pPr>
          </a:lstStyle>
          <a:p>
            <a:pPr algn="l"/>
            <a:r>
              <a:rPr lang="en-US" altLang="en-US" sz="2400" b="0" dirty="0"/>
              <a:t>What can happen with poor or no appropriate </a:t>
            </a:r>
            <a:r>
              <a:rPr lang="en-US" altLang="en-US" sz="2400" b="0" dirty="0" err="1"/>
              <a:t>optimisation</a:t>
            </a:r>
            <a:r>
              <a:rPr lang="en-US" altLang="en-US" sz="2400" b="0" dirty="0"/>
              <a:t> models?</a:t>
            </a:r>
          </a:p>
        </p:txBody>
      </p:sp>
      <p:sp>
        <p:nvSpPr>
          <p:cNvPr id="21507" name="Rectangle 8"/>
          <p:cNvSpPr>
            <a:spLocks noChangeArrowheads="1"/>
          </p:cNvSpPr>
          <p:nvPr/>
        </p:nvSpPr>
        <p:spPr bwMode="auto">
          <a:xfrm>
            <a:off x="6629400" y="4013301"/>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1600" b="1">
                <a:solidFill>
                  <a:schemeClr val="tx1"/>
                </a:solidFill>
                <a:latin typeface="Arial" pitchFamily="34" charset="0"/>
              </a:defRPr>
            </a:lvl1pPr>
            <a:lvl2pPr marL="742950" indent="-285750" eaLnBrk="0" hangingPunct="0">
              <a:defRPr sz="1600" b="1">
                <a:solidFill>
                  <a:schemeClr val="tx1"/>
                </a:solidFill>
                <a:latin typeface="Arial" pitchFamily="34" charset="0"/>
              </a:defRPr>
            </a:lvl2pPr>
            <a:lvl3pPr marL="1143000" indent="-228600" eaLnBrk="0" hangingPunct="0">
              <a:defRPr sz="1600" b="1">
                <a:solidFill>
                  <a:schemeClr val="tx1"/>
                </a:solidFill>
                <a:latin typeface="Arial" pitchFamily="34" charset="0"/>
              </a:defRPr>
            </a:lvl3pPr>
            <a:lvl4pPr marL="1600200" indent="-228600" eaLnBrk="0" hangingPunct="0">
              <a:defRPr sz="1600" b="1">
                <a:solidFill>
                  <a:schemeClr val="tx1"/>
                </a:solidFill>
                <a:latin typeface="Arial" pitchFamily="34" charset="0"/>
              </a:defRPr>
            </a:lvl4pPr>
            <a:lvl5pPr marL="2057400" indent="-228600" eaLnBrk="0" hangingPunct="0">
              <a:defRPr sz="1600" b="1">
                <a:solidFill>
                  <a:schemeClr val="tx1"/>
                </a:solidFill>
                <a:latin typeface="Arial" pitchFamily="34" charset="0"/>
              </a:defRPr>
            </a:lvl5pPr>
            <a:lvl6pPr marL="2514600" indent="-228600" algn="ctr" eaLnBrk="0" fontAlgn="base" hangingPunct="0">
              <a:spcBef>
                <a:spcPct val="0"/>
              </a:spcBef>
              <a:spcAft>
                <a:spcPct val="0"/>
              </a:spcAft>
              <a:defRPr sz="1600" b="1">
                <a:solidFill>
                  <a:schemeClr val="tx1"/>
                </a:solidFill>
                <a:latin typeface="Arial" pitchFamily="34" charset="0"/>
              </a:defRPr>
            </a:lvl6pPr>
            <a:lvl7pPr marL="2971800" indent="-228600" algn="ctr" eaLnBrk="0" fontAlgn="base" hangingPunct="0">
              <a:spcBef>
                <a:spcPct val="0"/>
              </a:spcBef>
              <a:spcAft>
                <a:spcPct val="0"/>
              </a:spcAft>
              <a:defRPr sz="1600" b="1">
                <a:solidFill>
                  <a:schemeClr val="tx1"/>
                </a:solidFill>
                <a:latin typeface="Arial" pitchFamily="34" charset="0"/>
              </a:defRPr>
            </a:lvl7pPr>
            <a:lvl8pPr marL="3429000" indent="-228600" algn="ctr" eaLnBrk="0" fontAlgn="base" hangingPunct="0">
              <a:spcBef>
                <a:spcPct val="0"/>
              </a:spcBef>
              <a:spcAft>
                <a:spcPct val="0"/>
              </a:spcAft>
              <a:defRPr sz="1600" b="1">
                <a:solidFill>
                  <a:schemeClr val="tx1"/>
                </a:solidFill>
                <a:latin typeface="Arial" pitchFamily="34" charset="0"/>
              </a:defRPr>
            </a:lvl8pPr>
            <a:lvl9pPr marL="3886200" indent="-228600" algn="ctr" eaLnBrk="0" fontAlgn="base" hangingPunct="0">
              <a:spcBef>
                <a:spcPct val="0"/>
              </a:spcBef>
              <a:spcAft>
                <a:spcPct val="0"/>
              </a:spcAft>
              <a:defRPr sz="1600" b="1">
                <a:solidFill>
                  <a:schemeClr val="tx1"/>
                </a:solidFill>
                <a:latin typeface="Arial" pitchFamily="34" charset="0"/>
              </a:defRPr>
            </a:lvl9pPr>
          </a:lstStyle>
          <a:p>
            <a:pPr algn="l">
              <a:spcBef>
                <a:spcPct val="20000"/>
              </a:spcBef>
            </a:pPr>
            <a:r>
              <a:rPr lang="en-US" altLang="en-US" sz="2400" b="0" dirty="0"/>
              <a:t>Very Costly Lessons!</a:t>
            </a:r>
          </a:p>
        </p:txBody>
      </p:sp>
      <p:pic>
        <p:nvPicPr>
          <p:cNvPr id="21510" name="Picture 14" descr="Jalan Tanjung Tokong by isaacls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705" y="2537619"/>
            <a:ext cx="444366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p:txBody>
          <a:bodyPr/>
          <a:lstStyle/>
          <a:p>
            <a:pPr>
              <a:defRPr/>
            </a:pPr>
            <a:r>
              <a:rPr lang="en-US" sz="3600" dirty="0">
                <a:solidFill>
                  <a:srgbClr val="002060"/>
                </a:solidFill>
                <a:latin typeface="Arial" panose="020B0604020202020204" pitchFamily="34" charset="0"/>
                <a:cs typeface="Arial" panose="020B0604020202020204" pitchFamily="34" charset="0"/>
              </a:rPr>
              <a:t>Why </a:t>
            </a:r>
            <a:r>
              <a:rPr lang="en-US" sz="3600" dirty="0" err="1">
                <a:solidFill>
                  <a:srgbClr val="002060"/>
                </a:solidFill>
                <a:latin typeface="Arial" panose="020B0604020202020204" pitchFamily="34" charset="0"/>
                <a:cs typeface="Arial" panose="020B0604020202020204" pitchFamily="34" charset="0"/>
              </a:rPr>
              <a:t>Optimisation</a:t>
            </a:r>
            <a:endParaRPr lang="en-US" sz="3600" dirty="0">
              <a:solidFill>
                <a:srgbClr val="002060"/>
              </a:solidFill>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40C8F69F-517D-412F-AFAD-84CC7A87D94F}" type="slidenum">
              <a:rPr lang="en-US" smtClean="0"/>
              <a:t>4</a:t>
            </a:fld>
            <a:endParaRPr lang="en-US"/>
          </a:p>
        </p:txBody>
      </p:sp>
    </p:spTree>
    <p:extLst>
      <p:ext uri="{BB962C8B-B14F-4D97-AF65-F5344CB8AC3E}">
        <p14:creationId xmlns:p14="http://schemas.microsoft.com/office/powerpoint/2010/main" val="22879386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1" y="152400"/>
            <a:ext cx="5932227" cy="990600"/>
          </a:xfrm>
        </p:spPr>
        <p:txBody>
          <a:bodyPr anchor="ctr">
            <a:noAutofit/>
          </a:bodyPr>
          <a:lstStyle/>
          <a:p>
            <a:pPr algn="ctr"/>
            <a:r>
              <a:rPr lang="en-MY" sz="3800" b="1" dirty="0">
                <a:latin typeface="Century Gothic" pitchFamily="34" charset="0"/>
              </a:rPr>
              <a:t>GAMS</a:t>
            </a:r>
          </a:p>
        </p:txBody>
      </p:sp>
      <p:pic>
        <p:nvPicPr>
          <p:cNvPr id="5" name="Picture 2" descr="http://corporateaffairs.utm.my/wp-content/uploads/sites/9/2013/07/Logo-UTM-1.png"/>
          <p:cNvPicPr>
            <a:picLocks noChangeAspect="1" noChangeArrowheads="1"/>
          </p:cNvPicPr>
          <p:nvPr/>
        </p:nvPicPr>
        <p:blipFill>
          <a:blip r:embed="rId2" cstate="print"/>
          <a:srcRect/>
          <a:stretch>
            <a:fillRect/>
          </a:stretch>
        </p:blipFill>
        <p:spPr bwMode="auto">
          <a:xfrm>
            <a:off x="1752600" y="228600"/>
            <a:ext cx="2667000" cy="838200"/>
          </a:xfrm>
          <a:prstGeom prst="rect">
            <a:avLst/>
          </a:prstGeom>
          <a:noFill/>
        </p:spPr>
      </p:pic>
      <p:pic>
        <p:nvPicPr>
          <p:cNvPr id="3" name="Picture 2"/>
          <p:cNvPicPr>
            <a:picLocks noChangeAspect="1"/>
          </p:cNvPicPr>
          <p:nvPr/>
        </p:nvPicPr>
        <p:blipFill>
          <a:blip r:embed="rId3"/>
          <a:stretch>
            <a:fillRect/>
          </a:stretch>
        </p:blipFill>
        <p:spPr>
          <a:xfrm>
            <a:off x="2374392" y="1207294"/>
            <a:ext cx="7589520" cy="5072063"/>
          </a:xfrm>
          <a:prstGeom prst="rect">
            <a:avLst/>
          </a:prstGeom>
        </p:spPr>
      </p:pic>
      <p:sp>
        <p:nvSpPr>
          <p:cNvPr id="4" name="Slide Number Placeholder 3"/>
          <p:cNvSpPr>
            <a:spLocks noGrp="1"/>
          </p:cNvSpPr>
          <p:nvPr>
            <p:ph type="sldNum" sz="quarter" idx="12"/>
          </p:nvPr>
        </p:nvSpPr>
        <p:spPr/>
        <p:txBody>
          <a:bodyPr/>
          <a:lstStyle/>
          <a:p>
            <a:fld id="{40C8F69F-517D-412F-AFAD-84CC7A87D94F}" type="slidenum">
              <a:rPr lang="en-US" smtClean="0"/>
              <a:t>40</a:t>
            </a:fld>
            <a:endParaRPr lang="en-US"/>
          </a:p>
        </p:txBody>
      </p:sp>
    </p:spTree>
    <p:extLst>
      <p:ext uri="{BB962C8B-B14F-4D97-AF65-F5344CB8AC3E}">
        <p14:creationId xmlns:p14="http://schemas.microsoft.com/office/powerpoint/2010/main" val="1558686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1" y="152400"/>
            <a:ext cx="5932227" cy="990600"/>
          </a:xfrm>
        </p:spPr>
        <p:txBody>
          <a:bodyPr anchor="ctr">
            <a:noAutofit/>
          </a:bodyPr>
          <a:lstStyle/>
          <a:p>
            <a:pPr algn="ctr"/>
            <a:r>
              <a:rPr lang="en-MY" sz="3800" b="1" dirty="0">
                <a:latin typeface="Century Gothic" pitchFamily="34" charset="0"/>
              </a:rPr>
              <a:t>RESULT</a:t>
            </a:r>
          </a:p>
        </p:txBody>
      </p:sp>
      <p:sp>
        <p:nvSpPr>
          <p:cNvPr id="6" name="Content Placeholder 5"/>
          <p:cNvSpPr>
            <a:spLocks noGrp="1"/>
          </p:cNvSpPr>
          <p:nvPr>
            <p:ph idx="1"/>
          </p:nvPr>
        </p:nvSpPr>
        <p:spPr/>
        <p:txBody>
          <a:bodyPr/>
          <a:lstStyle/>
          <a:p>
            <a:endParaRPr lang="en-US"/>
          </a:p>
        </p:txBody>
      </p:sp>
      <p:pic>
        <p:nvPicPr>
          <p:cNvPr id="5" name="Picture 2" descr="http://corporateaffairs.utm.my/wp-content/uploads/sites/9/2013/07/Logo-UTM-1.png"/>
          <p:cNvPicPr>
            <a:picLocks noChangeAspect="1" noChangeArrowheads="1"/>
          </p:cNvPicPr>
          <p:nvPr/>
        </p:nvPicPr>
        <p:blipFill>
          <a:blip r:embed="rId2" cstate="print"/>
          <a:srcRect/>
          <a:stretch>
            <a:fillRect/>
          </a:stretch>
        </p:blipFill>
        <p:spPr bwMode="auto">
          <a:xfrm>
            <a:off x="1752600" y="228600"/>
            <a:ext cx="2667000" cy="838200"/>
          </a:xfrm>
          <a:prstGeom prst="rect">
            <a:avLst/>
          </a:prstGeom>
          <a:noFill/>
        </p:spPr>
      </p:pic>
      <p:pic>
        <p:nvPicPr>
          <p:cNvPr id="3" name="Picture 2"/>
          <p:cNvPicPr>
            <a:picLocks noChangeAspect="1"/>
          </p:cNvPicPr>
          <p:nvPr/>
        </p:nvPicPr>
        <p:blipFill>
          <a:blip r:embed="rId3"/>
          <a:stretch>
            <a:fillRect/>
          </a:stretch>
        </p:blipFill>
        <p:spPr>
          <a:xfrm>
            <a:off x="2230374" y="1252252"/>
            <a:ext cx="7808976" cy="5091399"/>
          </a:xfrm>
          <a:prstGeom prst="rect">
            <a:avLst/>
          </a:prstGeom>
        </p:spPr>
      </p:pic>
      <p:sp>
        <p:nvSpPr>
          <p:cNvPr id="4" name="Slide Number Placeholder 3"/>
          <p:cNvSpPr>
            <a:spLocks noGrp="1"/>
          </p:cNvSpPr>
          <p:nvPr>
            <p:ph type="sldNum" sz="quarter" idx="12"/>
          </p:nvPr>
        </p:nvSpPr>
        <p:spPr/>
        <p:txBody>
          <a:bodyPr/>
          <a:lstStyle/>
          <a:p>
            <a:fld id="{40C8F69F-517D-412F-AFAD-84CC7A87D94F}" type="slidenum">
              <a:rPr lang="en-US" smtClean="0"/>
              <a:t>41</a:t>
            </a:fld>
            <a:endParaRPr lang="en-US"/>
          </a:p>
        </p:txBody>
      </p:sp>
    </p:spTree>
    <p:extLst>
      <p:ext uri="{BB962C8B-B14F-4D97-AF65-F5344CB8AC3E}">
        <p14:creationId xmlns:p14="http://schemas.microsoft.com/office/powerpoint/2010/main" val="2399278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1" y="152400"/>
            <a:ext cx="5932227" cy="990600"/>
          </a:xfrm>
        </p:spPr>
        <p:txBody>
          <a:bodyPr anchor="ctr">
            <a:noAutofit/>
          </a:bodyPr>
          <a:lstStyle/>
          <a:p>
            <a:r>
              <a:rPr lang="en-MY" sz="3800" b="1" dirty="0">
                <a:latin typeface="Century Gothic" pitchFamily="34" charset="0"/>
              </a:rPr>
              <a:t>Two Crude Petroleum</a:t>
            </a:r>
          </a:p>
        </p:txBody>
      </p:sp>
      <p:sp>
        <p:nvSpPr>
          <p:cNvPr id="6" name="Content Placeholder 5"/>
          <p:cNvSpPr>
            <a:spLocks noGrp="1"/>
          </p:cNvSpPr>
          <p:nvPr>
            <p:ph idx="1"/>
          </p:nvPr>
        </p:nvSpPr>
        <p:spPr/>
        <p:txBody>
          <a:bodyPr/>
          <a:lstStyle/>
          <a:p>
            <a:endParaRPr lang="en-US"/>
          </a:p>
        </p:txBody>
      </p:sp>
      <p:pic>
        <p:nvPicPr>
          <p:cNvPr id="5" name="Picture 2" descr="http://corporateaffairs.utm.my/wp-content/uploads/sites/9/2013/07/Logo-UTM-1.png"/>
          <p:cNvPicPr>
            <a:picLocks noChangeAspect="1" noChangeArrowheads="1"/>
          </p:cNvPicPr>
          <p:nvPr/>
        </p:nvPicPr>
        <p:blipFill>
          <a:blip r:embed="rId2" cstate="print"/>
          <a:srcRect/>
          <a:stretch>
            <a:fillRect/>
          </a:stretch>
        </p:blipFill>
        <p:spPr bwMode="auto">
          <a:xfrm>
            <a:off x="1752600" y="228600"/>
            <a:ext cx="2667000" cy="838200"/>
          </a:xfrm>
          <a:prstGeom prst="rect">
            <a:avLst/>
          </a:prstGeom>
          <a:noFill/>
        </p:spPr>
      </p:pic>
      <p:pic>
        <p:nvPicPr>
          <p:cNvPr id="8" name="Picture 7"/>
          <p:cNvPicPr>
            <a:picLocks noChangeAspect="1"/>
          </p:cNvPicPr>
          <p:nvPr/>
        </p:nvPicPr>
        <p:blipFill>
          <a:blip r:embed="rId3"/>
          <a:stretch>
            <a:fillRect/>
          </a:stretch>
        </p:blipFill>
        <p:spPr>
          <a:xfrm>
            <a:off x="2152650" y="1385888"/>
            <a:ext cx="7886700" cy="4867277"/>
          </a:xfrm>
          <a:prstGeom prst="rect">
            <a:avLst/>
          </a:prstGeom>
        </p:spPr>
      </p:pic>
      <p:sp>
        <p:nvSpPr>
          <p:cNvPr id="3" name="Slide Number Placeholder 2"/>
          <p:cNvSpPr>
            <a:spLocks noGrp="1"/>
          </p:cNvSpPr>
          <p:nvPr>
            <p:ph type="sldNum" sz="quarter" idx="12"/>
          </p:nvPr>
        </p:nvSpPr>
        <p:spPr/>
        <p:txBody>
          <a:bodyPr/>
          <a:lstStyle/>
          <a:p>
            <a:fld id="{40C8F69F-517D-412F-AFAD-84CC7A87D94F}" type="slidenum">
              <a:rPr lang="en-US" smtClean="0"/>
              <a:t>42</a:t>
            </a:fld>
            <a:endParaRPr lang="en-US"/>
          </a:p>
        </p:txBody>
      </p:sp>
    </p:spTree>
    <p:extLst>
      <p:ext uri="{BB962C8B-B14F-4D97-AF65-F5344CB8AC3E}">
        <p14:creationId xmlns:p14="http://schemas.microsoft.com/office/powerpoint/2010/main" val="48331606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1" y="152400"/>
            <a:ext cx="5932227" cy="990600"/>
          </a:xfrm>
        </p:spPr>
        <p:txBody>
          <a:bodyPr anchor="ctr">
            <a:noAutofit/>
          </a:bodyPr>
          <a:lstStyle/>
          <a:p>
            <a:r>
              <a:rPr lang="en-MY" sz="3800" b="1" dirty="0">
                <a:latin typeface="Century Gothic" pitchFamily="34" charset="0"/>
              </a:rPr>
              <a:t>Two Crude Petroleum</a:t>
            </a:r>
          </a:p>
        </p:txBody>
      </p:sp>
      <p:sp>
        <p:nvSpPr>
          <p:cNvPr id="6" name="Content Placeholder 5"/>
          <p:cNvSpPr>
            <a:spLocks noGrp="1"/>
          </p:cNvSpPr>
          <p:nvPr>
            <p:ph idx="1"/>
          </p:nvPr>
        </p:nvSpPr>
        <p:spPr/>
        <p:txBody>
          <a:bodyPr/>
          <a:lstStyle/>
          <a:p>
            <a:endParaRPr lang="en-US"/>
          </a:p>
        </p:txBody>
      </p:sp>
      <p:pic>
        <p:nvPicPr>
          <p:cNvPr id="5" name="Picture 2" descr="http://corporateaffairs.utm.my/wp-content/uploads/sites/9/2013/07/Logo-UTM-1.png"/>
          <p:cNvPicPr>
            <a:picLocks noChangeAspect="1" noChangeArrowheads="1"/>
          </p:cNvPicPr>
          <p:nvPr/>
        </p:nvPicPr>
        <p:blipFill>
          <a:blip r:embed="rId2" cstate="print"/>
          <a:srcRect/>
          <a:stretch>
            <a:fillRect/>
          </a:stretch>
        </p:blipFill>
        <p:spPr bwMode="auto">
          <a:xfrm>
            <a:off x="1752600" y="228600"/>
            <a:ext cx="2667000" cy="838200"/>
          </a:xfrm>
          <a:prstGeom prst="rect">
            <a:avLst/>
          </a:prstGeom>
          <a:noFill/>
        </p:spPr>
      </p:pic>
      <p:pic>
        <p:nvPicPr>
          <p:cNvPr id="7" name="Picture 6"/>
          <p:cNvPicPr>
            <a:picLocks noChangeAspect="1"/>
          </p:cNvPicPr>
          <p:nvPr/>
        </p:nvPicPr>
        <p:blipFill>
          <a:blip r:embed="rId3"/>
          <a:stretch>
            <a:fillRect/>
          </a:stretch>
        </p:blipFill>
        <p:spPr>
          <a:xfrm>
            <a:off x="1865194" y="1037230"/>
            <a:ext cx="8338782" cy="5036024"/>
          </a:xfrm>
          <a:prstGeom prst="rect">
            <a:avLst/>
          </a:prstGeom>
        </p:spPr>
      </p:pic>
      <p:sp>
        <p:nvSpPr>
          <p:cNvPr id="3" name="Slide Number Placeholder 2"/>
          <p:cNvSpPr>
            <a:spLocks noGrp="1"/>
          </p:cNvSpPr>
          <p:nvPr>
            <p:ph type="sldNum" sz="quarter" idx="12"/>
          </p:nvPr>
        </p:nvSpPr>
        <p:spPr/>
        <p:txBody>
          <a:bodyPr/>
          <a:lstStyle/>
          <a:p>
            <a:fld id="{40C8F69F-517D-412F-AFAD-84CC7A87D94F}" type="slidenum">
              <a:rPr lang="en-US" smtClean="0"/>
              <a:t>43</a:t>
            </a:fld>
            <a:endParaRPr lang="en-US"/>
          </a:p>
        </p:txBody>
      </p:sp>
    </p:spTree>
    <p:extLst>
      <p:ext uri="{BB962C8B-B14F-4D97-AF65-F5344CB8AC3E}">
        <p14:creationId xmlns:p14="http://schemas.microsoft.com/office/powerpoint/2010/main" val="1534247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1" y="152400"/>
            <a:ext cx="5932227" cy="990600"/>
          </a:xfrm>
        </p:spPr>
        <p:txBody>
          <a:bodyPr anchor="ctr">
            <a:noAutofit/>
          </a:bodyPr>
          <a:lstStyle/>
          <a:p>
            <a:r>
              <a:rPr lang="en-MY" sz="3800" b="1" dirty="0">
                <a:latin typeface="Century Gothic" pitchFamily="34" charset="0"/>
              </a:rPr>
              <a:t>Formulation</a:t>
            </a:r>
          </a:p>
        </p:txBody>
      </p:sp>
      <p:pic>
        <p:nvPicPr>
          <p:cNvPr id="7" name="Content Placeholder 6"/>
          <p:cNvPicPr>
            <a:picLocks noGrp="1" noChangeAspect="1"/>
          </p:cNvPicPr>
          <p:nvPr>
            <p:ph idx="1"/>
          </p:nvPr>
        </p:nvPicPr>
        <p:blipFill>
          <a:blip r:embed="rId2"/>
          <a:stretch>
            <a:fillRect/>
          </a:stretch>
        </p:blipFill>
        <p:spPr>
          <a:xfrm>
            <a:off x="1851547" y="1282891"/>
            <a:ext cx="8352429" cy="4894073"/>
          </a:xfrm>
          <a:prstGeom prst="rect">
            <a:avLst/>
          </a:prstGeom>
        </p:spPr>
      </p:pic>
      <p:pic>
        <p:nvPicPr>
          <p:cNvPr id="5" name="Picture 2" descr="http://corporateaffairs.utm.my/wp-content/uploads/sites/9/2013/07/Logo-UTM-1.png"/>
          <p:cNvPicPr>
            <a:picLocks noChangeAspect="1" noChangeArrowheads="1"/>
          </p:cNvPicPr>
          <p:nvPr/>
        </p:nvPicPr>
        <p:blipFill>
          <a:blip r:embed="rId3" cstate="print"/>
          <a:srcRect/>
          <a:stretch>
            <a:fillRect/>
          </a:stretch>
        </p:blipFill>
        <p:spPr bwMode="auto">
          <a:xfrm>
            <a:off x="1752600" y="228600"/>
            <a:ext cx="2667000" cy="838200"/>
          </a:xfrm>
          <a:prstGeom prst="rect">
            <a:avLst/>
          </a:prstGeom>
          <a:noFill/>
        </p:spPr>
      </p:pic>
      <p:sp>
        <p:nvSpPr>
          <p:cNvPr id="3" name="Slide Number Placeholder 2"/>
          <p:cNvSpPr>
            <a:spLocks noGrp="1"/>
          </p:cNvSpPr>
          <p:nvPr>
            <p:ph type="sldNum" sz="quarter" idx="12"/>
          </p:nvPr>
        </p:nvSpPr>
        <p:spPr/>
        <p:txBody>
          <a:bodyPr/>
          <a:lstStyle/>
          <a:p>
            <a:fld id="{40C8F69F-517D-412F-AFAD-84CC7A87D94F}" type="slidenum">
              <a:rPr lang="en-US" smtClean="0"/>
              <a:t>44</a:t>
            </a:fld>
            <a:endParaRPr lang="en-US"/>
          </a:p>
        </p:txBody>
      </p:sp>
    </p:spTree>
    <p:extLst>
      <p:ext uri="{BB962C8B-B14F-4D97-AF65-F5344CB8AC3E}">
        <p14:creationId xmlns:p14="http://schemas.microsoft.com/office/powerpoint/2010/main" val="164982924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1" y="152400"/>
            <a:ext cx="5932227" cy="990600"/>
          </a:xfrm>
        </p:spPr>
        <p:txBody>
          <a:bodyPr anchor="ctr">
            <a:noAutofit/>
          </a:bodyPr>
          <a:lstStyle/>
          <a:p>
            <a:pPr algn="ctr"/>
            <a:r>
              <a:rPr lang="en-MY" sz="3800" b="1" dirty="0">
                <a:latin typeface="Century Gothic" pitchFamily="34" charset="0"/>
              </a:rPr>
              <a:t>GAMS</a:t>
            </a:r>
          </a:p>
        </p:txBody>
      </p:sp>
      <p:sp>
        <p:nvSpPr>
          <p:cNvPr id="6" name="Content Placeholder 5"/>
          <p:cNvSpPr>
            <a:spLocks noGrp="1"/>
          </p:cNvSpPr>
          <p:nvPr>
            <p:ph idx="1"/>
          </p:nvPr>
        </p:nvSpPr>
        <p:spPr/>
        <p:txBody>
          <a:bodyPr/>
          <a:lstStyle/>
          <a:p>
            <a:endParaRPr lang="en-US"/>
          </a:p>
        </p:txBody>
      </p:sp>
      <p:pic>
        <p:nvPicPr>
          <p:cNvPr id="5" name="Picture 2" descr="http://corporateaffairs.utm.my/wp-content/uploads/sites/9/2013/07/Logo-UTM-1.png"/>
          <p:cNvPicPr>
            <a:picLocks noChangeAspect="1" noChangeArrowheads="1"/>
          </p:cNvPicPr>
          <p:nvPr/>
        </p:nvPicPr>
        <p:blipFill>
          <a:blip r:embed="rId2" cstate="print"/>
          <a:srcRect/>
          <a:stretch>
            <a:fillRect/>
          </a:stretch>
        </p:blipFill>
        <p:spPr bwMode="auto">
          <a:xfrm>
            <a:off x="1752600" y="228600"/>
            <a:ext cx="2667000" cy="838200"/>
          </a:xfrm>
          <a:prstGeom prst="rect">
            <a:avLst/>
          </a:prstGeom>
          <a:noFill/>
        </p:spPr>
      </p:pic>
      <p:pic>
        <p:nvPicPr>
          <p:cNvPr id="3" name="Picture 2"/>
          <p:cNvPicPr>
            <a:picLocks noChangeAspect="1"/>
          </p:cNvPicPr>
          <p:nvPr/>
        </p:nvPicPr>
        <p:blipFill>
          <a:blip r:embed="rId3"/>
          <a:stretch>
            <a:fillRect/>
          </a:stretch>
        </p:blipFill>
        <p:spPr>
          <a:xfrm>
            <a:off x="1947082" y="1143000"/>
            <a:ext cx="8188655" cy="5200650"/>
          </a:xfrm>
          <a:prstGeom prst="rect">
            <a:avLst/>
          </a:prstGeom>
        </p:spPr>
      </p:pic>
      <p:sp>
        <p:nvSpPr>
          <p:cNvPr id="4" name="Slide Number Placeholder 3"/>
          <p:cNvSpPr>
            <a:spLocks noGrp="1"/>
          </p:cNvSpPr>
          <p:nvPr>
            <p:ph type="sldNum" sz="quarter" idx="12"/>
          </p:nvPr>
        </p:nvSpPr>
        <p:spPr/>
        <p:txBody>
          <a:bodyPr/>
          <a:lstStyle/>
          <a:p>
            <a:fld id="{40C8F69F-517D-412F-AFAD-84CC7A87D94F}" type="slidenum">
              <a:rPr lang="en-US" smtClean="0"/>
              <a:t>45</a:t>
            </a:fld>
            <a:endParaRPr lang="en-US"/>
          </a:p>
        </p:txBody>
      </p:sp>
    </p:spTree>
    <p:extLst>
      <p:ext uri="{BB962C8B-B14F-4D97-AF65-F5344CB8AC3E}">
        <p14:creationId xmlns:p14="http://schemas.microsoft.com/office/powerpoint/2010/main" val="31356345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1" y="152400"/>
            <a:ext cx="5932227" cy="990600"/>
          </a:xfrm>
        </p:spPr>
        <p:txBody>
          <a:bodyPr anchor="ctr">
            <a:noAutofit/>
          </a:bodyPr>
          <a:lstStyle/>
          <a:p>
            <a:pPr algn="ctr"/>
            <a:r>
              <a:rPr lang="en-MY" sz="3800" b="1" dirty="0">
                <a:latin typeface="Century Gothic" pitchFamily="34" charset="0"/>
              </a:rPr>
              <a:t>RESULT</a:t>
            </a:r>
          </a:p>
        </p:txBody>
      </p:sp>
      <p:sp>
        <p:nvSpPr>
          <p:cNvPr id="6" name="Content Placeholder 5"/>
          <p:cNvSpPr>
            <a:spLocks noGrp="1"/>
          </p:cNvSpPr>
          <p:nvPr>
            <p:ph idx="1"/>
          </p:nvPr>
        </p:nvSpPr>
        <p:spPr/>
        <p:txBody>
          <a:bodyPr/>
          <a:lstStyle/>
          <a:p>
            <a:endParaRPr lang="en-US"/>
          </a:p>
        </p:txBody>
      </p:sp>
      <p:pic>
        <p:nvPicPr>
          <p:cNvPr id="5" name="Picture 2" descr="http://corporateaffairs.utm.my/wp-content/uploads/sites/9/2013/07/Logo-UTM-1.png"/>
          <p:cNvPicPr>
            <a:picLocks noChangeAspect="1" noChangeArrowheads="1"/>
          </p:cNvPicPr>
          <p:nvPr/>
        </p:nvPicPr>
        <p:blipFill>
          <a:blip r:embed="rId2" cstate="print"/>
          <a:srcRect/>
          <a:stretch>
            <a:fillRect/>
          </a:stretch>
        </p:blipFill>
        <p:spPr bwMode="auto">
          <a:xfrm>
            <a:off x="1752600" y="228600"/>
            <a:ext cx="2667000" cy="838200"/>
          </a:xfrm>
          <a:prstGeom prst="rect">
            <a:avLst/>
          </a:prstGeom>
          <a:noFill/>
        </p:spPr>
      </p:pic>
      <p:pic>
        <p:nvPicPr>
          <p:cNvPr id="3" name="Picture 2"/>
          <p:cNvPicPr>
            <a:picLocks noChangeAspect="1"/>
          </p:cNvPicPr>
          <p:nvPr/>
        </p:nvPicPr>
        <p:blipFill>
          <a:blip r:embed="rId3"/>
          <a:stretch>
            <a:fillRect/>
          </a:stretch>
        </p:blipFill>
        <p:spPr>
          <a:xfrm>
            <a:off x="1878842" y="1143000"/>
            <a:ext cx="8625385" cy="5200650"/>
          </a:xfrm>
          <a:prstGeom prst="rect">
            <a:avLst/>
          </a:prstGeom>
        </p:spPr>
      </p:pic>
      <p:sp>
        <p:nvSpPr>
          <p:cNvPr id="4" name="Slide Number Placeholder 3"/>
          <p:cNvSpPr>
            <a:spLocks noGrp="1"/>
          </p:cNvSpPr>
          <p:nvPr>
            <p:ph type="sldNum" sz="quarter" idx="12"/>
          </p:nvPr>
        </p:nvSpPr>
        <p:spPr/>
        <p:txBody>
          <a:bodyPr/>
          <a:lstStyle/>
          <a:p>
            <a:fld id="{40C8F69F-517D-412F-AFAD-84CC7A87D94F}" type="slidenum">
              <a:rPr lang="en-US" smtClean="0"/>
              <a:t>46</a:t>
            </a:fld>
            <a:endParaRPr lang="en-US"/>
          </a:p>
        </p:txBody>
      </p:sp>
    </p:spTree>
    <p:extLst>
      <p:ext uri="{BB962C8B-B14F-4D97-AF65-F5344CB8AC3E}">
        <p14:creationId xmlns:p14="http://schemas.microsoft.com/office/powerpoint/2010/main" val="1563717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1" y="152400"/>
            <a:ext cx="5932227" cy="990600"/>
          </a:xfrm>
        </p:spPr>
        <p:txBody>
          <a:bodyPr anchor="ctr">
            <a:noAutofit/>
          </a:bodyPr>
          <a:lstStyle/>
          <a:p>
            <a:pPr algn="ctr"/>
            <a:r>
              <a:rPr lang="en-MY" sz="3200" b="1" dirty="0">
                <a:latin typeface="Century Gothic" pitchFamily="34" charset="0"/>
              </a:rPr>
              <a:t>Introduction to Superstructure</a:t>
            </a:r>
          </a:p>
        </p:txBody>
      </p:sp>
      <p:pic>
        <p:nvPicPr>
          <p:cNvPr id="5" name="Picture 2" descr="http://corporateaffairs.utm.my/wp-content/uploads/sites/9/2013/07/Logo-UTM-1.png"/>
          <p:cNvPicPr>
            <a:picLocks noChangeAspect="1" noChangeArrowheads="1"/>
          </p:cNvPicPr>
          <p:nvPr/>
        </p:nvPicPr>
        <p:blipFill>
          <a:blip r:embed="rId2" cstate="print"/>
          <a:srcRect/>
          <a:stretch>
            <a:fillRect/>
          </a:stretch>
        </p:blipFill>
        <p:spPr bwMode="auto">
          <a:xfrm>
            <a:off x="1752600" y="228600"/>
            <a:ext cx="2667000" cy="838200"/>
          </a:xfrm>
          <a:prstGeom prst="rect">
            <a:avLst/>
          </a:prstGeom>
          <a:noFill/>
        </p:spPr>
      </p:pic>
      <p:pic>
        <p:nvPicPr>
          <p:cNvPr id="7" name="Picture 6"/>
          <p:cNvPicPr>
            <a:picLocks noChangeAspect="1"/>
          </p:cNvPicPr>
          <p:nvPr/>
        </p:nvPicPr>
        <p:blipFill>
          <a:blip r:embed="rId3"/>
          <a:stretch>
            <a:fillRect/>
          </a:stretch>
        </p:blipFill>
        <p:spPr>
          <a:xfrm>
            <a:off x="0" y="1223683"/>
            <a:ext cx="8229600" cy="5120641"/>
          </a:xfrm>
          <a:prstGeom prst="rect">
            <a:avLst/>
          </a:prstGeom>
        </p:spPr>
      </p:pic>
      <p:sp>
        <p:nvSpPr>
          <p:cNvPr id="8" name="Rectangle 7"/>
          <p:cNvSpPr/>
          <p:nvPr/>
        </p:nvSpPr>
        <p:spPr>
          <a:xfrm>
            <a:off x="6477000" y="2307211"/>
            <a:ext cx="5181600" cy="26356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latin typeface="Arial" panose="020B0604020202020204" pitchFamily="34" charset="0"/>
                <a:cs typeface="Arial" panose="020B0604020202020204" pitchFamily="34" charset="0"/>
              </a:rPr>
              <a:t>Rule of thumb:</a:t>
            </a:r>
          </a:p>
          <a:p>
            <a:pPr algn="ctr"/>
            <a:endParaRPr lang="en-US" dirty="0">
              <a:solidFill>
                <a:schemeClr val="tx1"/>
              </a:solidFill>
              <a:latin typeface="Arial" panose="020B0604020202020204" pitchFamily="34" charset="0"/>
              <a:cs typeface="Arial" panose="020B0604020202020204" pitchFamily="34" charset="0"/>
            </a:endParaRPr>
          </a:p>
          <a:p>
            <a:pPr algn="ctr"/>
            <a:r>
              <a:rPr lang="en-US" dirty="0">
                <a:solidFill>
                  <a:schemeClr val="tx1"/>
                </a:solidFill>
                <a:latin typeface="Arial" panose="020B0604020202020204" pitchFamily="34" charset="0"/>
                <a:cs typeface="Arial" panose="020B0604020202020204" pitchFamily="34" charset="0"/>
              </a:rPr>
              <a:t>Availability ≥ </a:t>
            </a:r>
            <a:r>
              <a:rPr lang="en-US" dirty="0" smtClean="0">
                <a:solidFill>
                  <a:schemeClr val="tx1"/>
                </a:solidFill>
                <a:latin typeface="Arial" panose="020B0604020202020204" pitchFamily="34" charset="0"/>
                <a:cs typeface="Arial" panose="020B0604020202020204" pitchFamily="34" charset="0"/>
              </a:rPr>
              <a:t>Supply (Bounded)</a:t>
            </a:r>
          </a:p>
          <a:p>
            <a:pPr algn="ctr"/>
            <a:r>
              <a:rPr lang="en-US" i="1" dirty="0" smtClean="0">
                <a:solidFill>
                  <a:schemeClr val="tx1"/>
                </a:solidFill>
                <a:latin typeface="Arial" panose="020B0604020202020204" pitchFamily="34" charset="0"/>
                <a:cs typeface="Arial" panose="020B0604020202020204" pitchFamily="34" charset="0"/>
              </a:rPr>
              <a:t>Or</a:t>
            </a:r>
          </a:p>
          <a:p>
            <a:pPr algn="ctr"/>
            <a:r>
              <a:rPr lang="en-US" strike="sngStrike" dirty="0">
                <a:solidFill>
                  <a:schemeClr val="tx1"/>
                </a:solidFill>
                <a:latin typeface="Arial" panose="020B0604020202020204" pitchFamily="34" charset="0"/>
                <a:cs typeface="Arial" panose="020B0604020202020204" pitchFamily="34" charset="0"/>
              </a:rPr>
              <a:t>Availability ≥</a:t>
            </a:r>
            <a:r>
              <a:rPr lang="en-US" dirty="0">
                <a:solidFill>
                  <a:schemeClr val="tx1"/>
                </a:solidFill>
                <a:latin typeface="Arial" panose="020B0604020202020204" pitchFamily="34" charset="0"/>
                <a:cs typeface="Arial" panose="020B0604020202020204" pitchFamily="34" charset="0"/>
              </a:rPr>
              <a:t> </a:t>
            </a:r>
            <a:r>
              <a:rPr lang="en-US" dirty="0" smtClean="0">
                <a:solidFill>
                  <a:schemeClr val="tx1"/>
                </a:solidFill>
                <a:latin typeface="Arial" panose="020B0604020202020204" pitchFamily="34" charset="0"/>
                <a:cs typeface="Arial" panose="020B0604020202020204" pitchFamily="34" charset="0"/>
              </a:rPr>
              <a:t> Supply (Not Bounded)</a:t>
            </a:r>
            <a:endParaRPr lang="en-US" dirty="0">
              <a:solidFill>
                <a:schemeClr val="tx1"/>
              </a:solidFill>
              <a:latin typeface="Arial" panose="020B0604020202020204" pitchFamily="34" charset="0"/>
              <a:cs typeface="Arial" panose="020B0604020202020204" pitchFamily="34" charset="0"/>
            </a:endParaRPr>
          </a:p>
          <a:p>
            <a:pPr algn="ctr"/>
            <a:endParaRPr lang="en-US" dirty="0">
              <a:solidFill>
                <a:schemeClr val="tx1"/>
              </a:solidFill>
              <a:latin typeface="Arial" panose="020B0604020202020204" pitchFamily="34" charset="0"/>
              <a:cs typeface="Arial" panose="020B0604020202020204" pitchFamily="34" charset="0"/>
            </a:endParaRPr>
          </a:p>
          <a:p>
            <a:pPr algn="ctr"/>
            <a:r>
              <a:rPr lang="en-US" dirty="0">
                <a:solidFill>
                  <a:schemeClr val="tx1"/>
                </a:solidFill>
                <a:latin typeface="Arial" panose="020B0604020202020204" pitchFamily="34" charset="0"/>
                <a:cs typeface="Arial" panose="020B0604020202020204" pitchFamily="34" charset="0"/>
              </a:rPr>
              <a:t>Supply ≤ </a:t>
            </a:r>
            <a:r>
              <a:rPr lang="en-US" dirty="0" smtClean="0">
                <a:solidFill>
                  <a:schemeClr val="tx1"/>
                </a:solidFill>
                <a:latin typeface="Arial" panose="020B0604020202020204" pitchFamily="34" charset="0"/>
                <a:cs typeface="Arial" panose="020B0604020202020204" pitchFamily="34" charset="0"/>
              </a:rPr>
              <a:t>Demand (</a:t>
            </a:r>
            <a:r>
              <a:rPr lang="en-US" dirty="0">
                <a:solidFill>
                  <a:schemeClr val="tx1"/>
                </a:solidFill>
                <a:latin typeface="Arial" panose="020B0604020202020204" pitchFamily="34" charset="0"/>
                <a:cs typeface="Arial" panose="020B0604020202020204" pitchFamily="34" charset="0"/>
              </a:rPr>
              <a:t>Bounded</a:t>
            </a:r>
            <a:r>
              <a:rPr lang="en-US" dirty="0" smtClean="0">
                <a:solidFill>
                  <a:schemeClr val="tx1"/>
                </a:solidFill>
                <a:latin typeface="Arial" panose="020B0604020202020204" pitchFamily="34" charset="0"/>
                <a:cs typeface="Arial" panose="020B0604020202020204" pitchFamily="34" charset="0"/>
              </a:rPr>
              <a:t>)</a:t>
            </a:r>
          </a:p>
          <a:p>
            <a:pPr algn="ctr"/>
            <a:r>
              <a:rPr lang="en-US" i="1" dirty="0" smtClean="0">
                <a:solidFill>
                  <a:schemeClr val="tx1"/>
                </a:solidFill>
                <a:latin typeface="Arial" panose="020B0604020202020204" pitchFamily="34" charset="0"/>
                <a:cs typeface="Arial" panose="020B0604020202020204" pitchFamily="34" charset="0"/>
              </a:rPr>
              <a:t>Or</a:t>
            </a:r>
            <a:r>
              <a:rPr lang="en-US" dirty="0" smtClean="0">
                <a:solidFill>
                  <a:schemeClr val="tx1"/>
                </a:solidFill>
                <a:latin typeface="Arial" panose="020B0604020202020204" pitchFamily="34" charset="0"/>
                <a:cs typeface="Arial" panose="020B0604020202020204" pitchFamily="34" charset="0"/>
              </a:rPr>
              <a:t> </a:t>
            </a:r>
          </a:p>
          <a:p>
            <a:pPr algn="ctr"/>
            <a:r>
              <a:rPr lang="en-US" dirty="0">
                <a:solidFill>
                  <a:schemeClr val="tx1"/>
                </a:solidFill>
                <a:latin typeface="Arial" panose="020B0604020202020204" pitchFamily="34" charset="0"/>
                <a:cs typeface="Arial" panose="020B0604020202020204" pitchFamily="34" charset="0"/>
              </a:rPr>
              <a:t>Supply ≤ </a:t>
            </a:r>
            <a:r>
              <a:rPr lang="en-US" dirty="0" smtClean="0">
                <a:solidFill>
                  <a:schemeClr val="tx1"/>
                </a:solidFill>
                <a:latin typeface="Arial" panose="020B0604020202020204" pitchFamily="34" charset="0"/>
                <a:cs typeface="Arial" panose="020B0604020202020204" pitchFamily="34" charset="0"/>
              </a:rPr>
              <a:t>Demand (</a:t>
            </a:r>
            <a:r>
              <a:rPr lang="en-US" dirty="0">
                <a:solidFill>
                  <a:schemeClr val="tx1"/>
                </a:solidFill>
                <a:latin typeface="Arial" panose="020B0604020202020204" pitchFamily="34" charset="0"/>
                <a:cs typeface="Arial" panose="020B0604020202020204" pitchFamily="34" charset="0"/>
              </a:rPr>
              <a:t>Bounded</a:t>
            </a:r>
            <a:r>
              <a:rPr lang="en-US" dirty="0" smtClean="0">
                <a:solidFill>
                  <a:schemeClr val="tx1"/>
                </a:solidFill>
                <a:latin typeface="Arial" panose="020B0604020202020204" pitchFamily="34" charset="0"/>
                <a:cs typeface="Arial" panose="020B0604020202020204" pitchFamily="34" charset="0"/>
              </a:rPr>
              <a:t>)</a:t>
            </a:r>
            <a:endParaRPr lang="en-US" dirty="0">
              <a:solidFill>
                <a:schemeClr val="tx1"/>
              </a:solidFill>
              <a:latin typeface="Arial" panose="020B0604020202020204" pitchFamily="34" charset="0"/>
              <a:cs typeface="Arial" panose="020B0604020202020204" pitchFamily="34" charset="0"/>
            </a:endParaRPr>
          </a:p>
        </p:txBody>
      </p:sp>
      <p:sp>
        <p:nvSpPr>
          <p:cNvPr id="3" name="Slide Number Placeholder 2"/>
          <p:cNvSpPr>
            <a:spLocks noGrp="1"/>
          </p:cNvSpPr>
          <p:nvPr>
            <p:ph type="sldNum" sz="quarter" idx="12"/>
          </p:nvPr>
        </p:nvSpPr>
        <p:spPr/>
        <p:txBody>
          <a:bodyPr/>
          <a:lstStyle/>
          <a:p>
            <a:fld id="{40C8F69F-517D-412F-AFAD-84CC7A87D94F}" type="slidenum">
              <a:rPr lang="en-US" smtClean="0"/>
              <a:t>47</a:t>
            </a:fld>
            <a:endParaRPr lang="en-US"/>
          </a:p>
        </p:txBody>
      </p:sp>
    </p:spTree>
    <p:extLst>
      <p:ext uri="{BB962C8B-B14F-4D97-AF65-F5344CB8AC3E}">
        <p14:creationId xmlns:p14="http://schemas.microsoft.com/office/powerpoint/2010/main" val="42284381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1" y="152400"/>
            <a:ext cx="5932227" cy="990600"/>
          </a:xfrm>
        </p:spPr>
        <p:txBody>
          <a:bodyPr anchor="ctr">
            <a:noAutofit/>
          </a:bodyPr>
          <a:lstStyle/>
          <a:p>
            <a:pPr algn="ctr"/>
            <a:r>
              <a:rPr lang="en-MY" sz="3200" b="1" dirty="0">
                <a:latin typeface="Century Gothic" pitchFamily="34" charset="0"/>
              </a:rPr>
              <a:t>Introduction to Superstructure</a:t>
            </a:r>
          </a:p>
        </p:txBody>
      </p:sp>
      <p:sp>
        <p:nvSpPr>
          <p:cNvPr id="3" name="Content Placeholder 2"/>
          <p:cNvSpPr>
            <a:spLocks noGrp="1"/>
          </p:cNvSpPr>
          <p:nvPr>
            <p:ph idx="1"/>
          </p:nvPr>
        </p:nvSpPr>
        <p:spPr/>
        <p:txBody>
          <a:bodyPr/>
          <a:lstStyle/>
          <a:p>
            <a:endParaRPr lang="en-US" dirty="0"/>
          </a:p>
        </p:txBody>
      </p:sp>
      <p:pic>
        <p:nvPicPr>
          <p:cNvPr id="5" name="Picture 2" descr="http://corporateaffairs.utm.my/wp-content/uploads/sites/9/2013/07/Logo-UTM-1.png"/>
          <p:cNvPicPr>
            <a:picLocks noChangeAspect="1" noChangeArrowheads="1"/>
          </p:cNvPicPr>
          <p:nvPr/>
        </p:nvPicPr>
        <p:blipFill>
          <a:blip r:embed="rId2" cstate="print"/>
          <a:srcRect/>
          <a:stretch>
            <a:fillRect/>
          </a:stretch>
        </p:blipFill>
        <p:spPr bwMode="auto">
          <a:xfrm>
            <a:off x="1752600" y="228600"/>
            <a:ext cx="2667000" cy="838200"/>
          </a:xfrm>
          <a:prstGeom prst="rect">
            <a:avLst/>
          </a:prstGeom>
          <a:noFill/>
        </p:spPr>
      </p:pic>
      <p:pic>
        <p:nvPicPr>
          <p:cNvPr id="6" name="Picture 5"/>
          <p:cNvPicPr>
            <a:picLocks noChangeAspect="1"/>
          </p:cNvPicPr>
          <p:nvPr/>
        </p:nvPicPr>
        <p:blipFill>
          <a:blip r:embed="rId3"/>
          <a:stretch>
            <a:fillRect/>
          </a:stretch>
        </p:blipFill>
        <p:spPr>
          <a:xfrm>
            <a:off x="1752600" y="1207009"/>
            <a:ext cx="8577073" cy="4969955"/>
          </a:xfrm>
          <a:prstGeom prst="rect">
            <a:avLst/>
          </a:prstGeom>
        </p:spPr>
      </p:pic>
      <p:sp>
        <p:nvSpPr>
          <p:cNvPr id="4" name="Slide Number Placeholder 3"/>
          <p:cNvSpPr>
            <a:spLocks noGrp="1"/>
          </p:cNvSpPr>
          <p:nvPr>
            <p:ph type="sldNum" sz="quarter" idx="12"/>
          </p:nvPr>
        </p:nvSpPr>
        <p:spPr/>
        <p:txBody>
          <a:bodyPr/>
          <a:lstStyle/>
          <a:p>
            <a:fld id="{40C8F69F-517D-412F-AFAD-84CC7A87D94F}" type="slidenum">
              <a:rPr lang="en-US" smtClean="0"/>
              <a:t>48</a:t>
            </a:fld>
            <a:endParaRPr lang="en-US"/>
          </a:p>
        </p:txBody>
      </p:sp>
    </p:spTree>
    <p:extLst>
      <p:ext uri="{BB962C8B-B14F-4D97-AF65-F5344CB8AC3E}">
        <p14:creationId xmlns:p14="http://schemas.microsoft.com/office/powerpoint/2010/main" val="71234620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1" y="152400"/>
            <a:ext cx="5932227" cy="990600"/>
          </a:xfrm>
        </p:spPr>
        <p:txBody>
          <a:bodyPr anchor="ctr">
            <a:noAutofit/>
          </a:bodyPr>
          <a:lstStyle/>
          <a:p>
            <a:pPr algn="ctr"/>
            <a:r>
              <a:rPr lang="en-MY" sz="3200" b="1" dirty="0">
                <a:latin typeface="Century Gothic" pitchFamily="34" charset="0"/>
              </a:rPr>
              <a:t>Introduction to Superstructure</a:t>
            </a:r>
          </a:p>
        </p:txBody>
      </p:sp>
      <p:sp>
        <p:nvSpPr>
          <p:cNvPr id="3" name="Content Placeholder 2"/>
          <p:cNvSpPr>
            <a:spLocks noGrp="1"/>
          </p:cNvSpPr>
          <p:nvPr>
            <p:ph idx="1"/>
          </p:nvPr>
        </p:nvSpPr>
        <p:spPr/>
        <p:txBody>
          <a:bodyPr/>
          <a:lstStyle/>
          <a:p>
            <a:endParaRPr lang="en-US" dirty="0"/>
          </a:p>
        </p:txBody>
      </p:sp>
      <p:pic>
        <p:nvPicPr>
          <p:cNvPr id="5" name="Picture 2" descr="http://corporateaffairs.utm.my/wp-content/uploads/sites/9/2013/07/Logo-UTM-1.png"/>
          <p:cNvPicPr>
            <a:picLocks noChangeAspect="1" noChangeArrowheads="1"/>
          </p:cNvPicPr>
          <p:nvPr/>
        </p:nvPicPr>
        <p:blipFill>
          <a:blip r:embed="rId2" cstate="print"/>
          <a:srcRect/>
          <a:stretch>
            <a:fillRect/>
          </a:stretch>
        </p:blipFill>
        <p:spPr bwMode="auto">
          <a:xfrm>
            <a:off x="1752600" y="228600"/>
            <a:ext cx="2667000" cy="838200"/>
          </a:xfrm>
          <a:prstGeom prst="rect">
            <a:avLst/>
          </a:prstGeom>
          <a:noFill/>
        </p:spPr>
      </p:pic>
      <p:pic>
        <p:nvPicPr>
          <p:cNvPr id="7" name="Picture 6"/>
          <p:cNvPicPr>
            <a:picLocks noChangeAspect="1"/>
          </p:cNvPicPr>
          <p:nvPr/>
        </p:nvPicPr>
        <p:blipFill>
          <a:blip r:embed="rId3"/>
          <a:stretch>
            <a:fillRect/>
          </a:stretch>
        </p:blipFill>
        <p:spPr>
          <a:xfrm>
            <a:off x="1828801" y="1276351"/>
            <a:ext cx="8582025" cy="5000625"/>
          </a:xfrm>
          <a:prstGeom prst="rect">
            <a:avLst/>
          </a:prstGeom>
        </p:spPr>
      </p:pic>
      <p:sp>
        <p:nvSpPr>
          <p:cNvPr id="4" name="Slide Number Placeholder 3"/>
          <p:cNvSpPr>
            <a:spLocks noGrp="1"/>
          </p:cNvSpPr>
          <p:nvPr>
            <p:ph type="sldNum" sz="quarter" idx="12"/>
          </p:nvPr>
        </p:nvSpPr>
        <p:spPr/>
        <p:txBody>
          <a:bodyPr/>
          <a:lstStyle/>
          <a:p>
            <a:fld id="{40C8F69F-517D-412F-AFAD-84CC7A87D94F}" type="slidenum">
              <a:rPr lang="en-US" smtClean="0"/>
              <a:t>49</a:t>
            </a:fld>
            <a:endParaRPr lang="en-US"/>
          </a:p>
        </p:txBody>
      </p:sp>
    </p:spTree>
    <p:extLst>
      <p:ext uri="{BB962C8B-B14F-4D97-AF65-F5344CB8AC3E}">
        <p14:creationId xmlns:p14="http://schemas.microsoft.com/office/powerpoint/2010/main" val="20948923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1751014" y="1068388"/>
            <a:ext cx="40528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1600" b="1">
                <a:solidFill>
                  <a:schemeClr val="tx1"/>
                </a:solidFill>
                <a:latin typeface="Arial" pitchFamily="34" charset="0"/>
              </a:defRPr>
            </a:lvl1pPr>
            <a:lvl2pPr marL="742950" indent="-285750" eaLnBrk="0" hangingPunct="0">
              <a:defRPr sz="1600" b="1">
                <a:solidFill>
                  <a:schemeClr val="tx1"/>
                </a:solidFill>
                <a:latin typeface="Arial" pitchFamily="34" charset="0"/>
              </a:defRPr>
            </a:lvl2pPr>
            <a:lvl3pPr marL="1143000" indent="-228600" eaLnBrk="0" hangingPunct="0">
              <a:defRPr sz="1600" b="1">
                <a:solidFill>
                  <a:schemeClr val="tx1"/>
                </a:solidFill>
                <a:latin typeface="Arial" pitchFamily="34" charset="0"/>
              </a:defRPr>
            </a:lvl3pPr>
            <a:lvl4pPr marL="1600200" indent="-228600" eaLnBrk="0" hangingPunct="0">
              <a:defRPr sz="1600" b="1">
                <a:solidFill>
                  <a:schemeClr val="tx1"/>
                </a:solidFill>
                <a:latin typeface="Arial" pitchFamily="34" charset="0"/>
              </a:defRPr>
            </a:lvl4pPr>
            <a:lvl5pPr marL="2057400" indent="-228600" eaLnBrk="0" hangingPunct="0">
              <a:defRPr sz="1600" b="1">
                <a:solidFill>
                  <a:schemeClr val="tx1"/>
                </a:solidFill>
                <a:latin typeface="Arial" pitchFamily="34" charset="0"/>
              </a:defRPr>
            </a:lvl5pPr>
            <a:lvl6pPr marL="2514600" indent="-228600" algn="ctr" eaLnBrk="0" fontAlgn="base" hangingPunct="0">
              <a:spcBef>
                <a:spcPct val="0"/>
              </a:spcBef>
              <a:spcAft>
                <a:spcPct val="0"/>
              </a:spcAft>
              <a:defRPr sz="1600" b="1">
                <a:solidFill>
                  <a:schemeClr val="tx1"/>
                </a:solidFill>
                <a:latin typeface="Arial" pitchFamily="34" charset="0"/>
              </a:defRPr>
            </a:lvl6pPr>
            <a:lvl7pPr marL="2971800" indent="-228600" algn="ctr" eaLnBrk="0" fontAlgn="base" hangingPunct="0">
              <a:spcBef>
                <a:spcPct val="0"/>
              </a:spcBef>
              <a:spcAft>
                <a:spcPct val="0"/>
              </a:spcAft>
              <a:defRPr sz="1600" b="1">
                <a:solidFill>
                  <a:schemeClr val="tx1"/>
                </a:solidFill>
                <a:latin typeface="Arial" pitchFamily="34" charset="0"/>
              </a:defRPr>
            </a:lvl7pPr>
            <a:lvl8pPr marL="3429000" indent="-228600" algn="ctr" eaLnBrk="0" fontAlgn="base" hangingPunct="0">
              <a:spcBef>
                <a:spcPct val="0"/>
              </a:spcBef>
              <a:spcAft>
                <a:spcPct val="0"/>
              </a:spcAft>
              <a:defRPr sz="1600" b="1">
                <a:solidFill>
                  <a:schemeClr val="tx1"/>
                </a:solidFill>
                <a:latin typeface="Arial" pitchFamily="34" charset="0"/>
              </a:defRPr>
            </a:lvl8pPr>
            <a:lvl9pPr marL="3886200" indent="-228600" algn="ctr" eaLnBrk="0" fontAlgn="base" hangingPunct="0">
              <a:spcBef>
                <a:spcPct val="0"/>
              </a:spcBef>
              <a:spcAft>
                <a:spcPct val="0"/>
              </a:spcAft>
              <a:defRPr sz="1600" b="1">
                <a:solidFill>
                  <a:schemeClr val="tx1"/>
                </a:solidFill>
                <a:latin typeface="Arial" pitchFamily="34" charset="0"/>
              </a:defRPr>
            </a:lvl9pPr>
          </a:lstStyle>
          <a:p>
            <a:pPr algn="l"/>
            <a:r>
              <a:rPr lang="en-US" altLang="en-US" sz="2400" b="0"/>
              <a:t>Example: A Utility Company </a:t>
            </a:r>
          </a:p>
        </p:txBody>
      </p:sp>
      <p:pic>
        <p:nvPicPr>
          <p:cNvPr id="23559" name="Picture 2" descr="http://www.triplepundit.com/050309_coal_plant_vmed.wide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0063" y="1938882"/>
            <a:ext cx="1695450" cy="210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Curved Up Arrow 14"/>
          <p:cNvSpPr>
            <a:spLocks noChangeArrowheads="1"/>
          </p:cNvSpPr>
          <p:nvPr/>
        </p:nvSpPr>
        <p:spPr bwMode="auto">
          <a:xfrm rot="-1763261">
            <a:off x="2673350" y="4954588"/>
            <a:ext cx="1530350" cy="660400"/>
          </a:xfrm>
          <a:prstGeom prst="curvedUpArrow">
            <a:avLst>
              <a:gd name="adj1" fmla="val 24933"/>
              <a:gd name="adj2" fmla="val 49886"/>
              <a:gd name="adj3" fmla="val 25000"/>
            </a:avLst>
          </a:prstGeom>
          <a:solidFill>
            <a:schemeClr val="bg1"/>
          </a:solidFill>
          <a:ln w="9525" algn="ctr">
            <a:solidFill>
              <a:schemeClr val="tx2"/>
            </a:solidFill>
            <a:round/>
            <a:headEnd/>
            <a:tailEnd/>
          </a:ln>
        </p:spPr>
        <p:txBody>
          <a:bodyPr wrap="none" anchor="ctr"/>
          <a:lstStyle>
            <a:lvl1pPr eaLnBrk="0" hangingPunct="0">
              <a:defRPr sz="1600" b="1">
                <a:solidFill>
                  <a:schemeClr val="tx1"/>
                </a:solidFill>
                <a:latin typeface="Arial" pitchFamily="34" charset="0"/>
              </a:defRPr>
            </a:lvl1pPr>
            <a:lvl2pPr marL="742950" indent="-285750" eaLnBrk="0" hangingPunct="0">
              <a:defRPr sz="1600" b="1">
                <a:solidFill>
                  <a:schemeClr val="tx1"/>
                </a:solidFill>
                <a:latin typeface="Arial" pitchFamily="34" charset="0"/>
              </a:defRPr>
            </a:lvl2pPr>
            <a:lvl3pPr marL="1143000" indent="-228600" eaLnBrk="0" hangingPunct="0">
              <a:defRPr sz="1600" b="1">
                <a:solidFill>
                  <a:schemeClr val="tx1"/>
                </a:solidFill>
                <a:latin typeface="Arial" pitchFamily="34" charset="0"/>
              </a:defRPr>
            </a:lvl3pPr>
            <a:lvl4pPr marL="1600200" indent="-228600" eaLnBrk="0" hangingPunct="0">
              <a:defRPr sz="1600" b="1">
                <a:solidFill>
                  <a:schemeClr val="tx1"/>
                </a:solidFill>
                <a:latin typeface="Arial" pitchFamily="34" charset="0"/>
              </a:defRPr>
            </a:lvl4pPr>
            <a:lvl5pPr marL="2057400" indent="-228600" eaLnBrk="0" hangingPunct="0">
              <a:defRPr sz="1600" b="1">
                <a:solidFill>
                  <a:schemeClr val="tx1"/>
                </a:solidFill>
                <a:latin typeface="Arial" pitchFamily="34" charset="0"/>
              </a:defRPr>
            </a:lvl5pPr>
            <a:lvl6pPr marL="2514600" indent="-228600" algn="ctr" eaLnBrk="0" fontAlgn="base" hangingPunct="0">
              <a:spcBef>
                <a:spcPct val="0"/>
              </a:spcBef>
              <a:spcAft>
                <a:spcPct val="0"/>
              </a:spcAft>
              <a:defRPr sz="1600" b="1">
                <a:solidFill>
                  <a:schemeClr val="tx1"/>
                </a:solidFill>
                <a:latin typeface="Arial" pitchFamily="34" charset="0"/>
              </a:defRPr>
            </a:lvl6pPr>
            <a:lvl7pPr marL="2971800" indent="-228600" algn="ctr" eaLnBrk="0" fontAlgn="base" hangingPunct="0">
              <a:spcBef>
                <a:spcPct val="0"/>
              </a:spcBef>
              <a:spcAft>
                <a:spcPct val="0"/>
              </a:spcAft>
              <a:defRPr sz="1600" b="1">
                <a:solidFill>
                  <a:schemeClr val="tx1"/>
                </a:solidFill>
                <a:latin typeface="Arial" pitchFamily="34" charset="0"/>
              </a:defRPr>
            </a:lvl7pPr>
            <a:lvl8pPr marL="3429000" indent="-228600" algn="ctr" eaLnBrk="0" fontAlgn="base" hangingPunct="0">
              <a:spcBef>
                <a:spcPct val="0"/>
              </a:spcBef>
              <a:spcAft>
                <a:spcPct val="0"/>
              </a:spcAft>
              <a:defRPr sz="1600" b="1">
                <a:solidFill>
                  <a:schemeClr val="tx1"/>
                </a:solidFill>
                <a:latin typeface="Arial" pitchFamily="34" charset="0"/>
              </a:defRPr>
            </a:lvl8pPr>
            <a:lvl9pPr marL="3886200" indent="-228600" algn="ctr" eaLnBrk="0" fontAlgn="base" hangingPunct="0">
              <a:spcBef>
                <a:spcPct val="0"/>
              </a:spcBef>
              <a:spcAft>
                <a:spcPct val="0"/>
              </a:spcAft>
              <a:defRPr sz="1600" b="1">
                <a:solidFill>
                  <a:schemeClr val="tx1"/>
                </a:solidFill>
                <a:latin typeface="Arial" pitchFamily="34" charset="0"/>
              </a:defRPr>
            </a:lvl9pPr>
          </a:lstStyle>
          <a:p>
            <a:pPr eaLnBrk="1" hangingPunct="1"/>
            <a:endParaRPr lang="en-US" altLang="en-US"/>
          </a:p>
        </p:txBody>
      </p:sp>
      <p:sp>
        <p:nvSpPr>
          <p:cNvPr id="23561" name="TextBox 15"/>
          <p:cNvSpPr txBox="1">
            <a:spLocks noChangeArrowheads="1"/>
          </p:cNvSpPr>
          <p:nvPr/>
        </p:nvSpPr>
        <p:spPr bwMode="auto">
          <a:xfrm>
            <a:off x="2055814" y="4784725"/>
            <a:ext cx="8858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itchFamily="34" charset="0"/>
              </a:defRPr>
            </a:lvl1pPr>
            <a:lvl2pPr marL="742950" indent="-285750" eaLnBrk="0" hangingPunct="0">
              <a:defRPr sz="1600" b="1">
                <a:solidFill>
                  <a:schemeClr val="tx1"/>
                </a:solidFill>
                <a:latin typeface="Arial" pitchFamily="34" charset="0"/>
              </a:defRPr>
            </a:lvl2pPr>
            <a:lvl3pPr marL="1143000" indent="-228600" eaLnBrk="0" hangingPunct="0">
              <a:defRPr sz="1600" b="1">
                <a:solidFill>
                  <a:schemeClr val="tx1"/>
                </a:solidFill>
                <a:latin typeface="Arial" pitchFamily="34" charset="0"/>
              </a:defRPr>
            </a:lvl3pPr>
            <a:lvl4pPr marL="1600200" indent="-228600" eaLnBrk="0" hangingPunct="0">
              <a:defRPr sz="1600" b="1">
                <a:solidFill>
                  <a:schemeClr val="tx1"/>
                </a:solidFill>
                <a:latin typeface="Arial" pitchFamily="34" charset="0"/>
              </a:defRPr>
            </a:lvl4pPr>
            <a:lvl5pPr marL="2057400" indent="-228600" eaLnBrk="0" hangingPunct="0">
              <a:defRPr sz="1600" b="1">
                <a:solidFill>
                  <a:schemeClr val="tx1"/>
                </a:solidFill>
                <a:latin typeface="Arial" pitchFamily="34" charset="0"/>
              </a:defRPr>
            </a:lvl5pPr>
            <a:lvl6pPr marL="2514600" indent="-228600" algn="ctr" eaLnBrk="0" fontAlgn="base" hangingPunct="0">
              <a:spcBef>
                <a:spcPct val="0"/>
              </a:spcBef>
              <a:spcAft>
                <a:spcPct val="0"/>
              </a:spcAft>
              <a:defRPr sz="1600" b="1">
                <a:solidFill>
                  <a:schemeClr val="tx1"/>
                </a:solidFill>
                <a:latin typeface="Arial" pitchFamily="34" charset="0"/>
              </a:defRPr>
            </a:lvl6pPr>
            <a:lvl7pPr marL="2971800" indent="-228600" algn="ctr" eaLnBrk="0" fontAlgn="base" hangingPunct="0">
              <a:spcBef>
                <a:spcPct val="0"/>
              </a:spcBef>
              <a:spcAft>
                <a:spcPct val="0"/>
              </a:spcAft>
              <a:defRPr sz="1600" b="1">
                <a:solidFill>
                  <a:schemeClr val="tx1"/>
                </a:solidFill>
                <a:latin typeface="Arial" pitchFamily="34" charset="0"/>
              </a:defRPr>
            </a:lvl7pPr>
            <a:lvl8pPr marL="3429000" indent="-228600" algn="ctr" eaLnBrk="0" fontAlgn="base" hangingPunct="0">
              <a:spcBef>
                <a:spcPct val="0"/>
              </a:spcBef>
              <a:spcAft>
                <a:spcPct val="0"/>
              </a:spcAft>
              <a:defRPr sz="1600" b="1">
                <a:solidFill>
                  <a:schemeClr val="tx1"/>
                </a:solidFill>
                <a:latin typeface="Arial" pitchFamily="34" charset="0"/>
              </a:defRPr>
            </a:lvl8pPr>
            <a:lvl9pPr marL="3886200" indent="-228600" algn="ctr" eaLnBrk="0" fontAlgn="base" hangingPunct="0">
              <a:spcBef>
                <a:spcPct val="0"/>
              </a:spcBef>
              <a:spcAft>
                <a:spcPct val="0"/>
              </a:spcAft>
              <a:defRPr sz="1600" b="1">
                <a:solidFill>
                  <a:schemeClr val="tx1"/>
                </a:solidFill>
                <a:latin typeface="Arial" pitchFamily="34" charset="0"/>
              </a:defRPr>
            </a:lvl9pPr>
          </a:lstStyle>
          <a:p>
            <a:pPr eaLnBrk="1" hangingPunct="1"/>
            <a:r>
              <a:rPr lang="en-US" altLang="en-US" sz="2800" b="0"/>
              <a:t>Fuel</a:t>
            </a:r>
          </a:p>
        </p:txBody>
      </p:sp>
      <p:sp>
        <p:nvSpPr>
          <p:cNvPr id="23562" name="Right Arrow 16"/>
          <p:cNvSpPr>
            <a:spLocks noChangeArrowheads="1"/>
          </p:cNvSpPr>
          <p:nvPr/>
        </p:nvSpPr>
        <p:spPr bwMode="auto">
          <a:xfrm>
            <a:off x="4862514" y="2955926"/>
            <a:ext cx="2403475" cy="638175"/>
          </a:xfrm>
          <a:prstGeom prst="rightArrow">
            <a:avLst>
              <a:gd name="adj1" fmla="val 50000"/>
              <a:gd name="adj2" fmla="val 49989"/>
            </a:avLst>
          </a:prstGeom>
          <a:solidFill>
            <a:schemeClr val="bg1"/>
          </a:solidFill>
          <a:ln w="9525" algn="ctr">
            <a:solidFill>
              <a:schemeClr val="tx2"/>
            </a:solidFill>
            <a:round/>
            <a:headEnd/>
            <a:tailEnd/>
          </a:ln>
        </p:spPr>
        <p:txBody>
          <a:bodyPr wrap="none" anchor="ctr"/>
          <a:lstStyle>
            <a:lvl1pPr eaLnBrk="0" hangingPunct="0">
              <a:defRPr sz="1600" b="1">
                <a:solidFill>
                  <a:schemeClr val="tx1"/>
                </a:solidFill>
                <a:latin typeface="Arial" pitchFamily="34" charset="0"/>
              </a:defRPr>
            </a:lvl1pPr>
            <a:lvl2pPr marL="742950" indent="-285750" eaLnBrk="0" hangingPunct="0">
              <a:defRPr sz="1600" b="1">
                <a:solidFill>
                  <a:schemeClr val="tx1"/>
                </a:solidFill>
                <a:latin typeface="Arial" pitchFamily="34" charset="0"/>
              </a:defRPr>
            </a:lvl2pPr>
            <a:lvl3pPr marL="1143000" indent="-228600" eaLnBrk="0" hangingPunct="0">
              <a:defRPr sz="1600" b="1">
                <a:solidFill>
                  <a:schemeClr val="tx1"/>
                </a:solidFill>
                <a:latin typeface="Arial" pitchFamily="34" charset="0"/>
              </a:defRPr>
            </a:lvl3pPr>
            <a:lvl4pPr marL="1600200" indent="-228600" eaLnBrk="0" hangingPunct="0">
              <a:defRPr sz="1600" b="1">
                <a:solidFill>
                  <a:schemeClr val="tx1"/>
                </a:solidFill>
                <a:latin typeface="Arial" pitchFamily="34" charset="0"/>
              </a:defRPr>
            </a:lvl4pPr>
            <a:lvl5pPr marL="2057400" indent="-228600" eaLnBrk="0" hangingPunct="0">
              <a:defRPr sz="1600" b="1">
                <a:solidFill>
                  <a:schemeClr val="tx1"/>
                </a:solidFill>
                <a:latin typeface="Arial" pitchFamily="34" charset="0"/>
              </a:defRPr>
            </a:lvl5pPr>
            <a:lvl6pPr marL="2514600" indent="-228600" algn="ctr" eaLnBrk="0" fontAlgn="base" hangingPunct="0">
              <a:spcBef>
                <a:spcPct val="0"/>
              </a:spcBef>
              <a:spcAft>
                <a:spcPct val="0"/>
              </a:spcAft>
              <a:defRPr sz="1600" b="1">
                <a:solidFill>
                  <a:schemeClr val="tx1"/>
                </a:solidFill>
                <a:latin typeface="Arial" pitchFamily="34" charset="0"/>
              </a:defRPr>
            </a:lvl6pPr>
            <a:lvl7pPr marL="2971800" indent="-228600" algn="ctr" eaLnBrk="0" fontAlgn="base" hangingPunct="0">
              <a:spcBef>
                <a:spcPct val="0"/>
              </a:spcBef>
              <a:spcAft>
                <a:spcPct val="0"/>
              </a:spcAft>
              <a:defRPr sz="1600" b="1">
                <a:solidFill>
                  <a:schemeClr val="tx1"/>
                </a:solidFill>
                <a:latin typeface="Arial" pitchFamily="34" charset="0"/>
              </a:defRPr>
            </a:lvl7pPr>
            <a:lvl8pPr marL="3429000" indent="-228600" algn="ctr" eaLnBrk="0" fontAlgn="base" hangingPunct="0">
              <a:spcBef>
                <a:spcPct val="0"/>
              </a:spcBef>
              <a:spcAft>
                <a:spcPct val="0"/>
              </a:spcAft>
              <a:defRPr sz="1600" b="1">
                <a:solidFill>
                  <a:schemeClr val="tx1"/>
                </a:solidFill>
                <a:latin typeface="Arial" pitchFamily="34" charset="0"/>
              </a:defRPr>
            </a:lvl8pPr>
            <a:lvl9pPr marL="3886200" indent="-228600" algn="ctr" eaLnBrk="0" fontAlgn="base" hangingPunct="0">
              <a:spcBef>
                <a:spcPct val="0"/>
              </a:spcBef>
              <a:spcAft>
                <a:spcPct val="0"/>
              </a:spcAft>
              <a:defRPr sz="1600" b="1">
                <a:solidFill>
                  <a:schemeClr val="tx1"/>
                </a:solidFill>
                <a:latin typeface="Arial" pitchFamily="34" charset="0"/>
              </a:defRPr>
            </a:lvl9pPr>
          </a:lstStyle>
          <a:p>
            <a:pPr eaLnBrk="1" hangingPunct="1"/>
            <a:endParaRPr lang="en-US" altLang="en-US"/>
          </a:p>
        </p:txBody>
      </p:sp>
      <p:sp>
        <p:nvSpPr>
          <p:cNvPr id="23563" name="TextBox 17"/>
          <p:cNvSpPr txBox="1">
            <a:spLocks noChangeArrowheads="1"/>
          </p:cNvSpPr>
          <p:nvPr/>
        </p:nvSpPr>
        <p:spPr bwMode="auto">
          <a:xfrm>
            <a:off x="4845051" y="3533776"/>
            <a:ext cx="218361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itchFamily="34" charset="0"/>
              </a:defRPr>
            </a:lvl1pPr>
            <a:lvl2pPr marL="742950" indent="-285750" eaLnBrk="0" hangingPunct="0">
              <a:defRPr sz="1600" b="1">
                <a:solidFill>
                  <a:schemeClr val="tx1"/>
                </a:solidFill>
                <a:latin typeface="Arial" pitchFamily="34" charset="0"/>
              </a:defRPr>
            </a:lvl2pPr>
            <a:lvl3pPr marL="1143000" indent="-228600" eaLnBrk="0" hangingPunct="0">
              <a:defRPr sz="1600" b="1">
                <a:solidFill>
                  <a:schemeClr val="tx1"/>
                </a:solidFill>
                <a:latin typeface="Arial" pitchFamily="34" charset="0"/>
              </a:defRPr>
            </a:lvl3pPr>
            <a:lvl4pPr marL="1600200" indent="-228600" eaLnBrk="0" hangingPunct="0">
              <a:defRPr sz="1600" b="1">
                <a:solidFill>
                  <a:schemeClr val="tx1"/>
                </a:solidFill>
                <a:latin typeface="Arial" pitchFamily="34" charset="0"/>
              </a:defRPr>
            </a:lvl4pPr>
            <a:lvl5pPr marL="2057400" indent="-228600" eaLnBrk="0" hangingPunct="0">
              <a:defRPr sz="1600" b="1">
                <a:solidFill>
                  <a:schemeClr val="tx1"/>
                </a:solidFill>
                <a:latin typeface="Arial" pitchFamily="34" charset="0"/>
              </a:defRPr>
            </a:lvl5pPr>
            <a:lvl6pPr marL="2514600" indent="-228600" algn="ctr" eaLnBrk="0" fontAlgn="base" hangingPunct="0">
              <a:spcBef>
                <a:spcPct val="0"/>
              </a:spcBef>
              <a:spcAft>
                <a:spcPct val="0"/>
              </a:spcAft>
              <a:defRPr sz="1600" b="1">
                <a:solidFill>
                  <a:schemeClr val="tx1"/>
                </a:solidFill>
                <a:latin typeface="Arial" pitchFamily="34" charset="0"/>
              </a:defRPr>
            </a:lvl6pPr>
            <a:lvl7pPr marL="2971800" indent="-228600" algn="ctr" eaLnBrk="0" fontAlgn="base" hangingPunct="0">
              <a:spcBef>
                <a:spcPct val="0"/>
              </a:spcBef>
              <a:spcAft>
                <a:spcPct val="0"/>
              </a:spcAft>
              <a:defRPr sz="1600" b="1">
                <a:solidFill>
                  <a:schemeClr val="tx1"/>
                </a:solidFill>
                <a:latin typeface="Arial" pitchFamily="34" charset="0"/>
              </a:defRPr>
            </a:lvl7pPr>
            <a:lvl8pPr marL="3429000" indent="-228600" algn="ctr" eaLnBrk="0" fontAlgn="base" hangingPunct="0">
              <a:spcBef>
                <a:spcPct val="0"/>
              </a:spcBef>
              <a:spcAft>
                <a:spcPct val="0"/>
              </a:spcAft>
              <a:defRPr sz="1600" b="1">
                <a:solidFill>
                  <a:schemeClr val="tx1"/>
                </a:solidFill>
                <a:latin typeface="Arial" pitchFamily="34" charset="0"/>
              </a:defRPr>
            </a:lvl8pPr>
            <a:lvl9pPr marL="3886200" indent="-228600" algn="ctr" eaLnBrk="0" fontAlgn="base" hangingPunct="0">
              <a:spcBef>
                <a:spcPct val="0"/>
              </a:spcBef>
              <a:spcAft>
                <a:spcPct val="0"/>
              </a:spcAft>
              <a:defRPr sz="1600" b="1">
                <a:solidFill>
                  <a:schemeClr val="tx1"/>
                </a:solidFill>
                <a:latin typeface="Arial" pitchFamily="34" charset="0"/>
              </a:defRPr>
            </a:lvl9pPr>
          </a:lstStyle>
          <a:p>
            <a:pPr eaLnBrk="1" hangingPunct="1"/>
            <a:r>
              <a:rPr lang="en-US" altLang="en-US" sz="2800" b="0" dirty="0"/>
              <a:t>Heat Energy</a:t>
            </a:r>
          </a:p>
          <a:p>
            <a:pPr eaLnBrk="1" hangingPunct="1"/>
            <a:r>
              <a:rPr lang="en-US" altLang="en-US" sz="2800" b="0" dirty="0"/>
              <a:t>  (Steam)</a:t>
            </a:r>
          </a:p>
          <a:p>
            <a:pPr eaLnBrk="1" hangingPunct="1"/>
            <a:endParaRPr lang="en-US" altLang="en-US" sz="2800" b="0" dirty="0"/>
          </a:p>
        </p:txBody>
      </p:sp>
      <p:pic>
        <p:nvPicPr>
          <p:cNvPr id="23564" name="Picture 4" descr="http://www2.roamsecure.net/webpics/Oil_Refinery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3535" y="1912938"/>
            <a:ext cx="2020887"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Curved Up Arrow 18"/>
          <p:cNvSpPr>
            <a:spLocks noChangeArrowheads="1"/>
          </p:cNvSpPr>
          <p:nvPr/>
        </p:nvSpPr>
        <p:spPr bwMode="auto">
          <a:xfrm rot="8781686" flipH="1" flipV="1">
            <a:off x="4452938" y="2170113"/>
            <a:ext cx="1249362" cy="658812"/>
          </a:xfrm>
          <a:prstGeom prst="curvedUpArrow">
            <a:avLst>
              <a:gd name="adj1" fmla="val 25013"/>
              <a:gd name="adj2" fmla="val 50035"/>
              <a:gd name="adj3" fmla="val 25000"/>
            </a:avLst>
          </a:prstGeom>
          <a:solidFill>
            <a:schemeClr val="bg1"/>
          </a:solidFill>
          <a:ln w="9525" algn="ctr">
            <a:solidFill>
              <a:schemeClr val="tx2"/>
            </a:solidFill>
            <a:round/>
            <a:headEnd/>
            <a:tailEnd/>
          </a:ln>
        </p:spPr>
        <p:txBody>
          <a:bodyPr wrap="none" anchor="ctr"/>
          <a:lstStyle>
            <a:lvl1pPr eaLnBrk="0" hangingPunct="0">
              <a:defRPr sz="1600" b="1">
                <a:solidFill>
                  <a:schemeClr val="tx1"/>
                </a:solidFill>
                <a:latin typeface="Arial" pitchFamily="34" charset="0"/>
              </a:defRPr>
            </a:lvl1pPr>
            <a:lvl2pPr marL="742950" indent="-285750" eaLnBrk="0" hangingPunct="0">
              <a:defRPr sz="1600" b="1">
                <a:solidFill>
                  <a:schemeClr val="tx1"/>
                </a:solidFill>
                <a:latin typeface="Arial" pitchFamily="34" charset="0"/>
              </a:defRPr>
            </a:lvl2pPr>
            <a:lvl3pPr marL="1143000" indent="-228600" eaLnBrk="0" hangingPunct="0">
              <a:defRPr sz="1600" b="1">
                <a:solidFill>
                  <a:schemeClr val="tx1"/>
                </a:solidFill>
                <a:latin typeface="Arial" pitchFamily="34" charset="0"/>
              </a:defRPr>
            </a:lvl3pPr>
            <a:lvl4pPr marL="1600200" indent="-228600" eaLnBrk="0" hangingPunct="0">
              <a:defRPr sz="1600" b="1">
                <a:solidFill>
                  <a:schemeClr val="tx1"/>
                </a:solidFill>
                <a:latin typeface="Arial" pitchFamily="34" charset="0"/>
              </a:defRPr>
            </a:lvl4pPr>
            <a:lvl5pPr marL="2057400" indent="-228600" eaLnBrk="0" hangingPunct="0">
              <a:defRPr sz="1600" b="1">
                <a:solidFill>
                  <a:schemeClr val="tx1"/>
                </a:solidFill>
                <a:latin typeface="Arial" pitchFamily="34" charset="0"/>
              </a:defRPr>
            </a:lvl5pPr>
            <a:lvl6pPr marL="2514600" indent="-228600" algn="ctr" eaLnBrk="0" fontAlgn="base" hangingPunct="0">
              <a:spcBef>
                <a:spcPct val="0"/>
              </a:spcBef>
              <a:spcAft>
                <a:spcPct val="0"/>
              </a:spcAft>
              <a:defRPr sz="1600" b="1">
                <a:solidFill>
                  <a:schemeClr val="tx1"/>
                </a:solidFill>
                <a:latin typeface="Arial" pitchFamily="34" charset="0"/>
              </a:defRPr>
            </a:lvl6pPr>
            <a:lvl7pPr marL="2971800" indent="-228600" algn="ctr" eaLnBrk="0" fontAlgn="base" hangingPunct="0">
              <a:spcBef>
                <a:spcPct val="0"/>
              </a:spcBef>
              <a:spcAft>
                <a:spcPct val="0"/>
              </a:spcAft>
              <a:defRPr sz="1600" b="1">
                <a:solidFill>
                  <a:schemeClr val="tx1"/>
                </a:solidFill>
                <a:latin typeface="Arial" pitchFamily="34" charset="0"/>
              </a:defRPr>
            </a:lvl7pPr>
            <a:lvl8pPr marL="3429000" indent="-228600" algn="ctr" eaLnBrk="0" fontAlgn="base" hangingPunct="0">
              <a:spcBef>
                <a:spcPct val="0"/>
              </a:spcBef>
              <a:spcAft>
                <a:spcPct val="0"/>
              </a:spcAft>
              <a:defRPr sz="1600" b="1">
                <a:solidFill>
                  <a:schemeClr val="tx1"/>
                </a:solidFill>
                <a:latin typeface="Arial" pitchFamily="34" charset="0"/>
              </a:defRPr>
            </a:lvl8pPr>
            <a:lvl9pPr marL="3886200" indent="-228600" algn="ctr" eaLnBrk="0" fontAlgn="base" hangingPunct="0">
              <a:spcBef>
                <a:spcPct val="0"/>
              </a:spcBef>
              <a:spcAft>
                <a:spcPct val="0"/>
              </a:spcAft>
              <a:defRPr sz="1600" b="1">
                <a:solidFill>
                  <a:schemeClr val="tx1"/>
                </a:solidFill>
                <a:latin typeface="Arial" pitchFamily="34" charset="0"/>
              </a:defRPr>
            </a:lvl9pPr>
          </a:lstStyle>
          <a:p>
            <a:pPr eaLnBrk="1" hangingPunct="1"/>
            <a:endParaRPr lang="en-US" altLang="en-US"/>
          </a:p>
        </p:txBody>
      </p:sp>
      <p:sp>
        <p:nvSpPr>
          <p:cNvPr id="23566" name="TextBox 19"/>
          <p:cNvSpPr txBox="1">
            <a:spLocks noChangeArrowheads="1"/>
          </p:cNvSpPr>
          <p:nvPr/>
        </p:nvSpPr>
        <p:spPr bwMode="auto">
          <a:xfrm>
            <a:off x="5057776" y="1555751"/>
            <a:ext cx="10017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itchFamily="34" charset="0"/>
              </a:defRPr>
            </a:lvl1pPr>
            <a:lvl2pPr marL="742950" indent="-285750" eaLnBrk="0" hangingPunct="0">
              <a:defRPr sz="1600" b="1">
                <a:solidFill>
                  <a:schemeClr val="tx1"/>
                </a:solidFill>
                <a:latin typeface="Arial" pitchFamily="34" charset="0"/>
              </a:defRPr>
            </a:lvl2pPr>
            <a:lvl3pPr marL="1143000" indent="-228600" eaLnBrk="0" hangingPunct="0">
              <a:defRPr sz="1600" b="1">
                <a:solidFill>
                  <a:schemeClr val="tx1"/>
                </a:solidFill>
                <a:latin typeface="Arial" pitchFamily="34" charset="0"/>
              </a:defRPr>
            </a:lvl3pPr>
            <a:lvl4pPr marL="1600200" indent="-228600" eaLnBrk="0" hangingPunct="0">
              <a:defRPr sz="1600" b="1">
                <a:solidFill>
                  <a:schemeClr val="tx1"/>
                </a:solidFill>
                <a:latin typeface="Arial" pitchFamily="34" charset="0"/>
              </a:defRPr>
            </a:lvl4pPr>
            <a:lvl5pPr marL="2057400" indent="-228600" eaLnBrk="0" hangingPunct="0">
              <a:defRPr sz="1600" b="1">
                <a:solidFill>
                  <a:schemeClr val="tx1"/>
                </a:solidFill>
                <a:latin typeface="Arial" pitchFamily="34" charset="0"/>
              </a:defRPr>
            </a:lvl5pPr>
            <a:lvl6pPr marL="2514600" indent="-228600" algn="ctr" eaLnBrk="0" fontAlgn="base" hangingPunct="0">
              <a:spcBef>
                <a:spcPct val="0"/>
              </a:spcBef>
              <a:spcAft>
                <a:spcPct val="0"/>
              </a:spcAft>
              <a:defRPr sz="1600" b="1">
                <a:solidFill>
                  <a:schemeClr val="tx1"/>
                </a:solidFill>
                <a:latin typeface="Arial" pitchFamily="34" charset="0"/>
              </a:defRPr>
            </a:lvl6pPr>
            <a:lvl7pPr marL="2971800" indent="-228600" algn="ctr" eaLnBrk="0" fontAlgn="base" hangingPunct="0">
              <a:spcBef>
                <a:spcPct val="0"/>
              </a:spcBef>
              <a:spcAft>
                <a:spcPct val="0"/>
              </a:spcAft>
              <a:defRPr sz="1600" b="1">
                <a:solidFill>
                  <a:schemeClr val="tx1"/>
                </a:solidFill>
                <a:latin typeface="Arial" pitchFamily="34" charset="0"/>
              </a:defRPr>
            </a:lvl7pPr>
            <a:lvl8pPr marL="3429000" indent="-228600" algn="ctr" eaLnBrk="0" fontAlgn="base" hangingPunct="0">
              <a:spcBef>
                <a:spcPct val="0"/>
              </a:spcBef>
              <a:spcAft>
                <a:spcPct val="0"/>
              </a:spcAft>
              <a:defRPr sz="1600" b="1">
                <a:solidFill>
                  <a:schemeClr val="tx1"/>
                </a:solidFill>
                <a:latin typeface="Arial" pitchFamily="34" charset="0"/>
              </a:defRPr>
            </a:lvl8pPr>
            <a:lvl9pPr marL="3886200" indent="-228600" algn="ctr" eaLnBrk="0" fontAlgn="base" hangingPunct="0">
              <a:spcBef>
                <a:spcPct val="0"/>
              </a:spcBef>
              <a:spcAft>
                <a:spcPct val="0"/>
              </a:spcAft>
              <a:defRPr sz="1600" b="1">
                <a:solidFill>
                  <a:schemeClr val="tx1"/>
                </a:solidFill>
                <a:latin typeface="Arial" pitchFamily="34" charset="0"/>
              </a:defRPr>
            </a:lvl9pPr>
          </a:lstStyle>
          <a:p>
            <a:pPr eaLnBrk="1" hangingPunct="1"/>
            <a:r>
              <a:rPr lang="en-US" altLang="en-US" sz="2800" b="0"/>
              <a:t>GHG</a:t>
            </a:r>
          </a:p>
        </p:txBody>
      </p:sp>
      <p:sp>
        <p:nvSpPr>
          <p:cNvPr id="23567" name="TextBox 15"/>
          <p:cNvSpPr txBox="1">
            <a:spLocks noChangeArrowheads="1"/>
          </p:cNvSpPr>
          <p:nvPr/>
        </p:nvSpPr>
        <p:spPr bwMode="auto">
          <a:xfrm>
            <a:off x="3028157" y="4141788"/>
            <a:ext cx="1719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itchFamily="34" charset="0"/>
              </a:defRPr>
            </a:lvl1pPr>
            <a:lvl2pPr marL="742950" indent="-285750" eaLnBrk="0" hangingPunct="0">
              <a:defRPr sz="1600" b="1">
                <a:solidFill>
                  <a:schemeClr val="tx1"/>
                </a:solidFill>
                <a:latin typeface="Arial" pitchFamily="34" charset="0"/>
              </a:defRPr>
            </a:lvl2pPr>
            <a:lvl3pPr marL="1143000" indent="-228600" eaLnBrk="0" hangingPunct="0">
              <a:defRPr sz="1600" b="1">
                <a:solidFill>
                  <a:schemeClr val="tx1"/>
                </a:solidFill>
                <a:latin typeface="Arial" pitchFamily="34" charset="0"/>
              </a:defRPr>
            </a:lvl3pPr>
            <a:lvl4pPr marL="1600200" indent="-228600" eaLnBrk="0" hangingPunct="0">
              <a:defRPr sz="1600" b="1">
                <a:solidFill>
                  <a:schemeClr val="tx1"/>
                </a:solidFill>
                <a:latin typeface="Arial" pitchFamily="34" charset="0"/>
              </a:defRPr>
            </a:lvl4pPr>
            <a:lvl5pPr marL="2057400" indent="-228600" eaLnBrk="0" hangingPunct="0">
              <a:defRPr sz="1600" b="1">
                <a:solidFill>
                  <a:schemeClr val="tx1"/>
                </a:solidFill>
                <a:latin typeface="Arial" pitchFamily="34" charset="0"/>
              </a:defRPr>
            </a:lvl5pPr>
            <a:lvl6pPr marL="2514600" indent="-228600" algn="ctr" eaLnBrk="0" fontAlgn="base" hangingPunct="0">
              <a:spcBef>
                <a:spcPct val="0"/>
              </a:spcBef>
              <a:spcAft>
                <a:spcPct val="0"/>
              </a:spcAft>
              <a:defRPr sz="1600" b="1">
                <a:solidFill>
                  <a:schemeClr val="tx1"/>
                </a:solidFill>
                <a:latin typeface="Arial" pitchFamily="34" charset="0"/>
              </a:defRPr>
            </a:lvl6pPr>
            <a:lvl7pPr marL="2971800" indent="-228600" algn="ctr" eaLnBrk="0" fontAlgn="base" hangingPunct="0">
              <a:spcBef>
                <a:spcPct val="0"/>
              </a:spcBef>
              <a:spcAft>
                <a:spcPct val="0"/>
              </a:spcAft>
              <a:defRPr sz="1600" b="1">
                <a:solidFill>
                  <a:schemeClr val="tx1"/>
                </a:solidFill>
                <a:latin typeface="Arial" pitchFamily="34" charset="0"/>
              </a:defRPr>
            </a:lvl7pPr>
            <a:lvl8pPr marL="3429000" indent="-228600" algn="ctr" eaLnBrk="0" fontAlgn="base" hangingPunct="0">
              <a:spcBef>
                <a:spcPct val="0"/>
              </a:spcBef>
              <a:spcAft>
                <a:spcPct val="0"/>
              </a:spcAft>
              <a:defRPr sz="1600" b="1">
                <a:solidFill>
                  <a:schemeClr val="tx1"/>
                </a:solidFill>
                <a:latin typeface="Arial" pitchFamily="34" charset="0"/>
              </a:defRPr>
            </a:lvl8pPr>
            <a:lvl9pPr marL="3886200" indent="-228600" algn="ctr" eaLnBrk="0" fontAlgn="base" hangingPunct="0">
              <a:spcBef>
                <a:spcPct val="0"/>
              </a:spcBef>
              <a:spcAft>
                <a:spcPct val="0"/>
              </a:spcAft>
              <a:defRPr sz="1600" b="1">
                <a:solidFill>
                  <a:schemeClr val="tx1"/>
                </a:solidFill>
                <a:latin typeface="Arial" pitchFamily="34" charset="0"/>
              </a:defRPr>
            </a:lvl9pPr>
          </a:lstStyle>
          <a:p>
            <a:pPr eaLnBrk="1" hangingPunct="1"/>
            <a:r>
              <a:rPr lang="en-US" altLang="en-US" sz="2000" b="0" dirty="0"/>
              <a:t>Utility  Plant</a:t>
            </a:r>
          </a:p>
        </p:txBody>
      </p:sp>
      <p:sp>
        <p:nvSpPr>
          <p:cNvPr id="23568" name="TextBox 16"/>
          <p:cNvSpPr txBox="1">
            <a:spLocks noChangeArrowheads="1"/>
          </p:cNvSpPr>
          <p:nvPr/>
        </p:nvSpPr>
        <p:spPr bwMode="auto">
          <a:xfrm>
            <a:off x="7399247" y="4025900"/>
            <a:ext cx="2035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b="1">
                <a:solidFill>
                  <a:schemeClr val="tx1"/>
                </a:solidFill>
                <a:latin typeface="Arial" pitchFamily="34" charset="0"/>
              </a:defRPr>
            </a:lvl1pPr>
            <a:lvl2pPr marL="742950" indent="-285750" eaLnBrk="0" hangingPunct="0">
              <a:defRPr sz="1600" b="1">
                <a:solidFill>
                  <a:schemeClr val="tx1"/>
                </a:solidFill>
                <a:latin typeface="Arial" pitchFamily="34" charset="0"/>
              </a:defRPr>
            </a:lvl2pPr>
            <a:lvl3pPr marL="1143000" indent="-228600" eaLnBrk="0" hangingPunct="0">
              <a:defRPr sz="1600" b="1">
                <a:solidFill>
                  <a:schemeClr val="tx1"/>
                </a:solidFill>
                <a:latin typeface="Arial" pitchFamily="34" charset="0"/>
              </a:defRPr>
            </a:lvl3pPr>
            <a:lvl4pPr marL="1600200" indent="-228600" eaLnBrk="0" hangingPunct="0">
              <a:defRPr sz="1600" b="1">
                <a:solidFill>
                  <a:schemeClr val="tx1"/>
                </a:solidFill>
                <a:latin typeface="Arial" pitchFamily="34" charset="0"/>
              </a:defRPr>
            </a:lvl4pPr>
            <a:lvl5pPr marL="2057400" indent="-228600" eaLnBrk="0" hangingPunct="0">
              <a:defRPr sz="1600" b="1">
                <a:solidFill>
                  <a:schemeClr val="tx1"/>
                </a:solidFill>
                <a:latin typeface="Arial" pitchFamily="34" charset="0"/>
              </a:defRPr>
            </a:lvl5pPr>
            <a:lvl6pPr marL="2514600" indent="-228600" algn="ctr" eaLnBrk="0" fontAlgn="base" hangingPunct="0">
              <a:spcBef>
                <a:spcPct val="0"/>
              </a:spcBef>
              <a:spcAft>
                <a:spcPct val="0"/>
              </a:spcAft>
              <a:defRPr sz="1600" b="1">
                <a:solidFill>
                  <a:schemeClr val="tx1"/>
                </a:solidFill>
                <a:latin typeface="Arial" pitchFamily="34" charset="0"/>
              </a:defRPr>
            </a:lvl6pPr>
            <a:lvl7pPr marL="2971800" indent="-228600" algn="ctr" eaLnBrk="0" fontAlgn="base" hangingPunct="0">
              <a:spcBef>
                <a:spcPct val="0"/>
              </a:spcBef>
              <a:spcAft>
                <a:spcPct val="0"/>
              </a:spcAft>
              <a:defRPr sz="1600" b="1">
                <a:solidFill>
                  <a:schemeClr val="tx1"/>
                </a:solidFill>
                <a:latin typeface="Arial" pitchFamily="34" charset="0"/>
              </a:defRPr>
            </a:lvl7pPr>
            <a:lvl8pPr marL="3429000" indent="-228600" algn="ctr" eaLnBrk="0" fontAlgn="base" hangingPunct="0">
              <a:spcBef>
                <a:spcPct val="0"/>
              </a:spcBef>
              <a:spcAft>
                <a:spcPct val="0"/>
              </a:spcAft>
              <a:defRPr sz="1600" b="1">
                <a:solidFill>
                  <a:schemeClr val="tx1"/>
                </a:solidFill>
                <a:latin typeface="Arial" pitchFamily="34" charset="0"/>
              </a:defRPr>
            </a:lvl8pPr>
            <a:lvl9pPr marL="3886200" indent="-228600" algn="ctr" eaLnBrk="0" fontAlgn="base" hangingPunct="0">
              <a:spcBef>
                <a:spcPct val="0"/>
              </a:spcBef>
              <a:spcAft>
                <a:spcPct val="0"/>
              </a:spcAft>
              <a:defRPr sz="1600" b="1">
                <a:solidFill>
                  <a:schemeClr val="tx1"/>
                </a:solidFill>
                <a:latin typeface="Arial" pitchFamily="34" charset="0"/>
              </a:defRPr>
            </a:lvl9pPr>
          </a:lstStyle>
          <a:p>
            <a:pPr eaLnBrk="1" hangingPunct="1"/>
            <a:r>
              <a:rPr lang="en-US" altLang="en-US" sz="2000" b="0"/>
              <a:t>Chemical Plant</a:t>
            </a:r>
          </a:p>
        </p:txBody>
      </p:sp>
      <p:sp>
        <p:nvSpPr>
          <p:cNvPr id="19" name="Title 1"/>
          <p:cNvSpPr>
            <a:spLocks noGrp="1"/>
          </p:cNvSpPr>
          <p:nvPr>
            <p:ph type="title"/>
          </p:nvPr>
        </p:nvSpPr>
        <p:spPr>
          <a:xfrm>
            <a:off x="303975" y="60514"/>
            <a:ext cx="7469249" cy="1143000"/>
          </a:xfrm>
        </p:spPr>
        <p:txBody>
          <a:bodyPr>
            <a:normAutofit/>
          </a:bodyPr>
          <a:lstStyle/>
          <a:p>
            <a:pPr>
              <a:defRPr/>
            </a:pPr>
            <a:r>
              <a:rPr lang="en-US" sz="3600" dirty="0">
                <a:solidFill>
                  <a:srgbClr val="002060"/>
                </a:solidFill>
                <a:latin typeface="Arial" panose="020B0604020202020204" pitchFamily="34" charset="0"/>
                <a:cs typeface="Arial" panose="020B0604020202020204" pitchFamily="34" charset="0"/>
              </a:rPr>
              <a:t>Application of Optimization Models</a:t>
            </a:r>
          </a:p>
        </p:txBody>
      </p:sp>
      <p:sp>
        <p:nvSpPr>
          <p:cNvPr id="20" name="Cloud 19"/>
          <p:cNvSpPr/>
          <p:nvPr/>
        </p:nvSpPr>
        <p:spPr bwMode="auto">
          <a:xfrm>
            <a:off x="7104155" y="4425951"/>
            <a:ext cx="3182846" cy="2153285"/>
          </a:xfrm>
          <a:prstGeom prst="cloud">
            <a:avLst/>
          </a:prstGeom>
          <a:solidFill>
            <a:srgbClr val="FFFF00"/>
          </a:solidFill>
          <a:ln w="9525" cap="flat" cmpd="sng" algn="ctr">
            <a:solidFill>
              <a:srgbClr val="002060"/>
            </a:solidFill>
            <a:prstDash val="solid"/>
            <a:round/>
            <a:headEnd type="none" w="med" len="med"/>
            <a:tailEnd type="none" w="med" len="med"/>
          </a:ln>
          <a:effectLst/>
        </p:spPr>
        <p:txBody>
          <a:bodyPr wrap="none" anchor="ctr"/>
          <a:lstStyle/>
          <a:p>
            <a:pPr>
              <a:defRPr/>
            </a:pPr>
            <a:endParaRPr lang="en-US">
              <a:latin typeface="Arial" charset="0"/>
            </a:endParaRPr>
          </a:p>
        </p:txBody>
      </p:sp>
      <p:sp>
        <p:nvSpPr>
          <p:cNvPr id="21" name="Rectangle 11"/>
          <p:cNvSpPr>
            <a:spLocks noChangeArrowheads="1"/>
          </p:cNvSpPr>
          <p:nvPr/>
        </p:nvSpPr>
        <p:spPr bwMode="auto">
          <a:xfrm>
            <a:off x="7543800" y="4784725"/>
            <a:ext cx="286940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1600" b="1">
                <a:solidFill>
                  <a:schemeClr val="tx1"/>
                </a:solidFill>
                <a:latin typeface="Arial" pitchFamily="34" charset="0"/>
              </a:defRPr>
            </a:lvl1pPr>
            <a:lvl2pPr marL="742950" indent="-285750" eaLnBrk="0" hangingPunct="0">
              <a:defRPr sz="1600" b="1">
                <a:solidFill>
                  <a:schemeClr val="tx1"/>
                </a:solidFill>
                <a:latin typeface="Arial" pitchFamily="34" charset="0"/>
              </a:defRPr>
            </a:lvl2pPr>
            <a:lvl3pPr marL="1143000" indent="-228600" eaLnBrk="0" hangingPunct="0">
              <a:defRPr sz="1600" b="1">
                <a:solidFill>
                  <a:schemeClr val="tx1"/>
                </a:solidFill>
                <a:latin typeface="Arial" pitchFamily="34" charset="0"/>
              </a:defRPr>
            </a:lvl3pPr>
            <a:lvl4pPr marL="1600200" indent="-228600" eaLnBrk="0" hangingPunct="0">
              <a:defRPr sz="1600" b="1">
                <a:solidFill>
                  <a:schemeClr val="tx1"/>
                </a:solidFill>
                <a:latin typeface="Arial" pitchFamily="34" charset="0"/>
              </a:defRPr>
            </a:lvl4pPr>
            <a:lvl5pPr marL="2057400" indent="-228600" eaLnBrk="0" hangingPunct="0">
              <a:defRPr sz="1600" b="1">
                <a:solidFill>
                  <a:schemeClr val="tx1"/>
                </a:solidFill>
                <a:latin typeface="Arial" pitchFamily="34" charset="0"/>
              </a:defRPr>
            </a:lvl5pPr>
            <a:lvl6pPr marL="2514600" indent="-228600" algn="ctr" eaLnBrk="0" fontAlgn="base" hangingPunct="0">
              <a:spcBef>
                <a:spcPct val="0"/>
              </a:spcBef>
              <a:spcAft>
                <a:spcPct val="0"/>
              </a:spcAft>
              <a:defRPr sz="1600" b="1">
                <a:solidFill>
                  <a:schemeClr val="tx1"/>
                </a:solidFill>
                <a:latin typeface="Arial" pitchFamily="34" charset="0"/>
              </a:defRPr>
            </a:lvl6pPr>
            <a:lvl7pPr marL="2971800" indent="-228600" algn="ctr" eaLnBrk="0" fontAlgn="base" hangingPunct="0">
              <a:spcBef>
                <a:spcPct val="0"/>
              </a:spcBef>
              <a:spcAft>
                <a:spcPct val="0"/>
              </a:spcAft>
              <a:defRPr sz="1600" b="1">
                <a:solidFill>
                  <a:schemeClr val="tx1"/>
                </a:solidFill>
                <a:latin typeface="Arial" pitchFamily="34" charset="0"/>
              </a:defRPr>
            </a:lvl7pPr>
            <a:lvl8pPr marL="3429000" indent="-228600" algn="ctr" eaLnBrk="0" fontAlgn="base" hangingPunct="0">
              <a:spcBef>
                <a:spcPct val="0"/>
              </a:spcBef>
              <a:spcAft>
                <a:spcPct val="0"/>
              </a:spcAft>
              <a:defRPr sz="1600" b="1">
                <a:solidFill>
                  <a:schemeClr val="tx1"/>
                </a:solidFill>
                <a:latin typeface="Arial" pitchFamily="34" charset="0"/>
              </a:defRPr>
            </a:lvl8pPr>
            <a:lvl9pPr marL="3886200" indent="-228600" algn="ctr" eaLnBrk="0" fontAlgn="base" hangingPunct="0">
              <a:spcBef>
                <a:spcPct val="0"/>
              </a:spcBef>
              <a:spcAft>
                <a:spcPct val="0"/>
              </a:spcAft>
              <a:defRPr sz="1600" b="1">
                <a:solidFill>
                  <a:schemeClr val="tx1"/>
                </a:solidFill>
                <a:latin typeface="Arial" pitchFamily="34" charset="0"/>
              </a:defRPr>
            </a:lvl9pPr>
          </a:lstStyle>
          <a:p>
            <a:pPr eaLnBrk="1" hangingPunct="1"/>
            <a:r>
              <a:rPr lang="en-US" altLang="en-US" sz="2000" b="0" dirty="0">
                <a:cs typeface="Arial" pitchFamily="34" charset="0"/>
              </a:rPr>
              <a:t>But remember, there </a:t>
            </a:r>
          </a:p>
          <a:p>
            <a:pPr eaLnBrk="1" hangingPunct="1"/>
            <a:r>
              <a:rPr lang="en-US" altLang="en-US" sz="2000" b="0" dirty="0">
                <a:cs typeface="Arial" pitchFamily="34" charset="0"/>
              </a:rPr>
              <a:t>are always trade-offs (good/bad) </a:t>
            </a:r>
          </a:p>
          <a:p>
            <a:pPr eaLnBrk="1" hangingPunct="1"/>
            <a:r>
              <a:rPr lang="en-US" altLang="en-US" sz="2000" b="0" dirty="0">
                <a:cs typeface="Arial" pitchFamily="34" charset="0"/>
              </a:rPr>
              <a:t>to be considered</a:t>
            </a:r>
            <a:endParaRPr lang="en-US" altLang="en-US" sz="2000" b="0" dirty="0"/>
          </a:p>
        </p:txBody>
      </p:sp>
    </p:spTree>
    <p:extLst>
      <p:ext uri="{BB962C8B-B14F-4D97-AF65-F5344CB8AC3E}">
        <p14:creationId xmlns:p14="http://schemas.microsoft.com/office/powerpoint/2010/main" val="34813640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1" y="152400"/>
            <a:ext cx="5932227" cy="990600"/>
          </a:xfrm>
        </p:spPr>
        <p:txBody>
          <a:bodyPr anchor="ctr">
            <a:noAutofit/>
          </a:bodyPr>
          <a:lstStyle/>
          <a:p>
            <a:pPr algn="ctr"/>
            <a:r>
              <a:rPr lang="en-MY" sz="3200" b="1" dirty="0">
                <a:latin typeface="Century Gothic" pitchFamily="34" charset="0"/>
              </a:rPr>
              <a:t>Introduction to Superstructure</a:t>
            </a:r>
          </a:p>
        </p:txBody>
      </p:sp>
      <p:sp>
        <p:nvSpPr>
          <p:cNvPr id="3" name="Content Placeholder 2"/>
          <p:cNvSpPr>
            <a:spLocks noGrp="1"/>
          </p:cNvSpPr>
          <p:nvPr>
            <p:ph idx="1"/>
          </p:nvPr>
        </p:nvSpPr>
        <p:spPr/>
        <p:txBody>
          <a:bodyPr/>
          <a:lstStyle/>
          <a:p>
            <a:endParaRPr lang="en-US" dirty="0"/>
          </a:p>
        </p:txBody>
      </p:sp>
      <p:pic>
        <p:nvPicPr>
          <p:cNvPr id="5" name="Picture 2" descr="http://corporateaffairs.utm.my/wp-content/uploads/sites/9/2013/07/Logo-UTM-1.png"/>
          <p:cNvPicPr>
            <a:picLocks noChangeAspect="1" noChangeArrowheads="1"/>
          </p:cNvPicPr>
          <p:nvPr/>
        </p:nvPicPr>
        <p:blipFill>
          <a:blip r:embed="rId2" cstate="print"/>
          <a:srcRect/>
          <a:stretch>
            <a:fillRect/>
          </a:stretch>
        </p:blipFill>
        <p:spPr bwMode="auto">
          <a:xfrm>
            <a:off x="1752600" y="228600"/>
            <a:ext cx="2667000" cy="838200"/>
          </a:xfrm>
          <a:prstGeom prst="rect">
            <a:avLst/>
          </a:prstGeom>
          <a:noFill/>
        </p:spPr>
      </p:pic>
      <p:pic>
        <p:nvPicPr>
          <p:cNvPr id="6" name="Picture 5"/>
          <p:cNvPicPr>
            <a:picLocks noChangeAspect="1"/>
          </p:cNvPicPr>
          <p:nvPr/>
        </p:nvPicPr>
        <p:blipFill>
          <a:blip r:embed="rId3"/>
          <a:stretch>
            <a:fillRect/>
          </a:stretch>
        </p:blipFill>
        <p:spPr>
          <a:xfrm>
            <a:off x="1752600" y="1257301"/>
            <a:ext cx="8515350" cy="4919663"/>
          </a:xfrm>
          <a:prstGeom prst="rect">
            <a:avLst/>
          </a:prstGeom>
        </p:spPr>
      </p:pic>
      <p:sp>
        <p:nvSpPr>
          <p:cNvPr id="4" name="Slide Number Placeholder 3"/>
          <p:cNvSpPr>
            <a:spLocks noGrp="1"/>
          </p:cNvSpPr>
          <p:nvPr>
            <p:ph type="sldNum" sz="quarter" idx="12"/>
          </p:nvPr>
        </p:nvSpPr>
        <p:spPr/>
        <p:txBody>
          <a:bodyPr/>
          <a:lstStyle/>
          <a:p>
            <a:fld id="{40C8F69F-517D-412F-AFAD-84CC7A87D94F}" type="slidenum">
              <a:rPr lang="en-US" smtClean="0"/>
              <a:t>50</a:t>
            </a:fld>
            <a:endParaRPr lang="en-US"/>
          </a:p>
        </p:txBody>
      </p:sp>
    </p:spTree>
    <p:extLst>
      <p:ext uri="{BB962C8B-B14F-4D97-AF65-F5344CB8AC3E}">
        <p14:creationId xmlns:p14="http://schemas.microsoft.com/office/powerpoint/2010/main" val="9997603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1" y="152400"/>
            <a:ext cx="5932227" cy="990600"/>
          </a:xfrm>
        </p:spPr>
        <p:txBody>
          <a:bodyPr anchor="ctr">
            <a:noAutofit/>
          </a:bodyPr>
          <a:lstStyle/>
          <a:p>
            <a:pPr algn="ctr"/>
            <a:r>
              <a:rPr lang="en-MY" sz="3200" b="1" dirty="0">
                <a:latin typeface="Century Gothic" pitchFamily="34" charset="0"/>
              </a:rPr>
              <a:t>Introduction to Superstructure</a:t>
            </a:r>
          </a:p>
        </p:txBody>
      </p:sp>
      <p:sp>
        <p:nvSpPr>
          <p:cNvPr id="3" name="Content Placeholder 2"/>
          <p:cNvSpPr>
            <a:spLocks noGrp="1"/>
          </p:cNvSpPr>
          <p:nvPr>
            <p:ph idx="1"/>
          </p:nvPr>
        </p:nvSpPr>
        <p:spPr/>
        <p:txBody>
          <a:bodyPr/>
          <a:lstStyle/>
          <a:p>
            <a:endParaRPr lang="en-US" dirty="0"/>
          </a:p>
        </p:txBody>
      </p:sp>
      <p:pic>
        <p:nvPicPr>
          <p:cNvPr id="5" name="Picture 2" descr="http://corporateaffairs.utm.my/wp-content/uploads/sites/9/2013/07/Logo-UTM-1.png"/>
          <p:cNvPicPr>
            <a:picLocks noChangeAspect="1" noChangeArrowheads="1"/>
          </p:cNvPicPr>
          <p:nvPr/>
        </p:nvPicPr>
        <p:blipFill>
          <a:blip r:embed="rId2" cstate="print"/>
          <a:srcRect/>
          <a:stretch>
            <a:fillRect/>
          </a:stretch>
        </p:blipFill>
        <p:spPr bwMode="auto">
          <a:xfrm>
            <a:off x="1752600" y="228600"/>
            <a:ext cx="2667000" cy="838200"/>
          </a:xfrm>
          <a:prstGeom prst="rect">
            <a:avLst/>
          </a:prstGeom>
          <a:noFill/>
        </p:spPr>
      </p:pic>
      <p:pic>
        <p:nvPicPr>
          <p:cNvPr id="7" name="Picture 6"/>
          <p:cNvPicPr>
            <a:picLocks noChangeAspect="1"/>
          </p:cNvPicPr>
          <p:nvPr/>
        </p:nvPicPr>
        <p:blipFill>
          <a:blip r:embed="rId3"/>
          <a:stretch>
            <a:fillRect/>
          </a:stretch>
        </p:blipFill>
        <p:spPr>
          <a:xfrm>
            <a:off x="1925217" y="1275329"/>
            <a:ext cx="8579011" cy="4935992"/>
          </a:xfrm>
          <a:prstGeom prst="rect">
            <a:avLst/>
          </a:prstGeom>
        </p:spPr>
      </p:pic>
      <p:sp>
        <p:nvSpPr>
          <p:cNvPr id="4" name="Slide Number Placeholder 3"/>
          <p:cNvSpPr>
            <a:spLocks noGrp="1"/>
          </p:cNvSpPr>
          <p:nvPr>
            <p:ph type="sldNum" sz="quarter" idx="12"/>
          </p:nvPr>
        </p:nvSpPr>
        <p:spPr/>
        <p:txBody>
          <a:bodyPr/>
          <a:lstStyle/>
          <a:p>
            <a:fld id="{40C8F69F-517D-412F-AFAD-84CC7A87D94F}" type="slidenum">
              <a:rPr lang="en-US" smtClean="0"/>
              <a:t>51</a:t>
            </a:fld>
            <a:endParaRPr lang="en-US"/>
          </a:p>
        </p:txBody>
      </p:sp>
    </p:spTree>
    <p:extLst>
      <p:ext uri="{BB962C8B-B14F-4D97-AF65-F5344CB8AC3E}">
        <p14:creationId xmlns:p14="http://schemas.microsoft.com/office/powerpoint/2010/main" val="13738262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1" y="152400"/>
            <a:ext cx="5932227" cy="990600"/>
          </a:xfrm>
        </p:spPr>
        <p:txBody>
          <a:bodyPr anchor="ctr">
            <a:noAutofit/>
          </a:bodyPr>
          <a:lstStyle/>
          <a:p>
            <a:pPr algn="ctr"/>
            <a:r>
              <a:rPr lang="en-MY" sz="3200" b="1" dirty="0">
                <a:latin typeface="Century Gothic" pitchFamily="34" charset="0"/>
              </a:rPr>
              <a:t>Introduction to Superstructure</a:t>
            </a:r>
          </a:p>
        </p:txBody>
      </p:sp>
      <p:sp>
        <p:nvSpPr>
          <p:cNvPr id="3" name="Content Placeholder 2"/>
          <p:cNvSpPr>
            <a:spLocks noGrp="1"/>
          </p:cNvSpPr>
          <p:nvPr>
            <p:ph idx="1"/>
          </p:nvPr>
        </p:nvSpPr>
        <p:spPr/>
        <p:txBody>
          <a:bodyPr/>
          <a:lstStyle/>
          <a:p>
            <a:endParaRPr lang="en-US" dirty="0"/>
          </a:p>
        </p:txBody>
      </p:sp>
      <p:pic>
        <p:nvPicPr>
          <p:cNvPr id="5" name="Picture 2" descr="http://corporateaffairs.utm.my/wp-content/uploads/sites/9/2013/07/Logo-UTM-1.png"/>
          <p:cNvPicPr>
            <a:picLocks noChangeAspect="1" noChangeArrowheads="1"/>
          </p:cNvPicPr>
          <p:nvPr/>
        </p:nvPicPr>
        <p:blipFill>
          <a:blip r:embed="rId2" cstate="print"/>
          <a:srcRect/>
          <a:stretch>
            <a:fillRect/>
          </a:stretch>
        </p:blipFill>
        <p:spPr bwMode="auto">
          <a:xfrm>
            <a:off x="1752600" y="228600"/>
            <a:ext cx="2667000" cy="838200"/>
          </a:xfrm>
          <a:prstGeom prst="rect">
            <a:avLst/>
          </a:prstGeom>
          <a:noFill/>
        </p:spPr>
      </p:pic>
      <p:pic>
        <p:nvPicPr>
          <p:cNvPr id="6" name="Picture 5"/>
          <p:cNvPicPr>
            <a:picLocks noChangeAspect="1"/>
          </p:cNvPicPr>
          <p:nvPr/>
        </p:nvPicPr>
        <p:blipFill>
          <a:blip r:embed="rId3"/>
          <a:stretch>
            <a:fillRect/>
          </a:stretch>
        </p:blipFill>
        <p:spPr>
          <a:xfrm>
            <a:off x="2152651" y="1225297"/>
            <a:ext cx="7886700" cy="4951667"/>
          </a:xfrm>
          <a:prstGeom prst="rect">
            <a:avLst/>
          </a:prstGeom>
        </p:spPr>
      </p:pic>
      <p:sp>
        <p:nvSpPr>
          <p:cNvPr id="4" name="Slide Number Placeholder 3"/>
          <p:cNvSpPr>
            <a:spLocks noGrp="1"/>
          </p:cNvSpPr>
          <p:nvPr>
            <p:ph type="sldNum" sz="quarter" idx="12"/>
          </p:nvPr>
        </p:nvSpPr>
        <p:spPr/>
        <p:txBody>
          <a:bodyPr/>
          <a:lstStyle/>
          <a:p>
            <a:fld id="{40C8F69F-517D-412F-AFAD-84CC7A87D94F}" type="slidenum">
              <a:rPr lang="en-US" smtClean="0"/>
              <a:t>52</a:t>
            </a:fld>
            <a:endParaRPr lang="en-US"/>
          </a:p>
        </p:txBody>
      </p:sp>
    </p:spTree>
    <p:extLst>
      <p:ext uri="{BB962C8B-B14F-4D97-AF65-F5344CB8AC3E}">
        <p14:creationId xmlns:p14="http://schemas.microsoft.com/office/powerpoint/2010/main" val="13248132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1" y="152400"/>
            <a:ext cx="5932227" cy="990600"/>
          </a:xfrm>
        </p:spPr>
        <p:txBody>
          <a:bodyPr anchor="ctr">
            <a:noAutofit/>
          </a:bodyPr>
          <a:lstStyle/>
          <a:p>
            <a:pPr algn="ctr"/>
            <a:r>
              <a:rPr lang="en-MY" sz="3800" b="1" dirty="0">
                <a:latin typeface="Century Gothic" pitchFamily="34" charset="0"/>
              </a:rPr>
              <a:t>Power Distribution</a:t>
            </a:r>
          </a:p>
        </p:txBody>
      </p:sp>
      <p:sp>
        <p:nvSpPr>
          <p:cNvPr id="3" name="Content Placeholder 2"/>
          <p:cNvSpPr>
            <a:spLocks noGrp="1"/>
          </p:cNvSpPr>
          <p:nvPr>
            <p:ph idx="1"/>
          </p:nvPr>
        </p:nvSpPr>
        <p:spPr/>
        <p:txBody>
          <a:bodyPr/>
          <a:lstStyle/>
          <a:p>
            <a:endParaRPr lang="en-US" dirty="0"/>
          </a:p>
        </p:txBody>
      </p:sp>
      <p:pic>
        <p:nvPicPr>
          <p:cNvPr id="5" name="Picture 2" descr="http://corporateaffairs.utm.my/wp-content/uploads/sites/9/2013/07/Logo-UTM-1.png"/>
          <p:cNvPicPr>
            <a:picLocks noChangeAspect="1" noChangeArrowheads="1"/>
          </p:cNvPicPr>
          <p:nvPr/>
        </p:nvPicPr>
        <p:blipFill>
          <a:blip r:embed="rId2" cstate="print"/>
          <a:srcRect/>
          <a:stretch>
            <a:fillRect/>
          </a:stretch>
        </p:blipFill>
        <p:spPr bwMode="auto">
          <a:xfrm>
            <a:off x="1752600" y="228600"/>
            <a:ext cx="2667000" cy="838200"/>
          </a:xfrm>
          <a:prstGeom prst="rect">
            <a:avLst/>
          </a:prstGeom>
          <a:noFill/>
        </p:spPr>
      </p:pic>
      <p:pic>
        <p:nvPicPr>
          <p:cNvPr id="6" name="Picture 5"/>
          <p:cNvPicPr>
            <a:picLocks noChangeAspect="1"/>
          </p:cNvPicPr>
          <p:nvPr/>
        </p:nvPicPr>
        <p:blipFill>
          <a:blip r:embed="rId3"/>
          <a:stretch>
            <a:fillRect/>
          </a:stretch>
        </p:blipFill>
        <p:spPr>
          <a:xfrm>
            <a:off x="1975868" y="1385888"/>
            <a:ext cx="8214460" cy="4695825"/>
          </a:xfrm>
          <a:prstGeom prst="rect">
            <a:avLst/>
          </a:prstGeom>
        </p:spPr>
      </p:pic>
      <p:sp>
        <p:nvSpPr>
          <p:cNvPr id="4" name="Slide Number Placeholder 3"/>
          <p:cNvSpPr>
            <a:spLocks noGrp="1"/>
          </p:cNvSpPr>
          <p:nvPr>
            <p:ph type="sldNum" sz="quarter" idx="12"/>
          </p:nvPr>
        </p:nvSpPr>
        <p:spPr/>
        <p:txBody>
          <a:bodyPr/>
          <a:lstStyle/>
          <a:p>
            <a:fld id="{40C8F69F-517D-412F-AFAD-84CC7A87D94F}" type="slidenum">
              <a:rPr lang="en-US" smtClean="0"/>
              <a:t>53</a:t>
            </a:fld>
            <a:endParaRPr lang="en-US"/>
          </a:p>
        </p:txBody>
      </p:sp>
    </p:spTree>
    <p:extLst>
      <p:ext uri="{BB962C8B-B14F-4D97-AF65-F5344CB8AC3E}">
        <p14:creationId xmlns:p14="http://schemas.microsoft.com/office/powerpoint/2010/main" val="32830537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1" y="152400"/>
            <a:ext cx="5932227" cy="990600"/>
          </a:xfrm>
        </p:spPr>
        <p:txBody>
          <a:bodyPr anchor="ctr">
            <a:noAutofit/>
          </a:bodyPr>
          <a:lstStyle/>
          <a:p>
            <a:pPr algn="ctr"/>
            <a:r>
              <a:rPr lang="en-MY" sz="3800" b="1" dirty="0">
                <a:latin typeface="Century Gothic" pitchFamily="34" charset="0"/>
              </a:rPr>
              <a:t>Power Distribution</a:t>
            </a:r>
          </a:p>
        </p:txBody>
      </p:sp>
      <p:pic>
        <p:nvPicPr>
          <p:cNvPr id="5" name="Picture 2" descr="http://corporateaffairs.utm.my/wp-content/uploads/sites/9/2013/07/Logo-UTM-1.png"/>
          <p:cNvPicPr>
            <a:picLocks noChangeAspect="1" noChangeArrowheads="1"/>
          </p:cNvPicPr>
          <p:nvPr/>
        </p:nvPicPr>
        <p:blipFill>
          <a:blip r:embed="rId2" cstate="print"/>
          <a:srcRect/>
          <a:stretch>
            <a:fillRect/>
          </a:stretch>
        </p:blipFill>
        <p:spPr bwMode="auto">
          <a:xfrm>
            <a:off x="1752600" y="228600"/>
            <a:ext cx="2667000" cy="838200"/>
          </a:xfrm>
          <a:prstGeom prst="rect">
            <a:avLst/>
          </a:prstGeom>
          <a:noFill/>
        </p:spPr>
      </p:pic>
      <p:pic>
        <p:nvPicPr>
          <p:cNvPr id="7" name="Picture 6"/>
          <p:cNvPicPr>
            <a:picLocks noChangeAspect="1"/>
          </p:cNvPicPr>
          <p:nvPr/>
        </p:nvPicPr>
        <p:blipFill>
          <a:blip r:embed="rId3"/>
          <a:stretch>
            <a:fillRect/>
          </a:stretch>
        </p:blipFill>
        <p:spPr>
          <a:xfrm>
            <a:off x="2315571" y="1143001"/>
            <a:ext cx="7723779" cy="4889309"/>
          </a:xfrm>
          <a:prstGeom prst="rect">
            <a:avLst/>
          </a:prstGeom>
        </p:spPr>
      </p:pic>
      <p:sp>
        <p:nvSpPr>
          <p:cNvPr id="3" name="Slide Number Placeholder 2"/>
          <p:cNvSpPr>
            <a:spLocks noGrp="1"/>
          </p:cNvSpPr>
          <p:nvPr>
            <p:ph type="sldNum" sz="quarter" idx="12"/>
          </p:nvPr>
        </p:nvSpPr>
        <p:spPr/>
        <p:txBody>
          <a:bodyPr/>
          <a:lstStyle/>
          <a:p>
            <a:fld id="{40C8F69F-517D-412F-AFAD-84CC7A87D94F}" type="slidenum">
              <a:rPr lang="en-US" smtClean="0"/>
              <a:t>54</a:t>
            </a:fld>
            <a:endParaRPr lang="en-US"/>
          </a:p>
        </p:txBody>
      </p:sp>
    </p:spTree>
    <p:extLst>
      <p:ext uri="{BB962C8B-B14F-4D97-AF65-F5344CB8AC3E}">
        <p14:creationId xmlns:p14="http://schemas.microsoft.com/office/powerpoint/2010/main" val="14015890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1" y="152400"/>
            <a:ext cx="5932227" cy="990600"/>
          </a:xfrm>
        </p:spPr>
        <p:txBody>
          <a:bodyPr anchor="ctr">
            <a:noAutofit/>
          </a:bodyPr>
          <a:lstStyle/>
          <a:p>
            <a:pPr algn="ctr"/>
            <a:r>
              <a:rPr lang="en-MY" sz="3800" b="1" dirty="0">
                <a:latin typeface="Century Gothic" pitchFamily="34" charset="0"/>
              </a:rPr>
              <a:t>Formulation</a:t>
            </a:r>
          </a:p>
        </p:txBody>
      </p:sp>
      <p:pic>
        <p:nvPicPr>
          <p:cNvPr id="5" name="Picture 2" descr="http://corporateaffairs.utm.my/wp-content/uploads/sites/9/2013/07/Logo-UTM-1.png"/>
          <p:cNvPicPr>
            <a:picLocks noChangeAspect="1" noChangeArrowheads="1"/>
          </p:cNvPicPr>
          <p:nvPr/>
        </p:nvPicPr>
        <p:blipFill>
          <a:blip r:embed="rId2" cstate="print"/>
          <a:srcRect/>
          <a:stretch>
            <a:fillRect/>
          </a:stretch>
        </p:blipFill>
        <p:spPr bwMode="auto">
          <a:xfrm>
            <a:off x="1752600" y="228600"/>
            <a:ext cx="2667000" cy="838200"/>
          </a:xfrm>
          <a:prstGeom prst="rect">
            <a:avLst/>
          </a:prstGeom>
          <a:noFill/>
        </p:spPr>
      </p:pic>
      <p:pic>
        <p:nvPicPr>
          <p:cNvPr id="8" name="Picture 7"/>
          <p:cNvPicPr>
            <a:picLocks noChangeAspect="1"/>
          </p:cNvPicPr>
          <p:nvPr/>
        </p:nvPicPr>
        <p:blipFill>
          <a:blip r:embed="rId3"/>
          <a:stretch>
            <a:fillRect/>
          </a:stretch>
        </p:blipFill>
        <p:spPr>
          <a:xfrm>
            <a:off x="2352675" y="1143000"/>
            <a:ext cx="7486650" cy="5067300"/>
          </a:xfrm>
          <a:prstGeom prst="rect">
            <a:avLst/>
          </a:prstGeom>
        </p:spPr>
      </p:pic>
      <p:sp>
        <p:nvSpPr>
          <p:cNvPr id="3" name="Slide Number Placeholder 2"/>
          <p:cNvSpPr>
            <a:spLocks noGrp="1"/>
          </p:cNvSpPr>
          <p:nvPr>
            <p:ph type="sldNum" sz="quarter" idx="12"/>
          </p:nvPr>
        </p:nvSpPr>
        <p:spPr/>
        <p:txBody>
          <a:bodyPr/>
          <a:lstStyle/>
          <a:p>
            <a:fld id="{40C8F69F-517D-412F-AFAD-84CC7A87D94F}" type="slidenum">
              <a:rPr lang="en-US" smtClean="0"/>
              <a:t>55</a:t>
            </a:fld>
            <a:endParaRPr lang="en-US"/>
          </a:p>
        </p:txBody>
      </p:sp>
    </p:spTree>
    <p:extLst>
      <p:ext uri="{BB962C8B-B14F-4D97-AF65-F5344CB8AC3E}">
        <p14:creationId xmlns:p14="http://schemas.microsoft.com/office/powerpoint/2010/main" val="39594276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1" y="152400"/>
            <a:ext cx="5932227" cy="990600"/>
          </a:xfrm>
        </p:spPr>
        <p:txBody>
          <a:bodyPr anchor="ctr">
            <a:noAutofit/>
          </a:bodyPr>
          <a:lstStyle/>
          <a:p>
            <a:pPr algn="ctr"/>
            <a:r>
              <a:rPr lang="en-MY" sz="3800" b="1" dirty="0">
                <a:latin typeface="Century Gothic" pitchFamily="34" charset="0"/>
              </a:rPr>
              <a:t>Formulation</a:t>
            </a:r>
          </a:p>
        </p:txBody>
      </p:sp>
      <p:sp>
        <p:nvSpPr>
          <p:cNvPr id="3" name="Content Placeholder 2"/>
          <p:cNvSpPr>
            <a:spLocks noGrp="1"/>
          </p:cNvSpPr>
          <p:nvPr>
            <p:ph idx="1"/>
          </p:nvPr>
        </p:nvSpPr>
        <p:spPr/>
        <p:txBody>
          <a:bodyPr/>
          <a:lstStyle/>
          <a:p>
            <a:endParaRPr lang="en-US" dirty="0"/>
          </a:p>
        </p:txBody>
      </p:sp>
      <p:pic>
        <p:nvPicPr>
          <p:cNvPr id="5" name="Picture 2" descr="http://corporateaffairs.utm.my/wp-content/uploads/sites/9/2013/07/Logo-UTM-1.png"/>
          <p:cNvPicPr>
            <a:picLocks noChangeAspect="1" noChangeArrowheads="1"/>
          </p:cNvPicPr>
          <p:nvPr/>
        </p:nvPicPr>
        <p:blipFill>
          <a:blip r:embed="rId2" cstate="print"/>
          <a:srcRect/>
          <a:stretch>
            <a:fillRect/>
          </a:stretch>
        </p:blipFill>
        <p:spPr bwMode="auto">
          <a:xfrm>
            <a:off x="1752600" y="228600"/>
            <a:ext cx="2667000" cy="838200"/>
          </a:xfrm>
          <a:prstGeom prst="rect">
            <a:avLst/>
          </a:prstGeom>
          <a:noFill/>
        </p:spPr>
      </p:pic>
      <p:pic>
        <p:nvPicPr>
          <p:cNvPr id="6" name="Picture 5"/>
          <p:cNvPicPr>
            <a:picLocks noChangeAspect="1"/>
          </p:cNvPicPr>
          <p:nvPr/>
        </p:nvPicPr>
        <p:blipFill>
          <a:blip r:embed="rId3"/>
          <a:stretch>
            <a:fillRect/>
          </a:stretch>
        </p:blipFill>
        <p:spPr>
          <a:xfrm>
            <a:off x="1974376" y="1309687"/>
            <a:ext cx="8064974" cy="5110163"/>
          </a:xfrm>
          <a:prstGeom prst="rect">
            <a:avLst/>
          </a:prstGeom>
        </p:spPr>
      </p:pic>
      <p:sp>
        <p:nvSpPr>
          <p:cNvPr id="4" name="Slide Number Placeholder 3"/>
          <p:cNvSpPr>
            <a:spLocks noGrp="1"/>
          </p:cNvSpPr>
          <p:nvPr>
            <p:ph type="sldNum" sz="quarter" idx="12"/>
          </p:nvPr>
        </p:nvSpPr>
        <p:spPr/>
        <p:txBody>
          <a:bodyPr/>
          <a:lstStyle/>
          <a:p>
            <a:fld id="{40C8F69F-517D-412F-AFAD-84CC7A87D94F}" type="slidenum">
              <a:rPr lang="en-US" smtClean="0"/>
              <a:t>56</a:t>
            </a:fld>
            <a:endParaRPr lang="en-US"/>
          </a:p>
        </p:txBody>
      </p:sp>
    </p:spTree>
    <p:extLst>
      <p:ext uri="{BB962C8B-B14F-4D97-AF65-F5344CB8AC3E}">
        <p14:creationId xmlns:p14="http://schemas.microsoft.com/office/powerpoint/2010/main" val="32930789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1" y="152400"/>
            <a:ext cx="5932227" cy="990600"/>
          </a:xfrm>
        </p:spPr>
        <p:txBody>
          <a:bodyPr anchor="ctr">
            <a:noAutofit/>
          </a:bodyPr>
          <a:lstStyle/>
          <a:p>
            <a:pPr algn="ctr"/>
            <a:r>
              <a:rPr lang="en-MY" sz="3800" b="1" dirty="0">
                <a:latin typeface="Century Gothic" pitchFamily="34" charset="0"/>
              </a:rPr>
              <a:t>GAMS</a:t>
            </a:r>
          </a:p>
        </p:txBody>
      </p:sp>
      <p:sp>
        <p:nvSpPr>
          <p:cNvPr id="6" name="Content Placeholder 5"/>
          <p:cNvSpPr>
            <a:spLocks noGrp="1"/>
          </p:cNvSpPr>
          <p:nvPr>
            <p:ph idx="1"/>
          </p:nvPr>
        </p:nvSpPr>
        <p:spPr/>
        <p:txBody>
          <a:bodyPr/>
          <a:lstStyle/>
          <a:p>
            <a:endParaRPr lang="en-US"/>
          </a:p>
        </p:txBody>
      </p:sp>
      <p:pic>
        <p:nvPicPr>
          <p:cNvPr id="5" name="Picture 2" descr="http://corporateaffairs.utm.my/wp-content/uploads/sites/9/2013/07/Logo-UTM-1.png"/>
          <p:cNvPicPr>
            <a:picLocks noChangeAspect="1" noChangeArrowheads="1"/>
          </p:cNvPicPr>
          <p:nvPr/>
        </p:nvPicPr>
        <p:blipFill>
          <a:blip r:embed="rId2" cstate="print"/>
          <a:srcRect/>
          <a:stretch>
            <a:fillRect/>
          </a:stretch>
        </p:blipFill>
        <p:spPr bwMode="auto">
          <a:xfrm>
            <a:off x="1752600" y="228600"/>
            <a:ext cx="2667000" cy="838200"/>
          </a:xfrm>
          <a:prstGeom prst="rect">
            <a:avLst/>
          </a:prstGeom>
          <a:noFill/>
        </p:spPr>
      </p:pic>
      <p:pic>
        <p:nvPicPr>
          <p:cNvPr id="7" name="Picture 6"/>
          <p:cNvPicPr>
            <a:picLocks noChangeAspect="1"/>
          </p:cNvPicPr>
          <p:nvPr/>
        </p:nvPicPr>
        <p:blipFill>
          <a:blip r:embed="rId3"/>
          <a:stretch>
            <a:fillRect/>
          </a:stretch>
        </p:blipFill>
        <p:spPr>
          <a:xfrm>
            <a:off x="2205038" y="1143000"/>
            <a:ext cx="7781925" cy="5086350"/>
          </a:xfrm>
          <a:prstGeom prst="rect">
            <a:avLst/>
          </a:prstGeom>
        </p:spPr>
      </p:pic>
      <p:sp>
        <p:nvSpPr>
          <p:cNvPr id="3" name="Slide Number Placeholder 2"/>
          <p:cNvSpPr>
            <a:spLocks noGrp="1"/>
          </p:cNvSpPr>
          <p:nvPr>
            <p:ph type="sldNum" sz="quarter" idx="12"/>
          </p:nvPr>
        </p:nvSpPr>
        <p:spPr/>
        <p:txBody>
          <a:bodyPr/>
          <a:lstStyle/>
          <a:p>
            <a:fld id="{40C8F69F-517D-412F-AFAD-84CC7A87D94F}" type="slidenum">
              <a:rPr lang="en-US" smtClean="0"/>
              <a:t>57</a:t>
            </a:fld>
            <a:endParaRPr lang="en-US"/>
          </a:p>
        </p:txBody>
      </p:sp>
    </p:spTree>
    <p:extLst>
      <p:ext uri="{BB962C8B-B14F-4D97-AF65-F5344CB8AC3E}">
        <p14:creationId xmlns:p14="http://schemas.microsoft.com/office/powerpoint/2010/main" val="161702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1" y="152400"/>
            <a:ext cx="5932227" cy="990600"/>
          </a:xfrm>
        </p:spPr>
        <p:txBody>
          <a:bodyPr anchor="ctr">
            <a:noAutofit/>
          </a:bodyPr>
          <a:lstStyle/>
          <a:p>
            <a:pPr algn="ctr"/>
            <a:r>
              <a:rPr lang="en-MY" sz="3800" b="1" dirty="0">
                <a:latin typeface="Century Gothic" pitchFamily="34" charset="0"/>
              </a:rPr>
              <a:t>RESULT</a:t>
            </a:r>
          </a:p>
        </p:txBody>
      </p:sp>
      <p:sp>
        <p:nvSpPr>
          <p:cNvPr id="6" name="Content Placeholder 5"/>
          <p:cNvSpPr>
            <a:spLocks noGrp="1"/>
          </p:cNvSpPr>
          <p:nvPr>
            <p:ph idx="1"/>
          </p:nvPr>
        </p:nvSpPr>
        <p:spPr/>
        <p:txBody>
          <a:bodyPr/>
          <a:lstStyle/>
          <a:p>
            <a:endParaRPr lang="en-US"/>
          </a:p>
        </p:txBody>
      </p:sp>
      <p:pic>
        <p:nvPicPr>
          <p:cNvPr id="5" name="Picture 2" descr="http://corporateaffairs.utm.my/wp-content/uploads/sites/9/2013/07/Logo-UTM-1.png"/>
          <p:cNvPicPr>
            <a:picLocks noChangeAspect="1" noChangeArrowheads="1"/>
          </p:cNvPicPr>
          <p:nvPr/>
        </p:nvPicPr>
        <p:blipFill>
          <a:blip r:embed="rId2" cstate="print"/>
          <a:srcRect/>
          <a:stretch>
            <a:fillRect/>
          </a:stretch>
        </p:blipFill>
        <p:spPr bwMode="auto">
          <a:xfrm>
            <a:off x="1752600" y="228600"/>
            <a:ext cx="2667000" cy="838200"/>
          </a:xfrm>
          <a:prstGeom prst="rect">
            <a:avLst/>
          </a:prstGeom>
          <a:noFill/>
        </p:spPr>
      </p:pic>
      <p:pic>
        <p:nvPicPr>
          <p:cNvPr id="7" name="Picture 6"/>
          <p:cNvPicPr>
            <a:picLocks noChangeAspect="1"/>
          </p:cNvPicPr>
          <p:nvPr/>
        </p:nvPicPr>
        <p:blipFill>
          <a:blip r:embed="rId3"/>
          <a:stretch>
            <a:fillRect/>
          </a:stretch>
        </p:blipFill>
        <p:spPr>
          <a:xfrm>
            <a:off x="2043467" y="1309687"/>
            <a:ext cx="7995883" cy="4867276"/>
          </a:xfrm>
          <a:prstGeom prst="rect">
            <a:avLst/>
          </a:prstGeom>
        </p:spPr>
      </p:pic>
      <p:sp>
        <p:nvSpPr>
          <p:cNvPr id="3" name="Slide Number Placeholder 2"/>
          <p:cNvSpPr>
            <a:spLocks noGrp="1"/>
          </p:cNvSpPr>
          <p:nvPr>
            <p:ph type="sldNum" sz="quarter" idx="12"/>
          </p:nvPr>
        </p:nvSpPr>
        <p:spPr/>
        <p:txBody>
          <a:bodyPr/>
          <a:lstStyle/>
          <a:p>
            <a:fld id="{40C8F69F-517D-412F-AFAD-84CC7A87D94F}" type="slidenum">
              <a:rPr lang="en-US" smtClean="0"/>
              <a:t>58</a:t>
            </a:fld>
            <a:endParaRPr lang="en-US"/>
          </a:p>
        </p:txBody>
      </p:sp>
    </p:spTree>
    <p:extLst>
      <p:ext uri="{BB962C8B-B14F-4D97-AF65-F5344CB8AC3E}">
        <p14:creationId xmlns:p14="http://schemas.microsoft.com/office/powerpoint/2010/main" val="733856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7957" y="1808923"/>
            <a:ext cx="10475843" cy="2305877"/>
          </a:xfrm>
        </p:spPr>
        <p:txBody>
          <a:bodyPr/>
          <a:lstStyle/>
          <a:p>
            <a:pPr marL="0" indent="0" algn="ctr">
              <a:buNone/>
            </a:pPr>
            <a:endParaRPr lang="en-GB" b="1" dirty="0">
              <a:solidFill>
                <a:srgbClr val="00B050"/>
              </a:solidFill>
            </a:endParaRPr>
          </a:p>
          <a:p>
            <a:pPr marL="0" indent="0" algn="ctr">
              <a:buNone/>
            </a:pPr>
            <a:endParaRPr lang="en-GB" b="1" dirty="0">
              <a:solidFill>
                <a:srgbClr val="00B050"/>
              </a:solidFill>
            </a:endParaRPr>
          </a:p>
          <a:p>
            <a:pPr indent="0" algn="ctr">
              <a:buNone/>
            </a:pPr>
            <a:r>
              <a:rPr lang="en-GB" sz="3600" b="1" dirty="0" smtClean="0">
                <a:solidFill>
                  <a:srgbClr val="00B050"/>
                </a:solidFill>
              </a:rPr>
              <a:t>OPTIMIZATION APPLICATION – SOLVING SCHEDULING PROBLEM</a:t>
            </a:r>
            <a:endParaRPr lang="en-GB" sz="3600" b="1" dirty="0">
              <a:solidFill>
                <a:srgbClr val="00B050"/>
              </a:solidFill>
            </a:endParaRPr>
          </a:p>
        </p:txBody>
      </p:sp>
    </p:spTree>
    <p:extLst>
      <p:ext uri="{BB962C8B-B14F-4D97-AF65-F5344CB8AC3E}">
        <p14:creationId xmlns:p14="http://schemas.microsoft.com/office/powerpoint/2010/main" val="4838446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1751014" y="1068388"/>
            <a:ext cx="40528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sz="1600" b="1">
                <a:solidFill>
                  <a:schemeClr val="tx1"/>
                </a:solidFill>
                <a:latin typeface="Arial" pitchFamily="34" charset="0"/>
              </a:defRPr>
            </a:lvl1pPr>
            <a:lvl2pPr marL="742950" indent="-285750" eaLnBrk="0" hangingPunct="0">
              <a:defRPr sz="1600" b="1">
                <a:solidFill>
                  <a:schemeClr val="tx1"/>
                </a:solidFill>
                <a:latin typeface="Arial" pitchFamily="34" charset="0"/>
              </a:defRPr>
            </a:lvl2pPr>
            <a:lvl3pPr marL="1143000" indent="-228600" eaLnBrk="0" hangingPunct="0">
              <a:defRPr sz="1600" b="1">
                <a:solidFill>
                  <a:schemeClr val="tx1"/>
                </a:solidFill>
                <a:latin typeface="Arial" pitchFamily="34" charset="0"/>
              </a:defRPr>
            </a:lvl3pPr>
            <a:lvl4pPr marL="1600200" indent="-228600" eaLnBrk="0" hangingPunct="0">
              <a:defRPr sz="1600" b="1">
                <a:solidFill>
                  <a:schemeClr val="tx1"/>
                </a:solidFill>
                <a:latin typeface="Arial" pitchFamily="34" charset="0"/>
              </a:defRPr>
            </a:lvl4pPr>
            <a:lvl5pPr marL="2057400" indent="-228600" eaLnBrk="0" hangingPunct="0">
              <a:defRPr sz="1600" b="1">
                <a:solidFill>
                  <a:schemeClr val="tx1"/>
                </a:solidFill>
                <a:latin typeface="Arial" pitchFamily="34" charset="0"/>
              </a:defRPr>
            </a:lvl5pPr>
            <a:lvl6pPr marL="2514600" indent="-228600" algn="ctr" eaLnBrk="0" fontAlgn="base" hangingPunct="0">
              <a:spcBef>
                <a:spcPct val="0"/>
              </a:spcBef>
              <a:spcAft>
                <a:spcPct val="0"/>
              </a:spcAft>
              <a:defRPr sz="1600" b="1">
                <a:solidFill>
                  <a:schemeClr val="tx1"/>
                </a:solidFill>
                <a:latin typeface="Arial" pitchFamily="34" charset="0"/>
              </a:defRPr>
            </a:lvl6pPr>
            <a:lvl7pPr marL="2971800" indent="-228600" algn="ctr" eaLnBrk="0" fontAlgn="base" hangingPunct="0">
              <a:spcBef>
                <a:spcPct val="0"/>
              </a:spcBef>
              <a:spcAft>
                <a:spcPct val="0"/>
              </a:spcAft>
              <a:defRPr sz="1600" b="1">
                <a:solidFill>
                  <a:schemeClr val="tx1"/>
                </a:solidFill>
                <a:latin typeface="Arial" pitchFamily="34" charset="0"/>
              </a:defRPr>
            </a:lvl7pPr>
            <a:lvl8pPr marL="3429000" indent="-228600" algn="ctr" eaLnBrk="0" fontAlgn="base" hangingPunct="0">
              <a:spcBef>
                <a:spcPct val="0"/>
              </a:spcBef>
              <a:spcAft>
                <a:spcPct val="0"/>
              </a:spcAft>
              <a:defRPr sz="1600" b="1">
                <a:solidFill>
                  <a:schemeClr val="tx1"/>
                </a:solidFill>
                <a:latin typeface="Arial" pitchFamily="34" charset="0"/>
              </a:defRPr>
            </a:lvl8pPr>
            <a:lvl9pPr marL="3886200" indent="-228600" algn="ctr" eaLnBrk="0" fontAlgn="base" hangingPunct="0">
              <a:spcBef>
                <a:spcPct val="0"/>
              </a:spcBef>
              <a:spcAft>
                <a:spcPct val="0"/>
              </a:spcAft>
              <a:defRPr sz="1600" b="1">
                <a:solidFill>
                  <a:schemeClr val="tx1"/>
                </a:solidFill>
                <a:latin typeface="Arial" pitchFamily="34" charset="0"/>
              </a:defRPr>
            </a:lvl9pPr>
          </a:lstStyle>
          <a:p>
            <a:pPr algn="l"/>
            <a:r>
              <a:rPr lang="en-US" altLang="en-US" sz="2400" b="0"/>
              <a:t>Example: A Utility Company </a:t>
            </a:r>
          </a:p>
        </p:txBody>
      </p:sp>
      <p:sp>
        <p:nvSpPr>
          <p:cNvPr id="11" name="Slide Number Placeholder 10"/>
          <p:cNvSpPr>
            <a:spLocks noGrp="1"/>
          </p:cNvSpPr>
          <p:nvPr>
            <p:ph type="sldNum" sz="quarter" idx="10"/>
          </p:nvPr>
        </p:nvSpPr>
        <p:spPr/>
        <p:txBody>
          <a:bodyPr/>
          <a:lstStyle/>
          <a:p>
            <a:pPr>
              <a:defRPr/>
            </a:pPr>
            <a:r>
              <a:rPr lang="en-US"/>
              <a:t>M&amp;O- </a:t>
            </a:r>
            <a:fld id="{95C32E8D-D6A4-4E12-8880-1359C87F5F8C}" type="slidenum">
              <a:rPr lang="en-US"/>
              <a:pPr>
                <a:defRPr/>
              </a:pPr>
              <a:t>6</a:t>
            </a:fld>
            <a:endParaRPr lang="en-US"/>
          </a:p>
        </p:txBody>
      </p:sp>
      <p:cxnSp>
        <p:nvCxnSpPr>
          <p:cNvPr id="24583" name="Straight Arrow Connector 23"/>
          <p:cNvCxnSpPr>
            <a:cxnSpLocks noChangeShapeType="1"/>
          </p:cNvCxnSpPr>
          <p:nvPr/>
        </p:nvCxnSpPr>
        <p:spPr bwMode="auto">
          <a:xfrm rot="5400000">
            <a:off x="1566864" y="3614739"/>
            <a:ext cx="3360737" cy="1587"/>
          </a:xfrm>
          <a:prstGeom prst="straightConnector1">
            <a:avLst/>
          </a:prstGeom>
          <a:noFill/>
          <a:ln w="9525" algn="ctr">
            <a:solidFill>
              <a:schemeClr val="tx2"/>
            </a:solidFill>
            <a:round/>
            <a:headEnd type="triangle" w="med" len="med"/>
            <a:tailEnd/>
          </a:ln>
          <a:extLst>
            <a:ext uri="{909E8E84-426E-40DD-AFC4-6F175D3DCCD1}">
              <a14:hiddenFill xmlns:a14="http://schemas.microsoft.com/office/drawing/2010/main">
                <a:noFill/>
              </a14:hiddenFill>
            </a:ext>
          </a:extLst>
        </p:spPr>
      </p:cxnSp>
      <p:cxnSp>
        <p:nvCxnSpPr>
          <p:cNvPr id="24584" name="Straight Arrow Connector 25"/>
          <p:cNvCxnSpPr>
            <a:cxnSpLocks noChangeShapeType="1"/>
          </p:cNvCxnSpPr>
          <p:nvPr/>
        </p:nvCxnSpPr>
        <p:spPr bwMode="auto">
          <a:xfrm flipV="1">
            <a:off x="3246438" y="5230814"/>
            <a:ext cx="6126162" cy="22225"/>
          </a:xfrm>
          <a:prstGeom prst="straightConnector1">
            <a:avLst/>
          </a:prstGeom>
          <a:noFill/>
          <a:ln w="9525" algn="ctr">
            <a:solidFill>
              <a:schemeClr val="tx2"/>
            </a:solidFill>
            <a:round/>
            <a:headEnd/>
            <a:tailEnd type="arrow" w="med" len="med"/>
          </a:ln>
          <a:extLst>
            <a:ext uri="{909E8E84-426E-40DD-AFC4-6F175D3DCCD1}">
              <a14:hiddenFill xmlns:a14="http://schemas.microsoft.com/office/drawing/2010/main">
                <a:noFill/>
              </a14:hiddenFill>
            </a:ext>
          </a:extLst>
        </p:spPr>
      </p:cxnSp>
      <p:sp>
        <p:nvSpPr>
          <p:cNvPr id="24585" name="TextBox 26"/>
          <p:cNvSpPr txBox="1">
            <a:spLocks noChangeArrowheads="1"/>
          </p:cNvSpPr>
          <p:nvPr/>
        </p:nvSpPr>
        <p:spPr bwMode="auto">
          <a:xfrm>
            <a:off x="7415213" y="5359400"/>
            <a:ext cx="2233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itchFamily="34" charset="0"/>
              </a:defRPr>
            </a:lvl1pPr>
            <a:lvl2pPr marL="742950" indent="-285750" eaLnBrk="0" hangingPunct="0">
              <a:defRPr sz="1600" b="1">
                <a:solidFill>
                  <a:schemeClr val="tx1"/>
                </a:solidFill>
                <a:latin typeface="Arial" pitchFamily="34" charset="0"/>
              </a:defRPr>
            </a:lvl2pPr>
            <a:lvl3pPr marL="1143000" indent="-228600" eaLnBrk="0" hangingPunct="0">
              <a:defRPr sz="1600" b="1">
                <a:solidFill>
                  <a:schemeClr val="tx1"/>
                </a:solidFill>
                <a:latin typeface="Arial" pitchFamily="34" charset="0"/>
              </a:defRPr>
            </a:lvl3pPr>
            <a:lvl4pPr marL="1600200" indent="-228600" eaLnBrk="0" hangingPunct="0">
              <a:defRPr sz="1600" b="1">
                <a:solidFill>
                  <a:schemeClr val="tx1"/>
                </a:solidFill>
                <a:latin typeface="Arial" pitchFamily="34" charset="0"/>
              </a:defRPr>
            </a:lvl4pPr>
            <a:lvl5pPr marL="2057400" indent="-228600" eaLnBrk="0" hangingPunct="0">
              <a:defRPr sz="1600" b="1">
                <a:solidFill>
                  <a:schemeClr val="tx1"/>
                </a:solidFill>
                <a:latin typeface="Arial" pitchFamily="34" charset="0"/>
              </a:defRPr>
            </a:lvl5pPr>
            <a:lvl6pPr marL="2514600" indent="-228600" algn="ctr" eaLnBrk="0" fontAlgn="base" hangingPunct="0">
              <a:spcBef>
                <a:spcPct val="0"/>
              </a:spcBef>
              <a:spcAft>
                <a:spcPct val="0"/>
              </a:spcAft>
              <a:defRPr sz="1600" b="1">
                <a:solidFill>
                  <a:schemeClr val="tx1"/>
                </a:solidFill>
                <a:latin typeface="Arial" pitchFamily="34" charset="0"/>
              </a:defRPr>
            </a:lvl6pPr>
            <a:lvl7pPr marL="2971800" indent="-228600" algn="ctr" eaLnBrk="0" fontAlgn="base" hangingPunct="0">
              <a:spcBef>
                <a:spcPct val="0"/>
              </a:spcBef>
              <a:spcAft>
                <a:spcPct val="0"/>
              </a:spcAft>
              <a:defRPr sz="1600" b="1">
                <a:solidFill>
                  <a:schemeClr val="tx1"/>
                </a:solidFill>
                <a:latin typeface="Arial" pitchFamily="34" charset="0"/>
              </a:defRPr>
            </a:lvl7pPr>
            <a:lvl8pPr marL="3429000" indent="-228600" algn="ctr" eaLnBrk="0" fontAlgn="base" hangingPunct="0">
              <a:spcBef>
                <a:spcPct val="0"/>
              </a:spcBef>
              <a:spcAft>
                <a:spcPct val="0"/>
              </a:spcAft>
              <a:defRPr sz="1600" b="1">
                <a:solidFill>
                  <a:schemeClr val="tx1"/>
                </a:solidFill>
                <a:latin typeface="Arial" pitchFamily="34" charset="0"/>
              </a:defRPr>
            </a:lvl8pPr>
            <a:lvl9pPr marL="3886200" indent="-228600" algn="ctr" eaLnBrk="0" fontAlgn="base" hangingPunct="0">
              <a:spcBef>
                <a:spcPct val="0"/>
              </a:spcBef>
              <a:spcAft>
                <a:spcPct val="0"/>
              </a:spcAft>
              <a:defRPr sz="1600" b="1">
                <a:solidFill>
                  <a:schemeClr val="tx1"/>
                </a:solidFill>
                <a:latin typeface="Arial" pitchFamily="34" charset="0"/>
              </a:defRPr>
            </a:lvl9pPr>
          </a:lstStyle>
          <a:p>
            <a:pPr eaLnBrk="1" hangingPunct="1"/>
            <a:r>
              <a:rPr lang="en-US" altLang="en-US" sz="2000" b="0"/>
              <a:t>Plant Size (ton/hr)</a:t>
            </a:r>
          </a:p>
        </p:txBody>
      </p:sp>
      <p:sp>
        <p:nvSpPr>
          <p:cNvPr id="24586" name="TextBox 27"/>
          <p:cNvSpPr txBox="1">
            <a:spLocks noChangeArrowheads="1"/>
          </p:cNvSpPr>
          <p:nvPr/>
        </p:nvSpPr>
        <p:spPr bwMode="auto">
          <a:xfrm>
            <a:off x="2208214" y="2130426"/>
            <a:ext cx="9239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itchFamily="34" charset="0"/>
              </a:defRPr>
            </a:lvl1pPr>
            <a:lvl2pPr marL="742950" indent="-285750" eaLnBrk="0" hangingPunct="0">
              <a:defRPr sz="1600" b="1">
                <a:solidFill>
                  <a:schemeClr val="tx1"/>
                </a:solidFill>
                <a:latin typeface="Arial" pitchFamily="34" charset="0"/>
              </a:defRPr>
            </a:lvl2pPr>
            <a:lvl3pPr marL="1143000" indent="-228600" eaLnBrk="0" hangingPunct="0">
              <a:defRPr sz="1600" b="1">
                <a:solidFill>
                  <a:schemeClr val="tx1"/>
                </a:solidFill>
                <a:latin typeface="Arial" pitchFamily="34" charset="0"/>
              </a:defRPr>
            </a:lvl3pPr>
            <a:lvl4pPr marL="1600200" indent="-228600" eaLnBrk="0" hangingPunct="0">
              <a:defRPr sz="1600" b="1">
                <a:solidFill>
                  <a:schemeClr val="tx1"/>
                </a:solidFill>
                <a:latin typeface="Arial" pitchFamily="34" charset="0"/>
              </a:defRPr>
            </a:lvl4pPr>
            <a:lvl5pPr marL="2057400" indent="-228600" eaLnBrk="0" hangingPunct="0">
              <a:defRPr sz="1600" b="1">
                <a:solidFill>
                  <a:schemeClr val="tx1"/>
                </a:solidFill>
                <a:latin typeface="Arial" pitchFamily="34" charset="0"/>
              </a:defRPr>
            </a:lvl5pPr>
            <a:lvl6pPr marL="2514600" indent="-228600" algn="ctr" eaLnBrk="0" fontAlgn="base" hangingPunct="0">
              <a:spcBef>
                <a:spcPct val="0"/>
              </a:spcBef>
              <a:spcAft>
                <a:spcPct val="0"/>
              </a:spcAft>
              <a:defRPr sz="1600" b="1">
                <a:solidFill>
                  <a:schemeClr val="tx1"/>
                </a:solidFill>
                <a:latin typeface="Arial" pitchFamily="34" charset="0"/>
              </a:defRPr>
            </a:lvl6pPr>
            <a:lvl7pPr marL="2971800" indent="-228600" algn="ctr" eaLnBrk="0" fontAlgn="base" hangingPunct="0">
              <a:spcBef>
                <a:spcPct val="0"/>
              </a:spcBef>
              <a:spcAft>
                <a:spcPct val="0"/>
              </a:spcAft>
              <a:defRPr sz="1600" b="1">
                <a:solidFill>
                  <a:schemeClr val="tx1"/>
                </a:solidFill>
                <a:latin typeface="Arial" pitchFamily="34" charset="0"/>
              </a:defRPr>
            </a:lvl7pPr>
            <a:lvl8pPr marL="3429000" indent="-228600" algn="ctr" eaLnBrk="0" fontAlgn="base" hangingPunct="0">
              <a:spcBef>
                <a:spcPct val="0"/>
              </a:spcBef>
              <a:spcAft>
                <a:spcPct val="0"/>
              </a:spcAft>
              <a:defRPr sz="1600" b="1">
                <a:solidFill>
                  <a:schemeClr val="tx1"/>
                </a:solidFill>
                <a:latin typeface="Arial" pitchFamily="34" charset="0"/>
              </a:defRPr>
            </a:lvl8pPr>
            <a:lvl9pPr marL="3886200" indent="-228600" algn="ctr" eaLnBrk="0" fontAlgn="base" hangingPunct="0">
              <a:spcBef>
                <a:spcPct val="0"/>
              </a:spcBef>
              <a:spcAft>
                <a:spcPct val="0"/>
              </a:spcAft>
              <a:defRPr sz="1600" b="1">
                <a:solidFill>
                  <a:schemeClr val="tx1"/>
                </a:solidFill>
                <a:latin typeface="Arial" pitchFamily="34" charset="0"/>
              </a:defRPr>
            </a:lvl9pPr>
          </a:lstStyle>
          <a:p>
            <a:pPr eaLnBrk="1" hangingPunct="1"/>
            <a:r>
              <a:rPr lang="en-US" altLang="en-US" sz="2000" b="0"/>
              <a:t>Cost</a:t>
            </a:r>
          </a:p>
          <a:p>
            <a:pPr eaLnBrk="1" hangingPunct="1"/>
            <a:r>
              <a:rPr lang="en-US" altLang="en-US" sz="2000" b="0"/>
              <a:t>($/ton)</a:t>
            </a:r>
          </a:p>
        </p:txBody>
      </p:sp>
      <p:sp>
        <p:nvSpPr>
          <p:cNvPr id="24587" name="Freeform 28"/>
          <p:cNvSpPr>
            <a:spLocks noChangeArrowheads="1"/>
          </p:cNvSpPr>
          <p:nvPr/>
        </p:nvSpPr>
        <p:spPr bwMode="auto">
          <a:xfrm>
            <a:off x="3671889" y="2998788"/>
            <a:ext cx="3976687" cy="1820862"/>
          </a:xfrm>
          <a:custGeom>
            <a:avLst/>
            <a:gdLst>
              <a:gd name="T0" fmla="*/ 0 w 3976576"/>
              <a:gd name="T1" fmla="*/ 1805006 h 1821712"/>
              <a:gd name="T2" fmla="*/ 1914019 w 3976576"/>
              <a:gd name="T3" fmla="*/ 1635123 h 1821712"/>
              <a:gd name="T4" fmla="*/ 3360170 w 3976576"/>
              <a:gd name="T5" fmla="*/ 700768 h 1821712"/>
              <a:gd name="T6" fmla="*/ 3976907 w 3976576"/>
              <a:gd name="T7" fmla="*/ 0 h 1821712"/>
              <a:gd name="T8" fmla="*/ 0 60000 65536"/>
              <a:gd name="T9" fmla="*/ 0 60000 65536"/>
              <a:gd name="T10" fmla="*/ 0 60000 65536"/>
              <a:gd name="T11" fmla="*/ 0 60000 65536"/>
              <a:gd name="T12" fmla="*/ 0 w 3976576"/>
              <a:gd name="T13" fmla="*/ 0 h 1821712"/>
              <a:gd name="T14" fmla="*/ 3976576 w 3976576"/>
              <a:gd name="T15" fmla="*/ 1821712 h 1821712"/>
            </a:gdLst>
            <a:ahLst/>
            <a:cxnLst>
              <a:cxn ang="T8">
                <a:pos x="T0" y="T1"/>
              </a:cxn>
              <a:cxn ang="T9">
                <a:pos x="T2" y="T3"/>
              </a:cxn>
              <a:cxn ang="T10">
                <a:pos x="T4" y="T5"/>
              </a:cxn>
              <a:cxn ang="T11">
                <a:pos x="T6" y="T7"/>
              </a:cxn>
            </a:cxnLst>
            <a:rect l="T12" t="T13" r="T14" b="T15"/>
            <a:pathLst>
              <a:path w="3976576" h="1821712">
                <a:moveTo>
                  <a:pt x="0" y="1807535"/>
                </a:moveTo>
                <a:cubicBezTo>
                  <a:pt x="676939" y="1814623"/>
                  <a:pt x="1353879" y="1821712"/>
                  <a:pt x="1913860" y="1637414"/>
                </a:cubicBezTo>
                <a:cubicBezTo>
                  <a:pt x="2473841" y="1453116"/>
                  <a:pt x="3016102" y="974651"/>
                  <a:pt x="3359888" y="701749"/>
                </a:cubicBezTo>
                <a:cubicBezTo>
                  <a:pt x="3703674" y="428847"/>
                  <a:pt x="3840125" y="214423"/>
                  <a:pt x="3976576" y="0"/>
                </a:cubicBezTo>
              </a:path>
            </a:pathLst>
          </a:custGeom>
          <a:noFill/>
          <a:ln w="952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itchFamily="34" charset="0"/>
              </a:defRPr>
            </a:lvl1pPr>
            <a:lvl2pPr marL="742950" indent="-285750" eaLnBrk="0" hangingPunct="0">
              <a:defRPr sz="1600" b="1">
                <a:solidFill>
                  <a:schemeClr val="tx1"/>
                </a:solidFill>
                <a:latin typeface="Arial" pitchFamily="34" charset="0"/>
              </a:defRPr>
            </a:lvl2pPr>
            <a:lvl3pPr marL="1143000" indent="-228600" eaLnBrk="0" hangingPunct="0">
              <a:defRPr sz="1600" b="1">
                <a:solidFill>
                  <a:schemeClr val="tx1"/>
                </a:solidFill>
                <a:latin typeface="Arial" pitchFamily="34" charset="0"/>
              </a:defRPr>
            </a:lvl3pPr>
            <a:lvl4pPr marL="1600200" indent="-228600" eaLnBrk="0" hangingPunct="0">
              <a:defRPr sz="1600" b="1">
                <a:solidFill>
                  <a:schemeClr val="tx1"/>
                </a:solidFill>
                <a:latin typeface="Arial" pitchFamily="34" charset="0"/>
              </a:defRPr>
            </a:lvl4pPr>
            <a:lvl5pPr marL="2057400" indent="-228600" eaLnBrk="0" hangingPunct="0">
              <a:defRPr sz="1600" b="1">
                <a:solidFill>
                  <a:schemeClr val="tx1"/>
                </a:solidFill>
                <a:latin typeface="Arial" pitchFamily="34" charset="0"/>
              </a:defRPr>
            </a:lvl5pPr>
            <a:lvl6pPr marL="2514600" indent="-228600" algn="ctr" eaLnBrk="0" fontAlgn="base" hangingPunct="0">
              <a:spcBef>
                <a:spcPct val="0"/>
              </a:spcBef>
              <a:spcAft>
                <a:spcPct val="0"/>
              </a:spcAft>
              <a:defRPr sz="1600" b="1">
                <a:solidFill>
                  <a:schemeClr val="tx1"/>
                </a:solidFill>
                <a:latin typeface="Arial" pitchFamily="34" charset="0"/>
              </a:defRPr>
            </a:lvl6pPr>
            <a:lvl7pPr marL="2971800" indent="-228600" algn="ctr" eaLnBrk="0" fontAlgn="base" hangingPunct="0">
              <a:spcBef>
                <a:spcPct val="0"/>
              </a:spcBef>
              <a:spcAft>
                <a:spcPct val="0"/>
              </a:spcAft>
              <a:defRPr sz="1600" b="1">
                <a:solidFill>
                  <a:schemeClr val="tx1"/>
                </a:solidFill>
                <a:latin typeface="Arial" pitchFamily="34" charset="0"/>
              </a:defRPr>
            </a:lvl7pPr>
            <a:lvl8pPr marL="3429000" indent="-228600" algn="ctr" eaLnBrk="0" fontAlgn="base" hangingPunct="0">
              <a:spcBef>
                <a:spcPct val="0"/>
              </a:spcBef>
              <a:spcAft>
                <a:spcPct val="0"/>
              </a:spcAft>
              <a:defRPr sz="1600" b="1">
                <a:solidFill>
                  <a:schemeClr val="tx1"/>
                </a:solidFill>
                <a:latin typeface="Arial" pitchFamily="34" charset="0"/>
              </a:defRPr>
            </a:lvl8pPr>
            <a:lvl9pPr marL="3886200" indent="-228600" algn="ctr" eaLnBrk="0" fontAlgn="base" hangingPunct="0">
              <a:spcBef>
                <a:spcPct val="0"/>
              </a:spcBef>
              <a:spcAft>
                <a:spcPct val="0"/>
              </a:spcAft>
              <a:defRPr sz="1600" b="1">
                <a:solidFill>
                  <a:schemeClr val="tx1"/>
                </a:solidFill>
                <a:latin typeface="Arial" pitchFamily="34" charset="0"/>
              </a:defRPr>
            </a:lvl9pPr>
          </a:lstStyle>
          <a:p>
            <a:pPr eaLnBrk="1" hangingPunct="1"/>
            <a:endParaRPr lang="en-US" altLang="en-US"/>
          </a:p>
        </p:txBody>
      </p:sp>
      <p:sp>
        <p:nvSpPr>
          <p:cNvPr id="24588" name="TextBox 29"/>
          <p:cNvSpPr txBox="1">
            <a:spLocks noChangeArrowheads="1"/>
          </p:cNvSpPr>
          <p:nvPr/>
        </p:nvSpPr>
        <p:spPr bwMode="auto">
          <a:xfrm>
            <a:off x="7165975" y="2176464"/>
            <a:ext cx="27368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itchFamily="34" charset="0"/>
              </a:defRPr>
            </a:lvl1pPr>
            <a:lvl2pPr marL="742950" indent="-285750" eaLnBrk="0" hangingPunct="0">
              <a:defRPr sz="1600" b="1">
                <a:solidFill>
                  <a:schemeClr val="tx1"/>
                </a:solidFill>
                <a:latin typeface="Arial" pitchFamily="34" charset="0"/>
              </a:defRPr>
            </a:lvl2pPr>
            <a:lvl3pPr marL="1143000" indent="-228600" eaLnBrk="0" hangingPunct="0">
              <a:defRPr sz="1600" b="1">
                <a:solidFill>
                  <a:schemeClr val="tx1"/>
                </a:solidFill>
                <a:latin typeface="Arial" pitchFamily="34" charset="0"/>
              </a:defRPr>
            </a:lvl3pPr>
            <a:lvl4pPr marL="1600200" indent="-228600" eaLnBrk="0" hangingPunct="0">
              <a:defRPr sz="1600" b="1">
                <a:solidFill>
                  <a:schemeClr val="tx1"/>
                </a:solidFill>
                <a:latin typeface="Arial" pitchFamily="34" charset="0"/>
              </a:defRPr>
            </a:lvl4pPr>
            <a:lvl5pPr marL="2057400" indent="-228600" eaLnBrk="0" hangingPunct="0">
              <a:defRPr sz="1600" b="1">
                <a:solidFill>
                  <a:schemeClr val="tx1"/>
                </a:solidFill>
                <a:latin typeface="Arial" pitchFamily="34" charset="0"/>
              </a:defRPr>
            </a:lvl5pPr>
            <a:lvl6pPr marL="2514600" indent="-228600" algn="ctr" eaLnBrk="0" fontAlgn="base" hangingPunct="0">
              <a:spcBef>
                <a:spcPct val="0"/>
              </a:spcBef>
              <a:spcAft>
                <a:spcPct val="0"/>
              </a:spcAft>
              <a:defRPr sz="1600" b="1">
                <a:solidFill>
                  <a:schemeClr val="tx1"/>
                </a:solidFill>
                <a:latin typeface="Arial" pitchFamily="34" charset="0"/>
              </a:defRPr>
            </a:lvl6pPr>
            <a:lvl7pPr marL="2971800" indent="-228600" algn="ctr" eaLnBrk="0" fontAlgn="base" hangingPunct="0">
              <a:spcBef>
                <a:spcPct val="0"/>
              </a:spcBef>
              <a:spcAft>
                <a:spcPct val="0"/>
              </a:spcAft>
              <a:defRPr sz="1600" b="1">
                <a:solidFill>
                  <a:schemeClr val="tx1"/>
                </a:solidFill>
                <a:latin typeface="Arial" pitchFamily="34" charset="0"/>
              </a:defRPr>
            </a:lvl7pPr>
            <a:lvl8pPr marL="3429000" indent="-228600" algn="ctr" eaLnBrk="0" fontAlgn="base" hangingPunct="0">
              <a:spcBef>
                <a:spcPct val="0"/>
              </a:spcBef>
              <a:spcAft>
                <a:spcPct val="0"/>
              </a:spcAft>
              <a:defRPr sz="1600" b="1">
                <a:solidFill>
                  <a:schemeClr val="tx1"/>
                </a:solidFill>
                <a:latin typeface="Arial" pitchFamily="34" charset="0"/>
              </a:defRPr>
            </a:lvl8pPr>
            <a:lvl9pPr marL="3886200" indent="-228600" algn="ctr" eaLnBrk="0" fontAlgn="base" hangingPunct="0">
              <a:spcBef>
                <a:spcPct val="0"/>
              </a:spcBef>
              <a:spcAft>
                <a:spcPct val="0"/>
              </a:spcAft>
              <a:defRPr sz="1600" b="1">
                <a:solidFill>
                  <a:schemeClr val="tx1"/>
                </a:solidFill>
                <a:latin typeface="Arial" pitchFamily="34" charset="0"/>
              </a:defRPr>
            </a:lvl9pPr>
          </a:lstStyle>
          <a:p>
            <a:pPr eaLnBrk="1" hangingPunct="1"/>
            <a:r>
              <a:rPr lang="en-US" altLang="en-US" sz="2000" b="0" dirty="0"/>
              <a:t>Fuel Cost + </a:t>
            </a:r>
          </a:p>
          <a:p>
            <a:pPr eaLnBrk="1" hangingPunct="1"/>
            <a:r>
              <a:rPr lang="en-US" altLang="en-US" sz="2000" b="0" dirty="0"/>
              <a:t>Carbon Emission Cost</a:t>
            </a:r>
          </a:p>
        </p:txBody>
      </p:sp>
      <p:sp>
        <p:nvSpPr>
          <p:cNvPr id="24589" name="Freeform 30"/>
          <p:cNvSpPr>
            <a:spLocks noChangeArrowheads="1"/>
          </p:cNvSpPr>
          <p:nvPr/>
        </p:nvSpPr>
        <p:spPr bwMode="auto">
          <a:xfrm>
            <a:off x="3927475" y="2786063"/>
            <a:ext cx="3295650" cy="1573212"/>
          </a:xfrm>
          <a:custGeom>
            <a:avLst/>
            <a:gdLst>
              <a:gd name="T0" fmla="*/ 0 w 3296093"/>
              <a:gd name="T1" fmla="*/ 0 h 1573619"/>
              <a:gd name="T2" fmla="*/ 999059 w 3296093"/>
              <a:gd name="T3" fmla="*/ 1104928 h 1573619"/>
              <a:gd name="T4" fmla="*/ 2061886 w 3296093"/>
              <a:gd name="T5" fmla="*/ 1487403 h 1573619"/>
              <a:gd name="T6" fmla="*/ 3294766 w 3296093"/>
              <a:gd name="T7" fmla="*/ 1572398 h 1573619"/>
              <a:gd name="T8" fmla="*/ 0 60000 65536"/>
              <a:gd name="T9" fmla="*/ 0 60000 65536"/>
              <a:gd name="T10" fmla="*/ 0 60000 65536"/>
              <a:gd name="T11" fmla="*/ 0 60000 65536"/>
              <a:gd name="T12" fmla="*/ 0 w 3296093"/>
              <a:gd name="T13" fmla="*/ 0 h 1573619"/>
              <a:gd name="T14" fmla="*/ 3296093 w 3296093"/>
              <a:gd name="T15" fmla="*/ 1573619 h 1573619"/>
            </a:gdLst>
            <a:ahLst/>
            <a:cxnLst>
              <a:cxn ang="T8">
                <a:pos x="T0" y="T1"/>
              </a:cxn>
              <a:cxn ang="T9">
                <a:pos x="T2" y="T3"/>
              </a:cxn>
              <a:cxn ang="T10">
                <a:pos x="T4" y="T5"/>
              </a:cxn>
              <a:cxn ang="T11">
                <a:pos x="T6" y="T7"/>
              </a:cxn>
            </a:cxnLst>
            <a:rect l="T12" t="T13" r="T14" b="T15"/>
            <a:pathLst>
              <a:path w="3296093" h="1573619">
                <a:moveTo>
                  <a:pt x="0" y="0"/>
                </a:moveTo>
                <a:cubicBezTo>
                  <a:pt x="327837" y="428846"/>
                  <a:pt x="655675" y="857693"/>
                  <a:pt x="999461" y="1105786"/>
                </a:cubicBezTo>
                <a:cubicBezTo>
                  <a:pt x="1343247" y="1353879"/>
                  <a:pt x="1679944" y="1410586"/>
                  <a:pt x="2062716" y="1488558"/>
                </a:cubicBezTo>
                <a:cubicBezTo>
                  <a:pt x="2445488" y="1566530"/>
                  <a:pt x="2870790" y="1570074"/>
                  <a:pt x="3296093" y="1573619"/>
                </a:cubicBezTo>
              </a:path>
            </a:pathLst>
          </a:custGeom>
          <a:noFill/>
          <a:ln w="9525" algn="ctr">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600" b="1">
                <a:solidFill>
                  <a:schemeClr val="tx1"/>
                </a:solidFill>
                <a:latin typeface="Arial" pitchFamily="34" charset="0"/>
              </a:defRPr>
            </a:lvl1pPr>
            <a:lvl2pPr marL="742950" indent="-285750" eaLnBrk="0" hangingPunct="0">
              <a:defRPr sz="1600" b="1">
                <a:solidFill>
                  <a:schemeClr val="tx1"/>
                </a:solidFill>
                <a:latin typeface="Arial" pitchFamily="34" charset="0"/>
              </a:defRPr>
            </a:lvl2pPr>
            <a:lvl3pPr marL="1143000" indent="-228600" eaLnBrk="0" hangingPunct="0">
              <a:defRPr sz="1600" b="1">
                <a:solidFill>
                  <a:schemeClr val="tx1"/>
                </a:solidFill>
                <a:latin typeface="Arial" pitchFamily="34" charset="0"/>
              </a:defRPr>
            </a:lvl3pPr>
            <a:lvl4pPr marL="1600200" indent="-228600" eaLnBrk="0" hangingPunct="0">
              <a:defRPr sz="1600" b="1">
                <a:solidFill>
                  <a:schemeClr val="tx1"/>
                </a:solidFill>
                <a:latin typeface="Arial" pitchFamily="34" charset="0"/>
              </a:defRPr>
            </a:lvl4pPr>
            <a:lvl5pPr marL="2057400" indent="-228600" eaLnBrk="0" hangingPunct="0">
              <a:defRPr sz="1600" b="1">
                <a:solidFill>
                  <a:schemeClr val="tx1"/>
                </a:solidFill>
                <a:latin typeface="Arial" pitchFamily="34" charset="0"/>
              </a:defRPr>
            </a:lvl5pPr>
            <a:lvl6pPr marL="2514600" indent="-228600" algn="ctr" eaLnBrk="0" fontAlgn="base" hangingPunct="0">
              <a:spcBef>
                <a:spcPct val="0"/>
              </a:spcBef>
              <a:spcAft>
                <a:spcPct val="0"/>
              </a:spcAft>
              <a:defRPr sz="1600" b="1">
                <a:solidFill>
                  <a:schemeClr val="tx1"/>
                </a:solidFill>
                <a:latin typeface="Arial" pitchFamily="34" charset="0"/>
              </a:defRPr>
            </a:lvl6pPr>
            <a:lvl7pPr marL="2971800" indent="-228600" algn="ctr" eaLnBrk="0" fontAlgn="base" hangingPunct="0">
              <a:spcBef>
                <a:spcPct val="0"/>
              </a:spcBef>
              <a:spcAft>
                <a:spcPct val="0"/>
              </a:spcAft>
              <a:defRPr sz="1600" b="1">
                <a:solidFill>
                  <a:schemeClr val="tx1"/>
                </a:solidFill>
                <a:latin typeface="Arial" pitchFamily="34" charset="0"/>
              </a:defRPr>
            </a:lvl7pPr>
            <a:lvl8pPr marL="3429000" indent="-228600" algn="ctr" eaLnBrk="0" fontAlgn="base" hangingPunct="0">
              <a:spcBef>
                <a:spcPct val="0"/>
              </a:spcBef>
              <a:spcAft>
                <a:spcPct val="0"/>
              </a:spcAft>
              <a:defRPr sz="1600" b="1">
                <a:solidFill>
                  <a:schemeClr val="tx1"/>
                </a:solidFill>
                <a:latin typeface="Arial" pitchFamily="34" charset="0"/>
              </a:defRPr>
            </a:lvl8pPr>
            <a:lvl9pPr marL="3886200" indent="-228600" algn="ctr" eaLnBrk="0" fontAlgn="base" hangingPunct="0">
              <a:spcBef>
                <a:spcPct val="0"/>
              </a:spcBef>
              <a:spcAft>
                <a:spcPct val="0"/>
              </a:spcAft>
              <a:defRPr sz="1600" b="1">
                <a:solidFill>
                  <a:schemeClr val="tx1"/>
                </a:solidFill>
                <a:latin typeface="Arial" pitchFamily="34" charset="0"/>
              </a:defRPr>
            </a:lvl9pPr>
          </a:lstStyle>
          <a:p>
            <a:pPr eaLnBrk="1" hangingPunct="1"/>
            <a:endParaRPr lang="en-US" altLang="en-US"/>
          </a:p>
        </p:txBody>
      </p:sp>
      <p:sp>
        <p:nvSpPr>
          <p:cNvPr id="24590" name="TextBox 31"/>
          <p:cNvSpPr txBox="1">
            <a:spLocks noChangeArrowheads="1"/>
          </p:cNvSpPr>
          <p:nvPr/>
        </p:nvSpPr>
        <p:spPr bwMode="auto">
          <a:xfrm>
            <a:off x="7297739" y="3922713"/>
            <a:ext cx="2136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itchFamily="34" charset="0"/>
              </a:defRPr>
            </a:lvl1pPr>
            <a:lvl2pPr marL="742950" indent="-285750" eaLnBrk="0" hangingPunct="0">
              <a:defRPr sz="1600" b="1">
                <a:solidFill>
                  <a:schemeClr val="tx1"/>
                </a:solidFill>
                <a:latin typeface="Arial" pitchFamily="34" charset="0"/>
              </a:defRPr>
            </a:lvl2pPr>
            <a:lvl3pPr marL="1143000" indent="-228600" eaLnBrk="0" hangingPunct="0">
              <a:defRPr sz="1600" b="1">
                <a:solidFill>
                  <a:schemeClr val="tx1"/>
                </a:solidFill>
                <a:latin typeface="Arial" pitchFamily="34" charset="0"/>
              </a:defRPr>
            </a:lvl3pPr>
            <a:lvl4pPr marL="1600200" indent="-228600" eaLnBrk="0" hangingPunct="0">
              <a:defRPr sz="1600" b="1">
                <a:solidFill>
                  <a:schemeClr val="tx1"/>
                </a:solidFill>
                <a:latin typeface="Arial" pitchFamily="34" charset="0"/>
              </a:defRPr>
            </a:lvl4pPr>
            <a:lvl5pPr marL="2057400" indent="-228600" eaLnBrk="0" hangingPunct="0">
              <a:defRPr sz="1600" b="1">
                <a:solidFill>
                  <a:schemeClr val="tx1"/>
                </a:solidFill>
                <a:latin typeface="Arial" pitchFamily="34" charset="0"/>
              </a:defRPr>
            </a:lvl5pPr>
            <a:lvl6pPr marL="2514600" indent="-228600" algn="ctr" eaLnBrk="0" fontAlgn="base" hangingPunct="0">
              <a:spcBef>
                <a:spcPct val="0"/>
              </a:spcBef>
              <a:spcAft>
                <a:spcPct val="0"/>
              </a:spcAft>
              <a:defRPr sz="1600" b="1">
                <a:solidFill>
                  <a:schemeClr val="tx1"/>
                </a:solidFill>
                <a:latin typeface="Arial" pitchFamily="34" charset="0"/>
              </a:defRPr>
            </a:lvl6pPr>
            <a:lvl7pPr marL="2971800" indent="-228600" algn="ctr" eaLnBrk="0" fontAlgn="base" hangingPunct="0">
              <a:spcBef>
                <a:spcPct val="0"/>
              </a:spcBef>
              <a:spcAft>
                <a:spcPct val="0"/>
              </a:spcAft>
              <a:defRPr sz="1600" b="1">
                <a:solidFill>
                  <a:schemeClr val="tx1"/>
                </a:solidFill>
                <a:latin typeface="Arial" pitchFamily="34" charset="0"/>
              </a:defRPr>
            </a:lvl7pPr>
            <a:lvl8pPr marL="3429000" indent="-228600" algn="ctr" eaLnBrk="0" fontAlgn="base" hangingPunct="0">
              <a:spcBef>
                <a:spcPct val="0"/>
              </a:spcBef>
              <a:spcAft>
                <a:spcPct val="0"/>
              </a:spcAft>
              <a:defRPr sz="1600" b="1">
                <a:solidFill>
                  <a:schemeClr val="tx1"/>
                </a:solidFill>
                <a:latin typeface="Arial" pitchFamily="34" charset="0"/>
              </a:defRPr>
            </a:lvl8pPr>
            <a:lvl9pPr marL="3886200" indent="-228600" algn="ctr" eaLnBrk="0" fontAlgn="base" hangingPunct="0">
              <a:spcBef>
                <a:spcPct val="0"/>
              </a:spcBef>
              <a:spcAft>
                <a:spcPct val="0"/>
              </a:spcAft>
              <a:defRPr sz="1600" b="1">
                <a:solidFill>
                  <a:schemeClr val="tx1"/>
                </a:solidFill>
                <a:latin typeface="Arial" pitchFamily="34" charset="0"/>
              </a:defRPr>
            </a:lvl9pPr>
          </a:lstStyle>
          <a:p>
            <a:pPr eaLnBrk="1" hangingPunct="1"/>
            <a:r>
              <a:rPr lang="en-US" altLang="en-US" sz="2000" b="0"/>
              <a:t>Utility Plant Cost</a:t>
            </a:r>
          </a:p>
        </p:txBody>
      </p:sp>
      <p:cxnSp>
        <p:nvCxnSpPr>
          <p:cNvPr id="24591" name="Straight Connector 33"/>
          <p:cNvCxnSpPr>
            <a:cxnSpLocks noChangeShapeType="1"/>
          </p:cNvCxnSpPr>
          <p:nvPr/>
        </p:nvCxnSpPr>
        <p:spPr bwMode="auto">
          <a:xfrm rot="16200000" flipH="1">
            <a:off x="5776913" y="4764088"/>
            <a:ext cx="957263" cy="20638"/>
          </a:xfrm>
          <a:prstGeom prst="line">
            <a:avLst/>
          </a:prstGeom>
          <a:noFill/>
          <a:ln w="9525" algn="ctr">
            <a:solidFill>
              <a:schemeClr val="tx2"/>
            </a:solidFill>
            <a:prstDash val="dash"/>
            <a:round/>
            <a:headEnd/>
            <a:tailEnd/>
          </a:ln>
          <a:extLst>
            <a:ext uri="{909E8E84-426E-40DD-AFC4-6F175D3DCCD1}">
              <a14:hiddenFill xmlns:a14="http://schemas.microsoft.com/office/drawing/2010/main">
                <a:noFill/>
              </a14:hiddenFill>
            </a:ext>
          </a:extLst>
        </p:spPr>
      </p:cxnSp>
      <p:sp>
        <p:nvSpPr>
          <p:cNvPr id="24592" name="TextBox 35"/>
          <p:cNvSpPr txBox="1">
            <a:spLocks noChangeArrowheads="1"/>
          </p:cNvSpPr>
          <p:nvPr/>
        </p:nvSpPr>
        <p:spPr bwMode="auto">
          <a:xfrm>
            <a:off x="5578476" y="5308600"/>
            <a:ext cx="122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600" b="1">
                <a:solidFill>
                  <a:schemeClr val="tx1"/>
                </a:solidFill>
                <a:latin typeface="Arial" pitchFamily="34" charset="0"/>
              </a:defRPr>
            </a:lvl1pPr>
            <a:lvl2pPr marL="742950" indent="-285750" eaLnBrk="0" hangingPunct="0">
              <a:defRPr sz="1600" b="1">
                <a:solidFill>
                  <a:schemeClr val="tx1"/>
                </a:solidFill>
                <a:latin typeface="Arial" pitchFamily="34" charset="0"/>
              </a:defRPr>
            </a:lvl2pPr>
            <a:lvl3pPr marL="1143000" indent="-228600" eaLnBrk="0" hangingPunct="0">
              <a:defRPr sz="1600" b="1">
                <a:solidFill>
                  <a:schemeClr val="tx1"/>
                </a:solidFill>
                <a:latin typeface="Arial" pitchFamily="34" charset="0"/>
              </a:defRPr>
            </a:lvl3pPr>
            <a:lvl4pPr marL="1600200" indent="-228600" eaLnBrk="0" hangingPunct="0">
              <a:defRPr sz="1600" b="1">
                <a:solidFill>
                  <a:schemeClr val="tx1"/>
                </a:solidFill>
                <a:latin typeface="Arial" pitchFamily="34" charset="0"/>
              </a:defRPr>
            </a:lvl4pPr>
            <a:lvl5pPr marL="2057400" indent="-228600" eaLnBrk="0" hangingPunct="0">
              <a:defRPr sz="1600" b="1">
                <a:solidFill>
                  <a:schemeClr val="tx1"/>
                </a:solidFill>
                <a:latin typeface="Arial" pitchFamily="34" charset="0"/>
              </a:defRPr>
            </a:lvl5pPr>
            <a:lvl6pPr marL="2514600" indent="-228600" algn="ctr" eaLnBrk="0" fontAlgn="base" hangingPunct="0">
              <a:spcBef>
                <a:spcPct val="0"/>
              </a:spcBef>
              <a:spcAft>
                <a:spcPct val="0"/>
              </a:spcAft>
              <a:defRPr sz="1600" b="1">
                <a:solidFill>
                  <a:schemeClr val="tx1"/>
                </a:solidFill>
                <a:latin typeface="Arial" pitchFamily="34" charset="0"/>
              </a:defRPr>
            </a:lvl6pPr>
            <a:lvl7pPr marL="2971800" indent="-228600" algn="ctr" eaLnBrk="0" fontAlgn="base" hangingPunct="0">
              <a:spcBef>
                <a:spcPct val="0"/>
              </a:spcBef>
              <a:spcAft>
                <a:spcPct val="0"/>
              </a:spcAft>
              <a:defRPr sz="1600" b="1">
                <a:solidFill>
                  <a:schemeClr val="tx1"/>
                </a:solidFill>
                <a:latin typeface="Arial" pitchFamily="34" charset="0"/>
              </a:defRPr>
            </a:lvl7pPr>
            <a:lvl8pPr marL="3429000" indent="-228600" algn="ctr" eaLnBrk="0" fontAlgn="base" hangingPunct="0">
              <a:spcBef>
                <a:spcPct val="0"/>
              </a:spcBef>
              <a:spcAft>
                <a:spcPct val="0"/>
              </a:spcAft>
              <a:defRPr sz="1600" b="1">
                <a:solidFill>
                  <a:schemeClr val="tx1"/>
                </a:solidFill>
                <a:latin typeface="Arial" pitchFamily="34" charset="0"/>
              </a:defRPr>
            </a:lvl8pPr>
            <a:lvl9pPr marL="3886200" indent="-228600" algn="ctr" eaLnBrk="0" fontAlgn="base" hangingPunct="0">
              <a:spcBef>
                <a:spcPct val="0"/>
              </a:spcBef>
              <a:spcAft>
                <a:spcPct val="0"/>
              </a:spcAft>
              <a:defRPr sz="1600" b="1">
                <a:solidFill>
                  <a:schemeClr val="tx1"/>
                </a:solidFill>
                <a:latin typeface="Arial" pitchFamily="34" charset="0"/>
              </a:defRPr>
            </a:lvl9pPr>
          </a:lstStyle>
          <a:p>
            <a:pPr eaLnBrk="1" hangingPunct="1"/>
            <a:r>
              <a:rPr lang="en-US" altLang="en-US" sz="2000" b="0"/>
              <a:t>Optimum</a:t>
            </a:r>
          </a:p>
        </p:txBody>
      </p:sp>
      <p:sp>
        <p:nvSpPr>
          <p:cNvPr id="19" name="Title 1"/>
          <p:cNvSpPr>
            <a:spLocks noGrp="1"/>
          </p:cNvSpPr>
          <p:nvPr>
            <p:ph type="title"/>
          </p:nvPr>
        </p:nvSpPr>
        <p:spPr>
          <a:xfrm>
            <a:off x="0" y="25400"/>
            <a:ext cx="10515600" cy="1325563"/>
          </a:xfrm>
        </p:spPr>
        <p:txBody>
          <a:bodyPr/>
          <a:lstStyle/>
          <a:p>
            <a:pPr>
              <a:defRPr/>
            </a:pPr>
            <a:r>
              <a:rPr lang="en-US" sz="3600" dirty="0">
                <a:solidFill>
                  <a:srgbClr val="002060"/>
                </a:solidFill>
                <a:latin typeface="Arial" panose="020B0604020202020204" pitchFamily="34" charset="0"/>
                <a:cs typeface="Arial" panose="020B0604020202020204" pitchFamily="34" charset="0"/>
              </a:rPr>
              <a:t>Application of Models</a:t>
            </a:r>
          </a:p>
        </p:txBody>
      </p:sp>
    </p:spTree>
    <p:extLst>
      <p:ext uri="{BB962C8B-B14F-4D97-AF65-F5344CB8AC3E}">
        <p14:creationId xmlns:p14="http://schemas.microsoft.com/office/powerpoint/2010/main" val="195668397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002060"/>
                </a:solidFill>
                <a:latin typeface="Arial" panose="020B0604020202020204" pitchFamily="34" charset="0"/>
                <a:cs typeface="Arial" panose="020B0604020202020204" pitchFamily="34" charset="0"/>
              </a:rPr>
              <a:t>Importance of scheduling</a:t>
            </a:r>
            <a:endParaRPr lang="en-US" sz="3200" dirty="0">
              <a:solidFill>
                <a:srgbClr val="00206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lstStyle/>
          <a:p>
            <a:r>
              <a:rPr lang="en-US" dirty="0" smtClean="0">
                <a:latin typeface="Arial" panose="020B0604020202020204" pitchFamily="34" charset="0"/>
                <a:cs typeface="Arial" panose="020B0604020202020204" pitchFamily="34" charset="0"/>
              </a:rPr>
              <a:t>Schedules are plans that state when certain controllable activities should take place</a:t>
            </a:r>
          </a:p>
          <a:p>
            <a:r>
              <a:rPr lang="en-US" dirty="0" smtClean="0">
                <a:latin typeface="Arial" panose="020B0604020202020204" pitchFamily="34" charset="0"/>
                <a:cs typeface="Arial" panose="020B0604020202020204" pitchFamily="34" charset="0"/>
              </a:rPr>
              <a:t>Schedules provide a coordination of activities to:</a:t>
            </a:r>
          </a:p>
          <a:p>
            <a:pPr lvl="1">
              <a:buFont typeface="Wingdings" panose="05000000000000000000" pitchFamily="2" charset="2"/>
              <a:buChar char="Ø"/>
            </a:pPr>
            <a:r>
              <a:rPr lang="en-US" dirty="0" smtClean="0">
                <a:latin typeface="Arial" panose="020B0604020202020204" pitchFamily="34" charset="0"/>
                <a:cs typeface="Arial" panose="020B0604020202020204" pitchFamily="34" charset="0"/>
              </a:rPr>
              <a:t>Increase productivity</a:t>
            </a:r>
          </a:p>
          <a:p>
            <a:pPr lvl="1">
              <a:buFont typeface="Wingdings" panose="05000000000000000000" pitchFamily="2" charset="2"/>
              <a:buChar char="Ø"/>
            </a:pPr>
            <a:r>
              <a:rPr lang="en-US" dirty="0" smtClean="0">
                <a:latin typeface="Arial" panose="020B0604020202020204" pitchFamily="34" charset="0"/>
                <a:cs typeface="Arial" panose="020B0604020202020204" pitchFamily="34" charset="0"/>
              </a:rPr>
              <a:t>Reduce operating costs</a:t>
            </a:r>
          </a:p>
          <a:p>
            <a:pPr lvl="1">
              <a:buFont typeface="Wingdings" panose="05000000000000000000" pitchFamily="2" charset="2"/>
              <a:buChar char="Ø"/>
            </a:pPr>
            <a:r>
              <a:rPr lang="en-US" dirty="0" smtClean="0">
                <a:latin typeface="Arial" panose="020B0604020202020204" pitchFamily="34" charset="0"/>
                <a:cs typeface="Arial" panose="020B0604020202020204" pitchFamily="34" charset="0"/>
              </a:rPr>
              <a:t>Identify resource conflicts</a:t>
            </a:r>
          </a:p>
          <a:p>
            <a:pPr lvl="1">
              <a:buFont typeface="Wingdings" panose="05000000000000000000" pitchFamily="2" charset="2"/>
              <a:buChar char="Ø"/>
            </a:pPr>
            <a:r>
              <a:rPr lang="en-US" dirty="0" smtClean="0">
                <a:latin typeface="Arial" panose="020B0604020202020204" pitchFamily="34" charset="0"/>
                <a:cs typeface="Arial" panose="020B0604020202020204" pitchFamily="34" charset="0"/>
              </a:rPr>
              <a:t>Ensure raw material is available </a:t>
            </a:r>
          </a:p>
          <a:p>
            <a:pPr lvl="1">
              <a:buFont typeface="Wingdings" panose="05000000000000000000" pitchFamily="2" charset="2"/>
              <a:buChar char="Ø"/>
            </a:pPr>
            <a:r>
              <a:rPr lang="en-US" dirty="0" smtClean="0">
                <a:latin typeface="Arial" panose="020B0604020202020204" pitchFamily="34" charset="0"/>
                <a:cs typeface="Arial" panose="020B0604020202020204" pitchFamily="34" charset="0"/>
              </a:rPr>
              <a:t>Standardize the production process etc.</a:t>
            </a:r>
            <a:endParaRPr lang="en-US" dirty="0">
              <a:latin typeface="Arial" panose="020B0604020202020204" pitchFamily="34" charset="0"/>
              <a:cs typeface="Arial" panose="020B0604020202020204" pitchFamily="34" charset="0"/>
            </a:endParaRPr>
          </a:p>
        </p:txBody>
      </p:sp>
      <p:pic>
        <p:nvPicPr>
          <p:cNvPr id="4" name="Picture 3"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40C8F69F-517D-412F-AFAD-84CC7A87D94F}" type="slidenum">
              <a:rPr lang="en-US" smtClean="0"/>
              <a:t>60</a:t>
            </a:fld>
            <a:endParaRPr lang="en-US"/>
          </a:p>
        </p:txBody>
      </p:sp>
    </p:spTree>
    <p:extLst>
      <p:ext uri="{BB962C8B-B14F-4D97-AF65-F5344CB8AC3E}">
        <p14:creationId xmlns:p14="http://schemas.microsoft.com/office/powerpoint/2010/main" val="29530978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a:xfrm>
            <a:off x="5650523" y="1606414"/>
            <a:ext cx="890954" cy="463977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200" dirty="0" smtClean="0">
                <a:solidFill>
                  <a:srgbClr val="002060"/>
                </a:solidFill>
                <a:latin typeface="Arial" panose="020B0604020202020204" pitchFamily="34" charset="0"/>
                <a:cs typeface="Arial" panose="020B0604020202020204" pitchFamily="34" charset="0"/>
              </a:rPr>
              <a:t>Importance of scheduling</a:t>
            </a:r>
            <a:endParaRPr lang="en-US" sz="3200" dirty="0">
              <a:solidFill>
                <a:srgbClr val="002060"/>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838200" y="1958106"/>
            <a:ext cx="10515600" cy="4351338"/>
          </a:xfrm>
        </p:spPr>
        <p:txBody>
          <a:bodyPr>
            <a:normAutofit fontScale="92500" lnSpcReduction="20000"/>
          </a:bodyPr>
          <a:lstStyle/>
          <a:p>
            <a:pPr marL="0" indent="0" algn="ctr">
              <a:buNone/>
            </a:pPr>
            <a:r>
              <a:rPr lang="en-US" dirty="0" smtClean="0">
                <a:latin typeface="Arial" panose="020B0604020202020204" pitchFamily="34" charset="0"/>
                <a:cs typeface="Arial" panose="020B0604020202020204" pitchFamily="34" charset="0"/>
              </a:rPr>
              <a:t>Schedule is generated</a:t>
            </a:r>
          </a:p>
          <a:p>
            <a:pPr marL="0" indent="0" algn="ctr">
              <a:buNone/>
            </a:pPr>
            <a:endParaRPr lang="en-US" dirty="0" smtClean="0">
              <a:latin typeface="Arial" panose="020B0604020202020204" pitchFamily="34" charset="0"/>
              <a:cs typeface="Arial" panose="020B0604020202020204" pitchFamily="34" charset="0"/>
            </a:endParaRPr>
          </a:p>
          <a:p>
            <a:pPr marL="0" indent="0" algn="ctr">
              <a:buNone/>
            </a:pPr>
            <a:endParaRPr lang="en-US" dirty="0">
              <a:latin typeface="Arial" panose="020B0604020202020204" pitchFamily="34" charset="0"/>
              <a:cs typeface="Arial" panose="020B0604020202020204" pitchFamily="34" charset="0"/>
            </a:endParaRPr>
          </a:p>
          <a:p>
            <a:pPr marL="0" indent="0" algn="ctr">
              <a:buNone/>
            </a:pPr>
            <a:r>
              <a:rPr lang="en-US" dirty="0" smtClean="0">
                <a:latin typeface="Arial" panose="020B0604020202020204" pitchFamily="34" charset="0"/>
                <a:cs typeface="Arial" panose="020B0604020202020204" pitchFamily="34" charset="0"/>
              </a:rPr>
              <a:t>Operations begin</a:t>
            </a:r>
          </a:p>
          <a:p>
            <a:pPr marL="0" indent="0" algn="ctr">
              <a:buNone/>
            </a:pPr>
            <a:endParaRPr lang="en-US" dirty="0" smtClean="0">
              <a:latin typeface="Arial" panose="020B0604020202020204" pitchFamily="34" charset="0"/>
              <a:cs typeface="Arial" panose="020B0604020202020204" pitchFamily="34" charset="0"/>
            </a:endParaRPr>
          </a:p>
          <a:p>
            <a:pPr marL="0" indent="0" algn="ctr">
              <a:buNone/>
            </a:pPr>
            <a:endParaRPr lang="en-US" dirty="0">
              <a:latin typeface="Arial" panose="020B0604020202020204" pitchFamily="34" charset="0"/>
              <a:cs typeface="Arial" panose="020B0604020202020204" pitchFamily="34" charset="0"/>
            </a:endParaRPr>
          </a:p>
          <a:p>
            <a:pPr marL="0" indent="0" algn="ctr">
              <a:buNone/>
            </a:pPr>
            <a:r>
              <a:rPr lang="en-US" dirty="0" smtClean="0">
                <a:latin typeface="Arial" panose="020B0604020202020204" pitchFamily="34" charset="0"/>
                <a:cs typeface="Arial" panose="020B0604020202020204" pitchFamily="34" charset="0"/>
              </a:rPr>
              <a:t>Schedule is followed as closely as possible</a:t>
            </a:r>
          </a:p>
          <a:p>
            <a:pPr marL="0" indent="0" algn="ctr">
              <a:buNone/>
            </a:pPr>
            <a:endParaRPr lang="en-US" dirty="0">
              <a:latin typeface="Arial" panose="020B0604020202020204" pitchFamily="34" charset="0"/>
              <a:cs typeface="Arial" panose="020B0604020202020204" pitchFamily="34" charset="0"/>
            </a:endParaRPr>
          </a:p>
          <a:p>
            <a:pPr marL="0" indent="0" algn="ctr">
              <a:buNone/>
            </a:pPr>
            <a:endParaRPr lang="en-US" dirty="0">
              <a:latin typeface="Arial" panose="020B0604020202020204" pitchFamily="34" charset="0"/>
              <a:cs typeface="Arial" panose="020B0604020202020204" pitchFamily="34" charset="0"/>
            </a:endParaRPr>
          </a:p>
          <a:p>
            <a:pPr marL="0" indent="0" algn="ctr">
              <a:buNone/>
            </a:pPr>
            <a:r>
              <a:rPr lang="en-US" dirty="0" smtClean="0">
                <a:latin typeface="Arial" panose="020B0604020202020204" pitchFamily="34" charset="0"/>
                <a:cs typeface="Arial" panose="020B0604020202020204" pitchFamily="34" charset="0"/>
              </a:rPr>
              <a:t>Achievement of program objectives</a:t>
            </a:r>
          </a:p>
        </p:txBody>
      </p:sp>
      <p:pic>
        <p:nvPicPr>
          <p:cNvPr id="5" name="Picture 4"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40C8F69F-517D-412F-AFAD-84CC7A87D94F}" type="slidenum">
              <a:rPr lang="en-US" smtClean="0"/>
              <a:t>61</a:t>
            </a:fld>
            <a:endParaRPr lang="en-US"/>
          </a:p>
        </p:txBody>
      </p:sp>
    </p:spTree>
    <p:extLst>
      <p:ext uri="{BB962C8B-B14F-4D97-AF65-F5344CB8AC3E}">
        <p14:creationId xmlns:p14="http://schemas.microsoft.com/office/powerpoint/2010/main" val="41838764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002060"/>
                </a:solidFill>
                <a:latin typeface="Arial" panose="020B0604020202020204" pitchFamily="34" charset="0"/>
                <a:cs typeface="Arial" panose="020B0604020202020204" pitchFamily="34" charset="0"/>
              </a:rPr>
              <a:t>Roles of Scheduling in Planning Process</a:t>
            </a:r>
            <a:endParaRPr lang="en-US" sz="3200" dirty="0">
              <a:solidFill>
                <a:srgbClr val="002060"/>
              </a:solidFill>
              <a:latin typeface="Arial" panose="020B0604020202020204" pitchFamily="34" charset="0"/>
              <a:cs typeface="Arial" panose="020B0604020202020204" pitchFamily="34" charset="0"/>
            </a:endParaRPr>
          </a:p>
        </p:txBody>
      </p:sp>
      <p:graphicFrame>
        <p:nvGraphicFramePr>
          <p:cNvPr id="5" name="Diagram 4"/>
          <p:cNvGraphicFramePr/>
          <p:nvPr>
            <p:extLst/>
          </p:nvPr>
        </p:nvGraphicFramePr>
        <p:xfrm>
          <a:off x="1203864" y="693787"/>
          <a:ext cx="93218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https://brand.utm.my/files/2016/08/LOGO-UTM.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0C8F69F-517D-412F-AFAD-84CC7A87D94F}" type="slidenum">
              <a:rPr lang="en-US" smtClean="0"/>
              <a:t>62</a:t>
            </a:fld>
            <a:endParaRPr lang="en-US"/>
          </a:p>
        </p:txBody>
      </p:sp>
    </p:spTree>
    <p:extLst>
      <p:ext uri="{BB962C8B-B14F-4D97-AF65-F5344CB8AC3E}">
        <p14:creationId xmlns:p14="http://schemas.microsoft.com/office/powerpoint/2010/main" val="38172507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002060"/>
                </a:solidFill>
                <a:latin typeface="Arial" panose="020B0604020202020204" pitchFamily="34" charset="0"/>
                <a:cs typeface="Arial" panose="020B0604020202020204" pitchFamily="34" charset="0"/>
              </a:rPr>
              <a:t>Roles of Scheduling in Planning Process</a:t>
            </a:r>
            <a:endParaRPr lang="en-US" sz="3200" dirty="0">
              <a:solidFill>
                <a:srgbClr val="002060"/>
              </a:solidFill>
              <a:latin typeface="Arial" panose="020B0604020202020204" pitchFamily="34" charset="0"/>
              <a:cs typeface="Arial" panose="020B0604020202020204" pitchFamily="34" charset="0"/>
            </a:endParaRPr>
          </a:p>
        </p:txBody>
      </p:sp>
      <p:graphicFrame>
        <p:nvGraphicFramePr>
          <p:cNvPr id="5" name="Diagram 4"/>
          <p:cNvGraphicFramePr/>
          <p:nvPr>
            <p:extLst/>
          </p:nvPr>
        </p:nvGraphicFramePr>
        <p:xfrm>
          <a:off x="1203864" y="693787"/>
          <a:ext cx="93218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https://brand.utm.my/files/2016/08/LOGO-UTM.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0C8F69F-517D-412F-AFAD-84CC7A87D94F}" type="slidenum">
              <a:rPr lang="en-US" smtClean="0"/>
              <a:t>63</a:t>
            </a:fld>
            <a:endParaRPr lang="en-US"/>
          </a:p>
        </p:txBody>
      </p:sp>
    </p:spTree>
    <p:extLst>
      <p:ext uri="{BB962C8B-B14F-4D97-AF65-F5344CB8AC3E}">
        <p14:creationId xmlns:p14="http://schemas.microsoft.com/office/powerpoint/2010/main" val="30046491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002060"/>
                </a:solidFill>
                <a:latin typeface="Arial" panose="020B0604020202020204" pitchFamily="34" charset="0"/>
                <a:cs typeface="Arial" panose="020B0604020202020204" pitchFamily="34" charset="0"/>
              </a:rPr>
              <a:t>Roles of Scheduling in Planning Process</a:t>
            </a:r>
            <a:endParaRPr lang="en-US" sz="3200" dirty="0">
              <a:solidFill>
                <a:srgbClr val="002060"/>
              </a:solidFill>
              <a:latin typeface="Arial" panose="020B0604020202020204" pitchFamily="34" charset="0"/>
              <a:cs typeface="Arial" panose="020B0604020202020204" pitchFamily="34" charset="0"/>
            </a:endParaRPr>
          </a:p>
        </p:txBody>
      </p:sp>
      <p:graphicFrame>
        <p:nvGraphicFramePr>
          <p:cNvPr id="5" name="Diagram 4"/>
          <p:cNvGraphicFramePr/>
          <p:nvPr/>
        </p:nvGraphicFramePr>
        <p:xfrm>
          <a:off x="1203864" y="693787"/>
          <a:ext cx="93218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6" name="Curved Connector 5"/>
          <p:cNvCxnSpPr/>
          <p:nvPr/>
        </p:nvCxnSpPr>
        <p:spPr>
          <a:xfrm flipV="1">
            <a:off x="2596551" y="3058063"/>
            <a:ext cx="2087592" cy="1362974"/>
          </a:xfrm>
          <a:prstGeom prst="curvedConnector3">
            <a:avLst>
              <a:gd name="adj1" fmla="val -1074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p:cNvCxnSpPr/>
          <p:nvPr/>
        </p:nvCxnSpPr>
        <p:spPr>
          <a:xfrm flipV="1">
            <a:off x="4750279" y="2173857"/>
            <a:ext cx="2323381" cy="879805"/>
          </a:xfrm>
          <a:prstGeom prst="curvedConnector3">
            <a:avLst>
              <a:gd name="adj1" fmla="val -1052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https://brand.utm.my/files/2016/08/LOGO-UTM.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0C8F69F-517D-412F-AFAD-84CC7A87D94F}" type="slidenum">
              <a:rPr lang="en-US" smtClean="0"/>
              <a:t>64</a:t>
            </a:fld>
            <a:endParaRPr lang="en-US"/>
          </a:p>
        </p:txBody>
      </p:sp>
    </p:spTree>
    <p:extLst>
      <p:ext uri="{BB962C8B-B14F-4D97-AF65-F5344CB8AC3E}">
        <p14:creationId xmlns:p14="http://schemas.microsoft.com/office/powerpoint/2010/main" val="255968953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135" y="29845"/>
            <a:ext cx="9740265" cy="1325563"/>
          </a:xfrm>
        </p:spPr>
        <p:txBody>
          <a:bodyPr>
            <a:normAutofit/>
          </a:bodyPr>
          <a:lstStyle/>
          <a:p>
            <a:r>
              <a:rPr lang="en-US" sz="3200" dirty="0" smtClean="0">
                <a:solidFill>
                  <a:srgbClr val="002060"/>
                </a:solidFill>
                <a:latin typeface="Arial" panose="020B0604020202020204" pitchFamily="34" charset="0"/>
                <a:cs typeface="Arial" panose="020B0604020202020204" pitchFamily="34" charset="0"/>
              </a:rPr>
              <a:t>Scheduling Aspect in Electricity System: Daily electricity consumption by electrical appliances</a:t>
            </a:r>
            <a:endParaRPr lang="en-US" sz="3200" dirty="0">
              <a:solidFill>
                <a:srgbClr val="002060"/>
              </a:solidFill>
              <a:latin typeface="Arial" panose="020B0604020202020204" pitchFamily="34" charset="0"/>
              <a:cs typeface="Arial" panose="020B0604020202020204" pitchFamily="34" charset="0"/>
            </a:endParaRPr>
          </a:p>
        </p:txBody>
      </p:sp>
      <p:sp>
        <p:nvSpPr>
          <p:cNvPr id="6" name="Rectangle 5"/>
          <p:cNvSpPr/>
          <p:nvPr/>
        </p:nvSpPr>
        <p:spPr>
          <a:xfrm>
            <a:off x="422792" y="6329680"/>
            <a:ext cx="5212080"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smtClean="0">
                <a:solidFill>
                  <a:schemeClr val="bg1">
                    <a:lumMod val="65000"/>
                  </a:schemeClr>
                </a:solidFill>
                <a:latin typeface="Arial" panose="020B0604020202020204" pitchFamily="34" charset="0"/>
                <a:cs typeface="Arial" panose="020B0604020202020204" pitchFamily="34" charset="0"/>
              </a:rPr>
              <a:t>Source: Le, V. T., &amp; Pitts, A. (2019). A survey on electrical appliance use and energy consumption in Vietnamese households: Case study of </a:t>
            </a:r>
            <a:r>
              <a:rPr lang="en-US" sz="1000" dirty="0" err="1" smtClean="0">
                <a:solidFill>
                  <a:schemeClr val="bg1">
                    <a:lumMod val="65000"/>
                  </a:schemeClr>
                </a:solidFill>
                <a:latin typeface="Arial" panose="020B0604020202020204" pitchFamily="34" charset="0"/>
                <a:cs typeface="Arial" panose="020B0604020202020204" pitchFamily="34" charset="0"/>
              </a:rPr>
              <a:t>Tuy</a:t>
            </a:r>
            <a:r>
              <a:rPr lang="en-US" sz="1000" dirty="0" smtClean="0">
                <a:solidFill>
                  <a:schemeClr val="bg1">
                    <a:lumMod val="65000"/>
                  </a:schemeClr>
                </a:solidFill>
                <a:latin typeface="Arial" panose="020B0604020202020204" pitchFamily="34" charset="0"/>
                <a:cs typeface="Arial" panose="020B0604020202020204" pitchFamily="34" charset="0"/>
              </a:rPr>
              <a:t> </a:t>
            </a:r>
            <a:r>
              <a:rPr lang="en-US" sz="1000" dirty="0" err="1" smtClean="0">
                <a:solidFill>
                  <a:schemeClr val="bg1">
                    <a:lumMod val="65000"/>
                  </a:schemeClr>
                </a:solidFill>
                <a:latin typeface="Arial" panose="020B0604020202020204" pitchFamily="34" charset="0"/>
                <a:cs typeface="Arial" panose="020B0604020202020204" pitchFamily="34" charset="0"/>
              </a:rPr>
              <a:t>Hoa</a:t>
            </a:r>
            <a:r>
              <a:rPr lang="en-US" sz="1000" dirty="0" smtClean="0">
                <a:solidFill>
                  <a:schemeClr val="bg1">
                    <a:lumMod val="65000"/>
                  </a:schemeClr>
                </a:solidFill>
                <a:latin typeface="Arial" panose="020B0604020202020204" pitchFamily="34" charset="0"/>
                <a:cs typeface="Arial" panose="020B0604020202020204" pitchFamily="34" charset="0"/>
              </a:rPr>
              <a:t> city. Energy and Buildings, 197, 229-241.</a:t>
            </a:r>
            <a:endParaRPr lang="en-US" sz="1000" dirty="0">
              <a:solidFill>
                <a:schemeClr val="bg1">
                  <a:lumMod val="65000"/>
                </a:schemeClr>
              </a:solidFill>
              <a:latin typeface="Arial" panose="020B0604020202020204" pitchFamily="34" charset="0"/>
              <a:cs typeface="Arial" panose="020B0604020202020204" pitchFamily="34" charset="0"/>
            </a:endParaRPr>
          </a:p>
        </p:txBody>
      </p:sp>
      <p:pic>
        <p:nvPicPr>
          <p:cNvPr id="3074" name="Picture 2" descr="https://www.researchgate.net/publication/333382667/figure/fig12/AS:892669916114947@1589840501487/Yearly-electricity-consumption-of-appliances_W6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135" y="1832928"/>
            <a:ext cx="5316737" cy="42783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ig.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54848"/>
            <a:ext cx="5617372" cy="36544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096000" y="6309360"/>
            <a:ext cx="5212080"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smtClean="0">
                <a:solidFill>
                  <a:schemeClr val="bg1">
                    <a:lumMod val="65000"/>
                  </a:schemeClr>
                </a:solidFill>
                <a:latin typeface="Arial" panose="020B0604020202020204" pitchFamily="34" charset="0"/>
                <a:cs typeface="Arial" panose="020B0604020202020204" pitchFamily="34" charset="0"/>
              </a:rPr>
              <a:t>Source: McNeil, M. A., </a:t>
            </a:r>
            <a:r>
              <a:rPr lang="en-US" sz="1000" dirty="0" err="1" smtClean="0">
                <a:solidFill>
                  <a:schemeClr val="bg1">
                    <a:lumMod val="65000"/>
                  </a:schemeClr>
                </a:solidFill>
                <a:latin typeface="Arial" panose="020B0604020202020204" pitchFamily="34" charset="0"/>
                <a:cs typeface="Arial" panose="020B0604020202020204" pitchFamily="34" charset="0"/>
              </a:rPr>
              <a:t>Karali</a:t>
            </a:r>
            <a:r>
              <a:rPr lang="en-US" sz="1000" dirty="0" smtClean="0">
                <a:solidFill>
                  <a:schemeClr val="bg1">
                    <a:lumMod val="65000"/>
                  </a:schemeClr>
                </a:solidFill>
                <a:latin typeface="Arial" panose="020B0604020202020204" pitchFamily="34" charset="0"/>
                <a:cs typeface="Arial" panose="020B0604020202020204" pitchFamily="34" charset="0"/>
              </a:rPr>
              <a:t>, N., &amp; </a:t>
            </a:r>
            <a:r>
              <a:rPr lang="en-US" sz="1000" dirty="0" err="1" smtClean="0">
                <a:solidFill>
                  <a:schemeClr val="bg1">
                    <a:lumMod val="65000"/>
                  </a:schemeClr>
                </a:solidFill>
                <a:latin typeface="Arial" panose="020B0604020202020204" pitchFamily="34" charset="0"/>
                <a:cs typeface="Arial" panose="020B0604020202020204" pitchFamily="34" charset="0"/>
              </a:rPr>
              <a:t>Letschert</a:t>
            </a:r>
            <a:r>
              <a:rPr lang="en-US" sz="1000" dirty="0" smtClean="0">
                <a:solidFill>
                  <a:schemeClr val="bg1">
                    <a:lumMod val="65000"/>
                  </a:schemeClr>
                </a:solidFill>
                <a:latin typeface="Arial" panose="020B0604020202020204" pitchFamily="34" charset="0"/>
                <a:cs typeface="Arial" panose="020B0604020202020204" pitchFamily="34" charset="0"/>
              </a:rPr>
              <a:t>, V. (2019). Forecasting Indonesia's electricity load through 2030 and peak demand reductions from appliance and lighting efficiency. Energy for sustainable development, 49, 65-77.</a:t>
            </a:r>
            <a:endParaRPr lang="en-US" sz="1000" dirty="0">
              <a:solidFill>
                <a:schemeClr val="bg1">
                  <a:lumMod val="65000"/>
                </a:schemeClr>
              </a:solidFill>
              <a:latin typeface="Arial" panose="020B0604020202020204" pitchFamily="34" charset="0"/>
              <a:cs typeface="Arial" panose="020B0604020202020204" pitchFamily="34" charset="0"/>
            </a:endParaRPr>
          </a:p>
        </p:txBody>
      </p:sp>
      <p:sp>
        <p:nvSpPr>
          <p:cNvPr id="8" name="Rectangle 7"/>
          <p:cNvSpPr/>
          <p:nvPr/>
        </p:nvSpPr>
        <p:spPr>
          <a:xfrm>
            <a:off x="1133992" y="1426528"/>
            <a:ext cx="3539608"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u="sng" dirty="0" smtClean="0">
                <a:solidFill>
                  <a:schemeClr val="tx1"/>
                </a:solidFill>
                <a:latin typeface="Arial" panose="020B0604020202020204" pitchFamily="34" charset="0"/>
                <a:cs typeface="Arial" panose="020B0604020202020204" pitchFamily="34" charset="0"/>
              </a:rPr>
              <a:t>Electricity Consumption by Electrical Appliances</a:t>
            </a:r>
            <a:endParaRPr lang="en-US" sz="1100" b="1" u="sng" dirty="0">
              <a:solidFill>
                <a:schemeClr val="tx1"/>
              </a:solidFill>
              <a:latin typeface="Arial" panose="020B0604020202020204" pitchFamily="34" charset="0"/>
              <a:cs typeface="Arial" panose="020B0604020202020204" pitchFamily="34" charset="0"/>
            </a:endParaRPr>
          </a:p>
        </p:txBody>
      </p:sp>
      <p:sp>
        <p:nvSpPr>
          <p:cNvPr id="9" name="Rectangle 8"/>
          <p:cNvSpPr/>
          <p:nvPr/>
        </p:nvSpPr>
        <p:spPr>
          <a:xfrm>
            <a:off x="7134882" y="1428117"/>
            <a:ext cx="3539608"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u="sng" dirty="0" smtClean="0">
                <a:solidFill>
                  <a:schemeClr val="tx1"/>
                </a:solidFill>
                <a:latin typeface="Arial" panose="020B0604020202020204" pitchFamily="34" charset="0"/>
                <a:cs typeface="Arial" panose="020B0604020202020204" pitchFamily="34" charset="0"/>
              </a:rPr>
              <a:t>Hourly Load Profiles of Electricity Consumption</a:t>
            </a:r>
            <a:endParaRPr lang="en-US" sz="1100" b="1" u="sng" dirty="0">
              <a:solidFill>
                <a:schemeClr val="tx1"/>
              </a:solidFill>
              <a:latin typeface="Arial" panose="020B0604020202020204" pitchFamily="34" charset="0"/>
              <a:cs typeface="Arial" panose="020B0604020202020204" pitchFamily="34" charset="0"/>
            </a:endParaRPr>
          </a:p>
        </p:txBody>
      </p:sp>
      <p:pic>
        <p:nvPicPr>
          <p:cNvPr id="10" name="Picture 9" descr="https://brand.utm.my/files/2016/08/LOGO-UT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0C8F69F-517D-412F-AFAD-84CC7A87D94F}" type="slidenum">
              <a:rPr lang="en-US" smtClean="0"/>
              <a:t>65</a:t>
            </a:fld>
            <a:endParaRPr lang="en-US"/>
          </a:p>
        </p:txBody>
      </p:sp>
    </p:spTree>
    <p:extLst>
      <p:ext uri="{BB962C8B-B14F-4D97-AF65-F5344CB8AC3E}">
        <p14:creationId xmlns:p14="http://schemas.microsoft.com/office/powerpoint/2010/main" val="156367301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39471" y="1737360"/>
            <a:ext cx="11019129" cy="4096995"/>
          </a:xfrm>
          <a:prstGeom prst="rect">
            <a:avLst/>
          </a:prstGeom>
        </p:spPr>
      </p:pic>
      <p:sp>
        <p:nvSpPr>
          <p:cNvPr id="6" name="Rectangle 5"/>
          <p:cNvSpPr/>
          <p:nvPr/>
        </p:nvSpPr>
        <p:spPr>
          <a:xfrm>
            <a:off x="548640" y="6329680"/>
            <a:ext cx="7254240"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smtClean="0">
                <a:solidFill>
                  <a:schemeClr val="bg1">
                    <a:lumMod val="65000"/>
                  </a:schemeClr>
                </a:solidFill>
                <a:latin typeface="Arial" panose="020B0604020202020204" pitchFamily="34" charset="0"/>
                <a:cs typeface="Arial" panose="020B0604020202020204" pitchFamily="34" charset="0"/>
              </a:rPr>
              <a:t>Source: Jain, A., Mani, A., &amp; Siddiqui, A. S. (2019). Network architecture for demand response implementation in smart grid. International Journal of System Assurance Engineering and Management, 10(6), 1389-1402.</a:t>
            </a:r>
            <a:endParaRPr lang="en-US" sz="1000" dirty="0">
              <a:solidFill>
                <a:schemeClr val="bg1">
                  <a:lumMod val="65000"/>
                </a:schemeClr>
              </a:solidFill>
              <a:latin typeface="Arial" panose="020B0604020202020204" pitchFamily="34" charset="0"/>
              <a:cs typeface="Arial" panose="020B0604020202020204" pitchFamily="34" charset="0"/>
            </a:endParaRPr>
          </a:p>
        </p:txBody>
      </p:sp>
      <p:sp>
        <p:nvSpPr>
          <p:cNvPr id="8" name="Title 1"/>
          <p:cNvSpPr>
            <a:spLocks noGrp="1"/>
          </p:cNvSpPr>
          <p:nvPr>
            <p:ph type="title"/>
          </p:nvPr>
        </p:nvSpPr>
        <p:spPr>
          <a:xfrm>
            <a:off x="318135" y="29845"/>
            <a:ext cx="9714386" cy="1325563"/>
          </a:xfrm>
        </p:spPr>
        <p:txBody>
          <a:bodyPr>
            <a:normAutofit/>
          </a:bodyPr>
          <a:lstStyle/>
          <a:p>
            <a:r>
              <a:rPr lang="en-US" sz="3200" dirty="0" smtClean="0">
                <a:solidFill>
                  <a:srgbClr val="002060"/>
                </a:solidFill>
                <a:latin typeface="Arial" panose="020B0604020202020204" pitchFamily="34" charset="0"/>
                <a:cs typeface="Arial" panose="020B0604020202020204" pitchFamily="34" charset="0"/>
              </a:rPr>
              <a:t>Scheduling Aspect in Electricity System: Different types of electricity load profiles</a:t>
            </a:r>
            <a:endParaRPr lang="en-US" sz="3200" dirty="0">
              <a:solidFill>
                <a:srgbClr val="002060"/>
              </a:solidFill>
              <a:latin typeface="Arial" panose="020B0604020202020204" pitchFamily="34" charset="0"/>
              <a:cs typeface="Arial" panose="020B0604020202020204" pitchFamily="34" charset="0"/>
            </a:endParaRPr>
          </a:p>
        </p:txBody>
      </p:sp>
      <p:pic>
        <p:nvPicPr>
          <p:cNvPr id="7" name="Picture 6" descr="https://brand.utm.my/files/2016/08/LOGO-U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0C8F69F-517D-412F-AFAD-84CC7A87D94F}" type="slidenum">
              <a:rPr lang="en-US" smtClean="0"/>
              <a:t>66</a:t>
            </a:fld>
            <a:endParaRPr lang="en-US"/>
          </a:p>
        </p:txBody>
      </p:sp>
    </p:spTree>
    <p:extLst>
      <p:ext uri="{BB962C8B-B14F-4D97-AF65-F5344CB8AC3E}">
        <p14:creationId xmlns:p14="http://schemas.microsoft.com/office/powerpoint/2010/main" val="124624646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18135" y="29845"/>
            <a:ext cx="9757518" cy="1325563"/>
          </a:xfrm>
        </p:spPr>
        <p:txBody>
          <a:bodyPr>
            <a:normAutofit/>
          </a:bodyPr>
          <a:lstStyle/>
          <a:p>
            <a:r>
              <a:rPr lang="en-US" sz="3200" dirty="0" smtClean="0">
                <a:solidFill>
                  <a:srgbClr val="002060"/>
                </a:solidFill>
                <a:latin typeface="Arial" panose="020B0604020202020204" pitchFamily="34" charset="0"/>
                <a:cs typeface="Arial" panose="020B0604020202020204" pitchFamily="34" charset="0"/>
              </a:rPr>
              <a:t>Scheduling Aspect in Electricity System: Power system operation</a:t>
            </a:r>
            <a:endParaRPr lang="en-US" sz="3200" dirty="0">
              <a:solidFill>
                <a:srgbClr val="002060"/>
              </a:solidFill>
              <a:latin typeface="Arial" panose="020B0604020202020204" pitchFamily="34" charset="0"/>
              <a:cs typeface="Arial" panose="020B0604020202020204" pitchFamily="34" charset="0"/>
            </a:endParaRPr>
          </a:p>
        </p:txBody>
      </p:sp>
      <p:sp>
        <p:nvSpPr>
          <p:cNvPr id="10" name="Rectangle 3"/>
          <p:cNvSpPr txBox="1">
            <a:spLocks noChangeArrowheads="1"/>
          </p:cNvSpPr>
          <p:nvPr/>
        </p:nvSpPr>
        <p:spPr>
          <a:xfrm>
            <a:off x="457200" y="1600200"/>
            <a:ext cx="4038600" cy="4530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mtClean="0"/>
              <a:t>Generation must equal load plus transmission </a:t>
            </a:r>
            <a:br>
              <a:rPr lang="en-US" altLang="en-US" smtClean="0"/>
            </a:br>
            <a:r>
              <a:rPr lang="en-US" altLang="en-US" smtClean="0"/>
              <a:t>losses (about 5%)</a:t>
            </a:r>
            <a:endParaRPr lang="en-US" altLang="en-US"/>
          </a:p>
        </p:txBody>
      </p:sp>
      <p:graphicFrame>
        <p:nvGraphicFramePr>
          <p:cNvPr id="11" name="Object 4"/>
          <p:cNvGraphicFramePr>
            <a:graphicFrameLocks noGrp="1" noChangeAspect="1"/>
          </p:cNvGraphicFramePr>
          <p:nvPr>
            <p:ph sz="half" idx="4294967295"/>
            <p:extLst/>
          </p:nvPr>
        </p:nvGraphicFramePr>
        <p:xfrm>
          <a:off x="5034280" y="1600200"/>
          <a:ext cx="4648200" cy="3921125"/>
        </p:xfrm>
        <a:graphic>
          <a:graphicData uri="http://schemas.openxmlformats.org/presentationml/2006/ole">
            <mc:AlternateContent xmlns:mc="http://schemas.openxmlformats.org/markup-compatibility/2006">
              <mc:Choice xmlns:v="urn:schemas-microsoft-com:vml" Requires="v">
                <p:oleObj spid="_x0000_s1042" name="VISIO" r:id="rId3" imgW="6580080" imgH="5551560" progId="Visio.Drawing.4">
                  <p:embed/>
                </p:oleObj>
              </mc:Choice>
              <mc:Fallback>
                <p:oleObj name="VISIO" r:id="rId3" imgW="6580080" imgH="5551560" progId="Visio.Drawing.4">
                  <p:embed/>
                  <p:pic>
                    <p:nvPicPr>
                      <p:cNvPr id="11"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4280" y="1600200"/>
                        <a:ext cx="4648200" cy="3921125"/>
                      </a:xfrm>
                      <a:prstGeom prst="rect">
                        <a:avLst/>
                      </a:prstGeom>
                      <a:noFill/>
                      <a:ln>
                        <a:noFill/>
                      </a:ln>
                      <a:effectLst/>
                    </p:spPr>
                  </p:pic>
                </p:oleObj>
              </mc:Fallback>
            </mc:AlternateContent>
          </a:graphicData>
        </a:graphic>
      </p:graphicFrame>
      <p:sp>
        <p:nvSpPr>
          <p:cNvPr id="12" name="Rectangle 6"/>
          <p:cNvSpPr>
            <a:spLocks noChangeArrowheads="1"/>
          </p:cNvSpPr>
          <p:nvPr/>
        </p:nvSpPr>
        <p:spPr bwMode="auto">
          <a:xfrm>
            <a:off x="5679440" y="3865880"/>
            <a:ext cx="152400" cy="228600"/>
          </a:xfrm>
          <a:prstGeom prst="rect">
            <a:avLst/>
          </a:prstGeom>
          <a:solidFill>
            <a:srgbClr val="FC1C0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Rectangle 7"/>
          <p:cNvSpPr>
            <a:spLocks noChangeArrowheads="1"/>
          </p:cNvSpPr>
          <p:nvPr/>
        </p:nvSpPr>
        <p:spPr bwMode="auto">
          <a:xfrm>
            <a:off x="8387080" y="3886200"/>
            <a:ext cx="152400" cy="228600"/>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7" name="Picture 6" descr="https://brand.utm.my/files/2016/08/LOGO-UT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0C8F69F-517D-412F-AFAD-84CC7A87D94F}" type="slidenum">
              <a:rPr lang="en-US" smtClean="0"/>
              <a:t>67</a:t>
            </a:fld>
            <a:endParaRPr lang="en-US"/>
          </a:p>
        </p:txBody>
      </p:sp>
    </p:spTree>
    <p:extLst>
      <p:ext uri="{BB962C8B-B14F-4D97-AF65-F5344CB8AC3E}">
        <p14:creationId xmlns:p14="http://schemas.microsoft.com/office/powerpoint/2010/main" val="25890542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18135" y="29845"/>
            <a:ext cx="9756701" cy="1325563"/>
          </a:xfrm>
        </p:spPr>
        <p:txBody>
          <a:bodyPr>
            <a:normAutofit/>
          </a:bodyPr>
          <a:lstStyle/>
          <a:p>
            <a:r>
              <a:rPr lang="en-US" sz="3200" dirty="0" smtClean="0">
                <a:solidFill>
                  <a:srgbClr val="002060"/>
                </a:solidFill>
                <a:latin typeface="Arial" panose="020B0604020202020204" pitchFamily="34" charset="0"/>
                <a:cs typeface="Arial" panose="020B0604020202020204" pitchFamily="34" charset="0"/>
              </a:rPr>
              <a:t>Scheduling Aspect in Electricity System: Power system operation</a:t>
            </a:r>
            <a:endParaRPr lang="en-US" sz="3200" dirty="0">
              <a:solidFill>
                <a:srgbClr val="002060"/>
              </a:solidFill>
              <a:latin typeface="Arial" panose="020B0604020202020204" pitchFamily="34" charset="0"/>
              <a:cs typeface="Arial" panose="020B0604020202020204" pitchFamily="34" charset="0"/>
            </a:endParaRPr>
          </a:p>
        </p:txBody>
      </p:sp>
      <p:sp>
        <p:nvSpPr>
          <p:cNvPr id="7" name="Rectangle 3"/>
          <p:cNvSpPr txBox="1">
            <a:spLocks noChangeArrowheads="1"/>
          </p:cNvSpPr>
          <p:nvPr/>
        </p:nvSpPr>
        <p:spPr>
          <a:xfrm>
            <a:off x="457200" y="1600200"/>
            <a:ext cx="4038600" cy="4530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mtClean="0"/>
              <a:t>What happens if a generator fails?</a:t>
            </a:r>
          </a:p>
          <a:p>
            <a:pPr lvl="1"/>
            <a:r>
              <a:rPr lang="en-US" altLang="en-US" smtClean="0"/>
              <a:t>When load is greater than generation the system slows down</a:t>
            </a:r>
          </a:p>
          <a:p>
            <a:pPr lvl="1"/>
            <a:r>
              <a:rPr lang="en-US" altLang="en-US" smtClean="0"/>
              <a:t>If nothing is done the system shuts down completely</a:t>
            </a:r>
          </a:p>
          <a:p>
            <a:endParaRPr lang="en-US" altLang="en-US"/>
          </a:p>
        </p:txBody>
      </p:sp>
      <p:graphicFrame>
        <p:nvGraphicFramePr>
          <p:cNvPr id="9" name="Object 4"/>
          <p:cNvGraphicFramePr>
            <a:graphicFrameLocks noGrp="1" noChangeAspect="1"/>
          </p:cNvGraphicFramePr>
          <p:nvPr>
            <p:ph sz="half" idx="4294967295"/>
            <p:extLst/>
          </p:nvPr>
        </p:nvGraphicFramePr>
        <p:xfrm>
          <a:off x="5440679" y="1486852"/>
          <a:ext cx="4634157" cy="3918267"/>
        </p:xfrm>
        <a:graphic>
          <a:graphicData uri="http://schemas.openxmlformats.org/presentationml/2006/ole">
            <mc:AlternateContent xmlns:mc="http://schemas.openxmlformats.org/markup-compatibility/2006">
              <mc:Choice xmlns:v="urn:schemas-microsoft-com:vml" Requires="v">
                <p:oleObj spid="_x0000_s2066" name="VISIO" r:id="rId3" imgW="6580080" imgH="5551560" progId="Visio.Drawing.4">
                  <p:embed/>
                </p:oleObj>
              </mc:Choice>
              <mc:Fallback>
                <p:oleObj name="VISIO" r:id="rId3" imgW="6580080" imgH="5551560" progId="Visio.Drawing.4">
                  <p:embed/>
                  <p:pic>
                    <p:nvPicPr>
                      <p:cNvPr id="9"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0679" y="1486852"/>
                        <a:ext cx="4634157" cy="3918267"/>
                      </a:xfrm>
                      <a:prstGeom prst="rect">
                        <a:avLst/>
                      </a:prstGeom>
                      <a:noFill/>
                      <a:ln>
                        <a:noFill/>
                      </a:ln>
                      <a:effectLst/>
                    </p:spPr>
                  </p:pic>
                </p:oleObj>
              </mc:Fallback>
            </mc:AlternateContent>
          </a:graphicData>
        </a:graphic>
      </p:graphicFrame>
      <p:sp>
        <p:nvSpPr>
          <p:cNvPr id="14" name="Line 8"/>
          <p:cNvSpPr>
            <a:spLocks noChangeShapeType="1"/>
          </p:cNvSpPr>
          <p:nvPr/>
        </p:nvSpPr>
        <p:spPr bwMode="auto">
          <a:xfrm flipH="1">
            <a:off x="5831840" y="3979862"/>
            <a:ext cx="233680" cy="276542"/>
          </a:xfrm>
          <a:prstGeom prst="line">
            <a:avLst/>
          </a:prstGeom>
          <a:noFill/>
          <a:ln w="31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Rectangle 9"/>
          <p:cNvSpPr>
            <a:spLocks noChangeArrowheads="1"/>
          </p:cNvSpPr>
          <p:nvPr/>
        </p:nvSpPr>
        <p:spPr bwMode="auto">
          <a:xfrm>
            <a:off x="5679440" y="4256404"/>
            <a:ext cx="152400" cy="228600"/>
          </a:xfrm>
          <a:prstGeom prst="rect">
            <a:avLst/>
          </a:prstGeom>
          <a:solidFill>
            <a:srgbClr val="FC1C0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Rectangle 10"/>
          <p:cNvSpPr>
            <a:spLocks noChangeArrowheads="1"/>
          </p:cNvSpPr>
          <p:nvPr/>
        </p:nvSpPr>
        <p:spPr bwMode="auto">
          <a:xfrm>
            <a:off x="8752840" y="3751262"/>
            <a:ext cx="152400" cy="228600"/>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 name="Picture 9" descr="https://brand.utm.my/files/2016/08/LOGO-UT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0C8F69F-517D-412F-AFAD-84CC7A87D94F}" type="slidenum">
              <a:rPr lang="en-US" smtClean="0"/>
              <a:t>68</a:t>
            </a:fld>
            <a:endParaRPr lang="en-US"/>
          </a:p>
        </p:txBody>
      </p:sp>
    </p:spTree>
    <p:extLst>
      <p:ext uri="{BB962C8B-B14F-4D97-AF65-F5344CB8AC3E}">
        <p14:creationId xmlns:p14="http://schemas.microsoft.com/office/powerpoint/2010/main" val="387192161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318135" y="29845"/>
            <a:ext cx="10515600" cy="1325563"/>
          </a:xfrm>
        </p:spPr>
        <p:txBody>
          <a:bodyPr>
            <a:normAutofit/>
          </a:bodyPr>
          <a:lstStyle/>
          <a:p>
            <a:r>
              <a:rPr lang="en-US" sz="3200" dirty="0" smtClean="0">
                <a:solidFill>
                  <a:srgbClr val="002060"/>
                </a:solidFill>
                <a:latin typeface="Arial" panose="020B0604020202020204" pitchFamily="34" charset="0"/>
                <a:cs typeface="Arial" panose="020B0604020202020204" pitchFamily="34" charset="0"/>
              </a:rPr>
              <a:t>Scheduling Aspect in Electricity System: Solar PV Addition in Electrical Load</a:t>
            </a:r>
            <a:endParaRPr lang="en-US" sz="3200" dirty="0">
              <a:solidFill>
                <a:srgbClr val="002060"/>
              </a:solidFill>
              <a:latin typeface="Arial" panose="020B0604020202020204" pitchFamily="34" charset="0"/>
              <a:cs typeface="Arial" panose="020B0604020202020204" pitchFamily="34" charset="0"/>
            </a:endParaRPr>
          </a:p>
        </p:txBody>
      </p:sp>
      <p:pic>
        <p:nvPicPr>
          <p:cNvPr id="10" name="Google Shape;313;p7" descr="Image result for solar pv on rooftop">
            <a:extLst>
              <a:ext uri="{FF2B5EF4-FFF2-40B4-BE49-F238E27FC236}">
                <a16:creationId xmlns:a16="http://schemas.microsoft.com/office/drawing/2014/main" id="{3FADD79A-60EB-4789-96C4-76622730C588}"/>
              </a:ext>
            </a:extLst>
          </p:cNvPr>
          <p:cNvPicPr preferRelativeResize="0"/>
          <p:nvPr/>
        </p:nvPicPr>
        <p:blipFill rotWithShape="1">
          <a:blip r:embed="rId2">
            <a:alphaModFix/>
          </a:blip>
          <a:srcRect l="17409" r="8802" b="2"/>
          <a:stretch/>
        </p:blipFill>
        <p:spPr>
          <a:xfrm>
            <a:off x="528827" y="1551214"/>
            <a:ext cx="4825500" cy="4381500"/>
          </a:xfrm>
          <a:prstGeom prst="rect">
            <a:avLst/>
          </a:prstGeom>
          <a:noFill/>
          <a:ln>
            <a:noFill/>
          </a:ln>
        </p:spPr>
      </p:pic>
      <p:pic>
        <p:nvPicPr>
          <p:cNvPr id="2" name="Picture 1"/>
          <p:cNvPicPr>
            <a:picLocks noChangeAspect="1"/>
          </p:cNvPicPr>
          <p:nvPr/>
        </p:nvPicPr>
        <p:blipFill>
          <a:blip r:embed="rId3"/>
          <a:stretch>
            <a:fillRect/>
          </a:stretch>
        </p:blipFill>
        <p:spPr>
          <a:xfrm>
            <a:off x="5500508" y="1716382"/>
            <a:ext cx="6245628" cy="4216332"/>
          </a:xfrm>
          <a:prstGeom prst="rect">
            <a:avLst/>
          </a:prstGeom>
        </p:spPr>
      </p:pic>
      <p:pic>
        <p:nvPicPr>
          <p:cNvPr id="5" name="Picture 4" descr="https://brand.utm.my/files/2016/08/LOGO-UT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0C8F69F-517D-412F-AFAD-84CC7A87D94F}" type="slidenum">
              <a:rPr lang="en-US" smtClean="0"/>
              <a:t>69</a:t>
            </a:fld>
            <a:endParaRPr lang="en-US"/>
          </a:p>
        </p:txBody>
      </p:sp>
    </p:spTree>
    <p:extLst>
      <p:ext uri="{BB962C8B-B14F-4D97-AF65-F5344CB8AC3E}">
        <p14:creationId xmlns:p14="http://schemas.microsoft.com/office/powerpoint/2010/main" val="41581772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2"/>
          <p:cNvSpPr>
            <a:spLocks noChangeArrowheads="1"/>
          </p:cNvSpPr>
          <p:nvPr/>
        </p:nvSpPr>
        <p:spPr bwMode="auto">
          <a:xfrm>
            <a:off x="-1308185" y="0"/>
            <a:ext cx="7616687" cy="1143000"/>
          </a:xfrm>
          <a:prstGeom prst="rect">
            <a:avLst/>
          </a:prstGeom>
          <a:noFill/>
          <a:ln w="9525">
            <a:noFill/>
            <a:miter lim="800000"/>
            <a:headEnd/>
            <a:tailEnd/>
          </a:ln>
          <a:effectLst/>
        </p:spPr>
        <p:txBody>
          <a:bodyPr anchor="ctr"/>
          <a:lstStyle/>
          <a:p>
            <a:pPr algn="ctr">
              <a:defRPr/>
            </a:pPr>
            <a:r>
              <a:rPr lang="en-GB" sz="3600" dirty="0">
                <a:solidFill>
                  <a:srgbClr val="002060"/>
                </a:solidFill>
                <a:latin typeface="Arial" panose="020B0604020202020204" pitchFamily="34" charset="0"/>
                <a:ea typeface="+mj-ea"/>
                <a:cs typeface="Arial" panose="020B0604020202020204" pitchFamily="34" charset="0"/>
              </a:rPr>
              <a:t>Why Optimization?</a:t>
            </a:r>
          </a:p>
        </p:txBody>
      </p:sp>
      <p:sp>
        <p:nvSpPr>
          <p:cNvPr id="11267" name="Rectangle 3"/>
          <p:cNvSpPr>
            <a:spLocks noChangeArrowheads="1"/>
          </p:cNvSpPr>
          <p:nvPr/>
        </p:nvSpPr>
        <p:spPr bwMode="auto">
          <a:xfrm>
            <a:off x="2182813" y="99377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buFontTx/>
              <a:buChar char="•"/>
              <a:tabLst>
                <a:tab pos="2913063" algn="l"/>
              </a:tabLst>
            </a:pPr>
            <a:r>
              <a:rPr lang="en-GB" altLang="en-US" sz="1800" dirty="0">
                <a:solidFill>
                  <a:srgbClr val="00B0F0"/>
                </a:solidFill>
                <a:latin typeface="Arial" panose="020B0604020202020204" pitchFamily="34" charset="0"/>
              </a:rPr>
              <a:t>economic incentives:</a:t>
            </a:r>
          </a:p>
          <a:p>
            <a:pPr lvl="1">
              <a:buFontTx/>
              <a:buChar char="–"/>
              <a:tabLst>
                <a:tab pos="2913063" algn="l"/>
              </a:tabLst>
            </a:pPr>
            <a:r>
              <a:rPr lang="en-GB" altLang="en-US" sz="1800" dirty="0">
                <a:latin typeface="Arial" panose="020B0604020202020204" pitchFamily="34" charset="0"/>
              </a:rPr>
              <a:t>maximise profit</a:t>
            </a:r>
          </a:p>
          <a:p>
            <a:pPr lvl="1">
              <a:buFontTx/>
              <a:buChar char="–"/>
              <a:tabLst>
                <a:tab pos="2913063" algn="l"/>
              </a:tabLst>
            </a:pPr>
            <a:r>
              <a:rPr lang="en-GB" altLang="en-US" sz="1800" dirty="0">
                <a:latin typeface="Arial" panose="020B0604020202020204" pitchFamily="34" charset="0"/>
              </a:rPr>
              <a:t>minimise costs</a:t>
            </a:r>
          </a:p>
          <a:p>
            <a:pPr lvl="1">
              <a:buFontTx/>
              <a:buChar char="–"/>
              <a:tabLst>
                <a:tab pos="2913063" algn="l"/>
              </a:tabLst>
            </a:pPr>
            <a:r>
              <a:rPr lang="en-GB" altLang="en-US" sz="1800" dirty="0">
                <a:latin typeface="Arial" panose="020B0604020202020204" pitchFamily="34" charset="0"/>
              </a:rPr>
              <a:t>maximise use of resources</a:t>
            </a:r>
          </a:p>
          <a:p>
            <a:pPr lvl="1">
              <a:buFontTx/>
              <a:buChar char="–"/>
              <a:tabLst>
                <a:tab pos="2913063" algn="l"/>
              </a:tabLst>
            </a:pPr>
            <a:r>
              <a:rPr lang="en-GB" altLang="en-US" sz="1800" dirty="0">
                <a:latin typeface="Arial" panose="020B0604020202020204" pitchFamily="34" charset="0"/>
              </a:rPr>
              <a:t>minimise effort</a:t>
            </a:r>
          </a:p>
          <a:p>
            <a:pPr eaLnBrk="1" hangingPunct="1">
              <a:buFontTx/>
              <a:buChar char="•"/>
            </a:pPr>
            <a:r>
              <a:rPr lang="en-GB" altLang="en-US" sz="1800" dirty="0">
                <a:solidFill>
                  <a:srgbClr val="00B0F0"/>
                </a:solidFill>
                <a:latin typeface="Arial" panose="020B0604020202020204" pitchFamily="34" charset="0"/>
              </a:rPr>
              <a:t>technical incentives:</a:t>
            </a:r>
          </a:p>
          <a:p>
            <a:pPr lvl="1" eaLnBrk="1" hangingPunct="1">
              <a:buFontTx/>
              <a:buChar char="–"/>
            </a:pPr>
            <a:r>
              <a:rPr lang="en-GB" altLang="en-US" sz="1800" dirty="0">
                <a:latin typeface="Arial" panose="020B0604020202020204" pitchFamily="34" charset="0"/>
              </a:rPr>
              <a:t>safer design and operating strategy</a:t>
            </a:r>
          </a:p>
          <a:p>
            <a:pPr lvl="1" eaLnBrk="1" hangingPunct="1">
              <a:buFontTx/>
              <a:buChar char="–"/>
            </a:pPr>
            <a:r>
              <a:rPr lang="en-GB" altLang="en-US" sz="1800" dirty="0">
                <a:latin typeface="Arial" panose="020B0604020202020204" pitchFamily="34" charset="0"/>
              </a:rPr>
              <a:t>Better processing strategy</a:t>
            </a:r>
          </a:p>
          <a:p>
            <a:pPr lvl="1" eaLnBrk="1" hangingPunct="1">
              <a:buFontTx/>
              <a:buChar char="–"/>
            </a:pPr>
            <a:r>
              <a:rPr lang="en-GB" altLang="en-US" sz="1800" dirty="0">
                <a:latin typeface="Arial" panose="020B0604020202020204" pitchFamily="34" charset="0"/>
              </a:rPr>
              <a:t>increased yield, conversion</a:t>
            </a:r>
          </a:p>
          <a:p>
            <a:pPr lvl="1" eaLnBrk="1" hangingPunct="1">
              <a:buFontTx/>
              <a:buChar char="–"/>
            </a:pPr>
            <a:r>
              <a:rPr lang="en-GB" altLang="en-US" sz="1800" dirty="0">
                <a:latin typeface="Arial" panose="020B0604020202020204" pitchFamily="34" charset="0"/>
              </a:rPr>
              <a:t>optimum selectivity</a:t>
            </a:r>
          </a:p>
          <a:p>
            <a:pPr lvl="1" eaLnBrk="1" hangingPunct="1">
              <a:buFontTx/>
              <a:buChar char="–"/>
            </a:pPr>
            <a:r>
              <a:rPr lang="en-GB" altLang="en-US" sz="1800" dirty="0">
                <a:latin typeface="Arial" panose="020B0604020202020204" pitchFamily="34" charset="0"/>
              </a:rPr>
              <a:t>minimum holdup</a:t>
            </a:r>
          </a:p>
          <a:p>
            <a:pPr eaLnBrk="1" hangingPunct="1">
              <a:buFontTx/>
              <a:buChar char="•"/>
            </a:pPr>
            <a:r>
              <a:rPr lang="en-GB" altLang="en-US" sz="1800" dirty="0">
                <a:solidFill>
                  <a:srgbClr val="00B0F0"/>
                </a:solidFill>
                <a:latin typeface="Arial" panose="020B0604020202020204" pitchFamily="34" charset="0"/>
              </a:rPr>
              <a:t>integral part of design and operation:</a:t>
            </a:r>
          </a:p>
          <a:p>
            <a:pPr lvl="1" eaLnBrk="1" hangingPunct="1">
              <a:buFontTx/>
              <a:buChar char="–"/>
            </a:pPr>
            <a:r>
              <a:rPr lang="en-GB" altLang="en-US" sz="1800" dirty="0">
                <a:latin typeface="Arial" panose="020B0604020202020204" pitchFamily="34" charset="0"/>
              </a:rPr>
              <a:t>optimisation of process structure (synthesis)</a:t>
            </a:r>
          </a:p>
          <a:p>
            <a:pPr lvl="1" eaLnBrk="1" hangingPunct="1">
              <a:buFontTx/>
              <a:buChar char="–"/>
            </a:pPr>
            <a:r>
              <a:rPr lang="en-GB" altLang="en-US" sz="1800" dirty="0">
                <a:latin typeface="Arial" panose="020B0604020202020204" pitchFamily="34" charset="0"/>
              </a:rPr>
              <a:t>optimisation of operation</a:t>
            </a:r>
          </a:p>
          <a:p>
            <a:pPr lvl="1" eaLnBrk="1" hangingPunct="1">
              <a:buFontTx/>
              <a:buChar char="–"/>
            </a:pPr>
            <a:r>
              <a:rPr lang="en-GB" altLang="en-US" sz="1800" dirty="0">
                <a:latin typeface="Arial" panose="020B0604020202020204" pitchFamily="34" charset="0"/>
              </a:rPr>
              <a:t>technical/economic</a:t>
            </a:r>
          </a:p>
          <a:p>
            <a:pPr lvl="1" eaLnBrk="1" hangingPunct="1">
              <a:buFontTx/>
              <a:buChar char="–"/>
            </a:pPr>
            <a:r>
              <a:rPr lang="en-GB" altLang="en-US" sz="1800" dirty="0">
                <a:latin typeface="Arial" panose="020B0604020202020204" pitchFamily="34" charset="0"/>
              </a:rPr>
              <a:t>control</a:t>
            </a:r>
          </a:p>
          <a:p>
            <a:pPr eaLnBrk="1" hangingPunct="1">
              <a:buFontTx/>
              <a:buNone/>
            </a:pPr>
            <a:endParaRPr lang="en-GB" altLang="en-US" sz="2000" dirty="0">
              <a:latin typeface="Arial" panose="020B0604020202020204" pitchFamily="34" charset="0"/>
            </a:endParaRPr>
          </a:p>
        </p:txBody>
      </p:sp>
      <p:sp>
        <p:nvSpPr>
          <p:cNvPr id="2" name="Rectangle 1"/>
          <p:cNvSpPr/>
          <p:nvPr/>
        </p:nvSpPr>
        <p:spPr>
          <a:xfrm>
            <a:off x="6343854" y="1052694"/>
            <a:ext cx="3967753" cy="1200329"/>
          </a:xfrm>
          <a:prstGeom prst="rect">
            <a:avLst/>
          </a:prstGeom>
        </p:spPr>
        <p:txBody>
          <a:bodyPr wrap="none">
            <a:spAutoFit/>
          </a:bodyPr>
          <a:lstStyle/>
          <a:p>
            <a:pPr>
              <a:buFontTx/>
              <a:buChar char="•"/>
            </a:pPr>
            <a:r>
              <a:rPr lang="en-GB" altLang="en-US" dirty="0">
                <a:solidFill>
                  <a:srgbClr val="00B0F0"/>
                </a:solidFill>
                <a:latin typeface="Arial" panose="020B0604020202020204" pitchFamily="34" charset="0"/>
              </a:rPr>
              <a:t>environmental incentives:</a:t>
            </a:r>
          </a:p>
          <a:p>
            <a:pPr lvl="1">
              <a:buFontTx/>
              <a:buChar char="–"/>
            </a:pPr>
            <a:r>
              <a:rPr lang="en-GB" altLang="en-US" dirty="0">
                <a:latin typeface="Arial" panose="020B0604020202020204" pitchFamily="34" charset="0"/>
              </a:rPr>
              <a:t>Minimise carbon emission</a:t>
            </a:r>
          </a:p>
          <a:p>
            <a:pPr lvl="1">
              <a:buFontTx/>
              <a:buChar char="–"/>
            </a:pPr>
            <a:r>
              <a:rPr lang="en-GB" altLang="en-US" dirty="0">
                <a:latin typeface="Arial" panose="020B0604020202020204" pitchFamily="34" charset="0"/>
              </a:rPr>
              <a:t>Minimise environmental impact</a:t>
            </a:r>
          </a:p>
          <a:p>
            <a:endParaRPr lang="en-GB" altLang="en-US" dirty="0">
              <a:solidFill>
                <a:srgbClr val="00B0F0"/>
              </a:solidFill>
              <a:latin typeface="Arial" panose="020B0604020202020204" pitchFamily="34" charset="0"/>
            </a:endParaRPr>
          </a:p>
        </p:txBody>
      </p:sp>
      <p:sp>
        <p:nvSpPr>
          <p:cNvPr id="4" name="Slide Number Placeholder 3"/>
          <p:cNvSpPr>
            <a:spLocks noGrp="1"/>
          </p:cNvSpPr>
          <p:nvPr>
            <p:ph type="sldNum" sz="quarter" idx="12"/>
          </p:nvPr>
        </p:nvSpPr>
        <p:spPr/>
        <p:txBody>
          <a:bodyPr/>
          <a:lstStyle/>
          <a:p>
            <a:fld id="{40C8F69F-517D-412F-AFAD-84CC7A87D94F}" type="slidenum">
              <a:rPr lang="en-US" smtClean="0"/>
              <a:t>7</a:t>
            </a:fld>
            <a:endParaRPr lang="en-US"/>
          </a:p>
        </p:txBody>
      </p:sp>
    </p:spTree>
    <p:extLst>
      <p:ext uri="{BB962C8B-B14F-4D97-AF65-F5344CB8AC3E}">
        <p14:creationId xmlns:p14="http://schemas.microsoft.com/office/powerpoint/2010/main" val="6682503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6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26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6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6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6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267">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26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26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267">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267">
                                            <p:txEl>
                                              <p:pRg st="15" end="1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www.researchgate.net/profile/Adriana-Marcucci/publication/264999405/figure/fig1/AS:669055333699589@1536526630277/Reference-Energy-Syste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38" y="315613"/>
            <a:ext cx="6169328" cy="561046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7938" y="6122646"/>
            <a:ext cx="5736468"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smtClean="0">
                <a:solidFill>
                  <a:schemeClr val="bg1">
                    <a:lumMod val="65000"/>
                  </a:schemeClr>
                </a:solidFill>
                <a:latin typeface="Arial" panose="020B0604020202020204" pitchFamily="34" charset="0"/>
                <a:cs typeface="Arial" panose="020B0604020202020204" pitchFamily="34" charset="0"/>
              </a:rPr>
              <a:t>Source: </a:t>
            </a:r>
            <a:r>
              <a:rPr lang="en-US" sz="1000" dirty="0" err="1">
                <a:solidFill>
                  <a:schemeClr val="bg1">
                    <a:lumMod val="65000"/>
                  </a:schemeClr>
                </a:solidFill>
                <a:latin typeface="Arial" panose="020B0604020202020204" pitchFamily="34" charset="0"/>
                <a:cs typeface="Arial" panose="020B0604020202020204" pitchFamily="34" charset="0"/>
              </a:rPr>
              <a:t>Marcucci</a:t>
            </a:r>
            <a:r>
              <a:rPr lang="en-US" sz="1000" dirty="0">
                <a:solidFill>
                  <a:schemeClr val="bg1">
                    <a:lumMod val="65000"/>
                  </a:schemeClr>
                </a:solidFill>
                <a:latin typeface="Arial" panose="020B0604020202020204" pitchFamily="34" charset="0"/>
                <a:cs typeface="Arial" panose="020B0604020202020204" pitchFamily="34" charset="0"/>
              </a:rPr>
              <a:t>, A., &amp; </a:t>
            </a:r>
            <a:r>
              <a:rPr lang="en-US" sz="1000" dirty="0" err="1">
                <a:solidFill>
                  <a:schemeClr val="bg1">
                    <a:lumMod val="65000"/>
                  </a:schemeClr>
                </a:solidFill>
                <a:latin typeface="Arial" panose="020B0604020202020204" pitchFamily="34" charset="0"/>
                <a:cs typeface="Arial" panose="020B0604020202020204" pitchFamily="34" charset="0"/>
              </a:rPr>
              <a:t>Turton</a:t>
            </a:r>
            <a:r>
              <a:rPr lang="en-US" sz="1000" dirty="0">
                <a:solidFill>
                  <a:schemeClr val="bg1">
                    <a:lumMod val="65000"/>
                  </a:schemeClr>
                </a:solidFill>
                <a:latin typeface="Arial" panose="020B0604020202020204" pitchFamily="34" charset="0"/>
                <a:cs typeface="Arial" panose="020B0604020202020204" pitchFamily="34" charset="0"/>
              </a:rPr>
              <a:t>, H. (2012). Swiss energy strategies under global climate change and nuclear policy uncertainty. Swiss journal of economics and statistics, 148(2), 317-345.</a:t>
            </a:r>
          </a:p>
        </p:txBody>
      </p:sp>
      <p:pic>
        <p:nvPicPr>
          <p:cNvPr id="6148" name="Picture 4" descr="https://ars.els-cdn.com/content/image/1-s2.0-S0306261918312790-gr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496" y="2204799"/>
            <a:ext cx="5305425" cy="348615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438280" y="6131272"/>
            <a:ext cx="5736468"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000" dirty="0" smtClean="0">
                <a:solidFill>
                  <a:schemeClr val="bg1">
                    <a:lumMod val="65000"/>
                  </a:schemeClr>
                </a:solidFill>
                <a:latin typeface="Arial" panose="020B0604020202020204" pitchFamily="34" charset="0"/>
                <a:cs typeface="Arial" panose="020B0604020202020204" pitchFamily="34" charset="0"/>
              </a:rPr>
              <a:t>Source: </a:t>
            </a:r>
            <a:r>
              <a:rPr lang="en-US" sz="1000" dirty="0">
                <a:solidFill>
                  <a:schemeClr val="bg1">
                    <a:lumMod val="65000"/>
                  </a:schemeClr>
                </a:solidFill>
                <a:latin typeface="Arial" panose="020B0604020202020204" pitchFamily="34" charset="0"/>
                <a:cs typeface="Arial" panose="020B0604020202020204" pitchFamily="34" charset="0"/>
              </a:rPr>
              <a:t>Zappa, W., </a:t>
            </a:r>
            <a:r>
              <a:rPr lang="en-US" sz="1000" dirty="0" err="1">
                <a:solidFill>
                  <a:schemeClr val="bg1">
                    <a:lumMod val="65000"/>
                  </a:schemeClr>
                </a:solidFill>
                <a:latin typeface="Arial" panose="020B0604020202020204" pitchFamily="34" charset="0"/>
                <a:cs typeface="Arial" panose="020B0604020202020204" pitchFamily="34" charset="0"/>
              </a:rPr>
              <a:t>Junginger</a:t>
            </a:r>
            <a:r>
              <a:rPr lang="en-US" sz="1000" dirty="0">
                <a:solidFill>
                  <a:schemeClr val="bg1">
                    <a:lumMod val="65000"/>
                  </a:schemeClr>
                </a:solidFill>
                <a:latin typeface="Arial" panose="020B0604020202020204" pitchFamily="34" charset="0"/>
                <a:cs typeface="Arial" panose="020B0604020202020204" pitchFamily="34" charset="0"/>
              </a:rPr>
              <a:t>, M., &amp; Van Den </a:t>
            </a:r>
            <a:r>
              <a:rPr lang="en-US" sz="1000" dirty="0" err="1">
                <a:solidFill>
                  <a:schemeClr val="bg1">
                    <a:lumMod val="65000"/>
                  </a:schemeClr>
                </a:solidFill>
                <a:latin typeface="Arial" panose="020B0604020202020204" pitchFamily="34" charset="0"/>
                <a:cs typeface="Arial" panose="020B0604020202020204" pitchFamily="34" charset="0"/>
              </a:rPr>
              <a:t>Broek</a:t>
            </a:r>
            <a:r>
              <a:rPr lang="en-US" sz="1000" dirty="0">
                <a:solidFill>
                  <a:schemeClr val="bg1">
                    <a:lumMod val="65000"/>
                  </a:schemeClr>
                </a:solidFill>
                <a:latin typeface="Arial" panose="020B0604020202020204" pitchFamily="34" charset="0"/>
                <a:cs typeface="Arial" panose="020B0604020202020204" pitchFamily="34" charset="0"/>
              </a:rPr>
              <a:t>, M. (2019). Is a 100% renewable European power system feasible by 2050?. </a:t>
            </a:r>
            <a:r>
              <a:rPr lang="en-US" sz="1000" i="1" dirty="0">
                <a:solidFill>
                  <a:schemeClr val="bg1">
                    <a:lumMod val="65000"/>
                  </a:schemeClr>
                </a:solidFill>
                <a:latin typeface="Arial" panose="020B0604020202020204" pitchFamily="34" charset="0"/>
                <a:cs typeface="Arial" panose="020B0604020202020204" pitchFamily="34" charset="0"/>
              </a:rPr>
              <a:t>Applied energy</a:t>
            </a:r>
            <a:r>
              <a:rPr lang="en-US" sz="1000" dirty="0">
                <a:solidFill>
                  <a:schemeClr val="bg1">
                    <a:lumMod val="65000"/>
                  </a:schemeClr>
                </a:solidFill>
                <a:latin typeface="Arial" panose="020B0604020202020204" pitchFamily="34" charset="0"/>
                <a:cs typeface="Arial" panose="020B0604020202020204" pitchFamily="34" charset="0"/>
              </a:rPr>
              <a:t>, </a:t>
            </a:r>
            <a:r>
              <a:rPr lang="en-US" sz="1000" i="1" dirty="0">
                <a:solidFill>
                  <a:schemeClr val="bg1">
                    <a:lumMod val="65000"/>
                  </a:schemeClr>
                </a:solidFill>
                <a:latin typeface="Arial" panose="020B0604020202020204" pitchFamily="34" charset="0"/>
                <a:cs typeface="Arial" panose="020B0604020202020204" pitchFamily="34" charset="0"/>
              </a:rPr>
              <a:t>233</a:t>
            </a:r>
            <a:r>
              <a:rPr lang="en-US" sz="1000" dirty="0">
                <a:solidFill>
                  <a:schemeClr val="bg1">
                    <a:lumMod val="65000"/>
                  </a:schemeClr>
                </a:solidFill>
                <a:latin typeface="Arial" panose="020B0604020202020204" pitchFamily="34" charset="0"/>
                <a:cs typeface="Arial" panose="020B0604020202020204" pitchFamily="34" charset="0"/>
              </a:rPr>
              <a:t>, 1027-1050.</a:t>
            </a:r>
          </a:p>
        </p:txBody>
      </p:sp>
      <p:pic>
        <p:nvPicPr>
          <p:cNvPr id="11" name="Picture 10" descr="https://brand.utm.my/files/2016/08/LOGO-UT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0C8F69F-517D-412F-AFAD-84CC7A87D94F}" type="slidenum">
              <a:rPr lang="en-US" smtClean="0"/>
              <a:t>70</a:t>
            </a:fld>
            <a:endParaRPr lang="en-US"/>
          </a:p>
        </p:txBody>
      </p:sp>
    </p:spTree>
    <p:extLst>
      <p:ext uri="{BB962C8B-B14F-4D97-AF65-F5344CB8AC3E}">
        <p14:creationId xmlns:p14="http://schemas.microsoft.com/office/powerpoint/2010/main" val="3011973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49680"/>
            <a:ext cx="7269480" cy="4927283"/>
          </a:xfrm>
        </p:spPr>
        <p:txBody>
          <a:bodyPr/>
          <a:lstStyle/>
          <a:p>
            <a:pPr marL="0" indent="0">
              <a:buNone/>
            </a:pPr>
            <a:r>
              <a:rPr lang="en-US" dirty="0" smtClean="0">
                <a:latin typeface="Arial" panose="020B0604020202020204" pitchFamily="34" charset="0"/>
                <a:cs typeface="Arial" panose="020B0604020202020204" pitchFamily="34" charset="0"/>
              </a:rPr>
              <a:t>A power system operator receives an information that total coal and natural gas based electricity that are available for the next day operation are at 500 MWh and 2000 MWh per day, respectively, which cost at 40 USD/MWh and 50 USD/MWh. Given the electricity demand needed to be fulfilled at each hour, you are required to generate optimal scheduling operation for the power system operator at the lowest cost.</a:t>
            </a:r>
            <a:endParaRPr lang="en-US" dirty="0">
              <a:latin typeface="Arial" panose="020B0604020202020204" pitchFamily="34" charset="0"/>
              <a:cs typeface="Arial" panose="020B0604020202020204" pitchFamily="34" charset="0"/>
            </a:endParaRPr>
          </a:p>
        </p:txBody>
      </p:sp>
      <p:sp>
        <p:nvSpPr>
          <p:cNvPr id="5" name="Title 1"/>
          <p:cNvSpPr txBox="1">
            <a:spLocks/>
          </p:cNvSpPr>
          <p:nvPr/>
        </p:nvSpPr>
        <p:spPr>
          <a:xfrm>
            <a:off x="318135" y="298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solidFill>
                  <a:srgbClr val="002060"/>
                </a:solidFill>
                <a:latin typeface="Arial" panose="020B0604020202020204" pitchFamily="34" charset="0"/>
                <a:cs typeface="Arial" panose="020B0604020202020204" pitchFamily="34" charset="0"/>
              </a:rPr>
              <a:t>Exercise 1: Power system operation</a:t>
            </a:r>
            <a:endParaRPr lang="en-US" sz="3200" dirty="0">
              <a:solidFill>
                <a:srgbClr val="00206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nvPr>
        </p:nvGraphicFramePr>
        <p:xfrm>
          <a:off x="8524240" y="328506"/>
          <a:ext cx="3159760" cy="6309360"/>
        </p:xfrm>
        <a:graphic>
          <a:graphicData uri="http://schemas.openxmlformats.org/drawingml/2006/table">
            <a:tbl>
              <a:tblPr firstRow="1" bandRow="1">
                <a:tableStyleId>{5C22544A-7EE6-4342-B048-85BDC9FD1C3A}</a:tableStyleId>
              </a:tblPr>
              <a:tblGrid>
                <a:gridCol w="1579880">
                  <a:extLst>
                    <a:ext uri="{9D8B030D-6E8A-4147-A177-3AD203B41FA5}">
                      <a16:colId xmlns:a16="http://schemas.microsoft.com/office/drawing/2014/main" val="1565746026"/>
                    </a:ext>
                  </a:extLst>
                </a:gridCol>
                <a:gridCol w="1579880">
                  <a:extLst>
                    <a:ext uri="{9D8B030D-6E8A-4147-A177-3AD203B41FA5}">
                      <a16:colId xmlns:a16="http://schemas.microsoft.com/office/drawing/2014/main" val="1007152347"/>
                    </a:ext>
                  </a:extLst>
                </a:gridCol>
              </a:tblGrid>
              <a:tr h="234222">
                <a:tc>
                  <a:txBody>
                    <a:bodyPr/>
                    <a:lstStyle/>
                    <a:p>
                      <a:r>
                        <a:rPr lang="en-US" sz="1200" dirty="0" smtClean="0"/>
                        <a:t>Hour</a:t>
                      </a:r>
                      <a:endParaRPr lang="en-US" sz="1200" dirty="0"/>
                    </a:p>
                  </a:txBody>
                  <a:tcPr/>
                </a:tc>
                <a:tc>
                  <a:txBody>
                    <a:bodyPr/>
                    <a:lstStyle/>
                    <a:p>
                      <a:r>
                        <a:rPr lang="en-US" sz="1200" dirty="0" smtClean="0"/>
                        <a:t>Demand (MWh)</a:t>
                      </a:r>
                      <a:endParaRPr lang="en-US" sz="1200" dirty="0"/>
                    </a:p>
                  </a:txBody>
                  <a:tcPr/>
                </a:tc>
                <a:extLst>
                  <a:ext uri="{0D108BD9-81ED-4DB2-BD59-A6C34878D82A}">
                    <a16:rowId xmlns:a16="http://schemas.microsoft.com/office/drawing/2014/main" val="1612317776"/>
                  </a:ext>
                </a:extLst>
              </a:tr>
              <a:tr h="234222">
                <a:tc>
                  <a:txBody>
                    <a:bodyPr/>
                    <a:lstStyle/>
                    <a:p>
                      <a:pPr algn="r" fontAlgn="b"/>
                      <a:r>
                        <a:rPr lang="en-US" sz="1600" b="0" i="0" u="none" strike="noStrike" dirty="0">
                          <a:solidFill>
                            <a:srgbClr val="000000"/>
                          </a:solidFill>
                          <a:effectLst/>
                          <a:latin typeface="Calibri" panose="020F0502020204030204" pitchFamily="34" charset="0"/>
                        </a:rPr>
                        <a:t>1</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30</a:t>
                      </a:r>
                    </a:p>
                  </a:txBody>
                  <a:tcPr marL="7620" marR="7620" marT="7620" marB="0" anchor="b"/>
                </a:tc>
                <a:extLst>
                  <a:ext uri="{0D108BD9-81ED-4DB2-BD59-A6C34878D82A}">
                    <a16:rowId xmlns:a16="http://schemas.microsoft.com/office/drawing/2014/main" val="609954453"/>
                  </a:ext>
                </a:extLst>
              </a:tr>
              <a:tr h="234222">
                <a:tc>
                  <a:txBody>
                    <a:bodyPr/>
                    <a:lstStyle/>
                    <a:p>
                      <a:pPr algn="r" fontAlgn="b"/>
                      <a:r>
                        <a:rPr lang="en-US" sz="16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30</a:t>
                      </a:r>
                    </a:p>
                  </a:txBody>
                  <a:tcPr marL="7620" marR="7620" marT="7620" marB="0" anchor="b"/>
                </a:tc>
                <a:extLst>
                  <a:ext uri="{0D108BD9-81ED-4DB2-BD59-A6C34878D82A}">
                    <a16:rowId xmlns:a16="http://schemas.microsoft.com/office/drawing/2014/main" val="131220285"/>
                  </a:ext>
                </a:extLst>
              </a:tr>
              <a:tr h="234222">
                <a:tc>
                  <a:txBody>
                    <a:bodyPr/>
                    <a:lstStyle/>
                    <a:p>
                      <a:pPr algn="r" fontAlgn="b"/>
                      <a:r>
                        <a:rPr lang="en-US" sz="1600" b="0" i="0" u="none" strike="noStrike">
                          <a:solidFill>
                            <a:srgbClr val="000000"/>
                          </a:solidFill>
                          <a:effectLst/>
                          <a:latin typeface="Calibri" panose="020F0502020204030204" pitchFamily="34" charset="0"/>
                        </a:rPr>
                        <a:t>3</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29</a:t>
                      </a:r>
                    </a:p>
                  </a:txBody>
                  <a:tcPr marL="7620" marR="7620" marT="7620" marB="0" anchor="b"/>
                </a:tc>
                <a:extLst>
                  <a:ext uri="{0D108BD9-81ED-4DB2-BD59-A6C34878D82A}">
                    <a16:rowId xmlns:a16="http://schemas.microsoft.com/office/drawing/2014/main" val="2104002198"/>
                  </a:ext>
                </a:extLst>
              </a:tr>
              <a:tr h="234222">
                <a:tc>
                  <a:txBody>
                    <a:bodyPr/>
                    <a:lstStyle/>
                    <a:p>
                      <a:pPr algn="r" fontAlgn="b"/>
                      <a:r>
                        <a:rPr lang="en-US" sz="1600" b="0" i="0" u="none" strike="noStrike">
                          <a:solidFill>
                            <a:srgbClr val="000000"/>
                          </a:solidFill>
                          <a:effectLst/>
                          <a:latin typeface="Calibri" panose="020F0502020204030204" pitchFamily="34" charset="0"/>
                        </a:rPr>
                        <a:t>4</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29</a:t>
                      </a:r>
                    </a:p>
                  </a:txBody>
                  <a:tcPr marL="7620" marR="7620" marT="7620" marB="0" anchor="b"/>
                </a:tc>
                <a:extLst>
                  <a:ext uri="{0D108BD9-81ED-4DB2-BD59-A6C34878D82A}">
                    <a16:rowId xmlns:a16="http://schemas.microsoft.com/office/drawing/2014/main" val="2461310963"/>
                  </a:ext>
                </a:extLst>
              </a:tr>
              <a:tr h="234222">
                <a:tc>
                  <a:txBody>
                    <a:bodyPr/>
                    <a:lstStyle/>
                    <a:p>
                      <a:pPr algn="r" fontAlgn="b"/>
                      <a:r>
                        <a:rPr lang="en-US" sz="1600" b="0" i="0" u="none" strike="noStrike">
                          <a:solidFill>
                            <a:srgbClr val="000000"/>
                          </a:solidFill>
                          <a:effectLst/>
                          <a:latin typeface="Calibri" panose="020F0502020204030204" pitchFamily="34" charset="0"/>
                        </a:rPr>
                        <a:t>5</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31</a:t>
                      </a:r>
                    </a:p>
                  </a:txBody>
                  <a:tcPr marL="7620" marR="7620" marT="7620" marB="0" anchor="b"/>
                </a:tc>
                <a:extLst>
                  <a:ext uri="{0D108BD9-81ED-4DB2-BD59-A6C34878D82A}">
                    <a16:rowId xmlns:a16="http://schemas.microsoft.com/office/drawing/2014/main" val="303121949"/>
                  </a:ext>
                </a:extLst>
              </a:tr>
              <a:tr h="234222">
                <a:tc>
                  <a:txBody>
                    <a:bodyPr/>
                    <a:lstStyle/>
                    <a:p>
                      <a:pPr algn="r" fontAlgn="b"/>
                      <a:r>
                        <a:rPr lang="en-US" sz="1600" b="0" i="0" u="none" strike="noStrike">
                          <a:solidFill>
                            <a:srgbClr val="000000"/>
                          </a:solidFill>
                          <a:effectLst/>
                          <a:latin typeface="Calibri" panose="020F0502020204030204" pitchFamily="34" charset="0"/>
                        </a:rPr>
                        <a:t>6</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30</a:t>
                      </a:r>
                    </a:p>
                  </a:txBody>
                  <a:tcPr marL="7620" marR="7620" marT="7620" marB="0" anchor="b"/>
                </a:tc>
                <a:extLst>
                  <a:ext uri="{0D108BD9-81ED-4DB2-BD59-A6C34878D82A}">
                    <a16:rowId xmlns:a16="http://schemas.microsoft.com/office/drawing/2014/main" val="2424542407"/>
                  </a:ext>
                </a:extLst>
              </a:tr>
              <a:tr h="234222">
                <a:tc>
                  <a:txBody>
                    <a:bodyPr/>
                    <a:lstStyle/>
                    <a:p>
                      <a:pPr algn="r" fontAlgn="b"/>
                      <a:r>
                        <a:rPr lang="en-US" sz="1600" b="0" i="0" u="none" strike="noStrike">
                          <a:solidFill>
                            <a:srgbClr val="000000"/>
                          </a:solidFill>
                          <a:effectLst/>
                          <a:latin typeface="Calibri" panose="020F0502020204030204" pitchFamily="34" charset="0"/>
                        </a:rPr>
                        <a:t>7</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30</a:t>
                      </a:r>
                    </a:p>
                  </a:txBody>
                  <a:tcPr marL="7620" marR="7620" marT="7620" marB="0" anchor="b"/>
                </a:tc>
                <a:extLst>
                  <a:ext uri="{0D108BD9-81ED-4DB2-BD59-A6C34878D82A}">
                    <a16:rowId xmlns:a16="http://schemas.microsoft.com/office/drawing/2014/main" val="3113747506"/>
                  </a:ext>
                </a:extLst>
              </a:tr>
              <a:tr h="234222">
                <a:tc>
                  <a:txBody>
                    <a:bodyPr/>
                    <a:lstStyle/>
                    <a:p>
                      <a:pPr algn="r" fontAlgn="b"/>
                      <a:r>
                        <a:rPr lang="en-US" sz="1600" b="0" i="0" u="none" strike="noStrike">
                          <a:solidFill>
                            <a:srgbClr val="000000"/>
                          </a:solidFill>
                          <a:effectLst/>
                          <a:latin typeface="Calibri" panose="020F0502020204030204" pitchFamily="34" charset="0"/>
                        </a:rPr>
                        <a:t>8</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32</a:t>
                      </a:r>
                    </a:p>
                  </a:txBody>
                  <a:tcPr marL="7620" marR="7620" marT="7620" marB="0" anchor="b"/>
                </a:tc>
                <a:extLst>
                  <a:ext uri="{0D108BD9-81ED-4DB2-BD59-A6C34878D82A}">
                    <a16:rowId xmlns:a16="http://schemas.microsoft.com/office/drawing/2014/main" val="2279316953"/>
                  </a:ext>
                </a:extLst>
              </a:tr>
              <a:tr h="234222">
                <a:tc>
                  <a:txBody>
                    <a:bodyPr/>
                    <a:lstStyle/>
                    <a:p>
                      <a:pPr algn="r" fontAlgn="b"/>
                      <a:r>
                        <a:rPr lang="en-US" sz="1600" b="0" i="0" u="none" strike="noStrike">
                          <a:solidFill>
                            <a:srgbClr val="000000"/>
                          </a:solidFill>
                          <a:effectLst/>
                          <a:latin typeface="Calibri" panose="020F0502020204030204" pitchFamily="34" charset="0"/>
                        </a:rPr>
                        <a:t>9</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34</a:t>
                      </a:r>
                    </a:p>
                  </a:txBody>
                  <a:tcPr marL="7620" marR="7620" marT="7620" marB="0" anchor="b"/>
                </a:tc>
                <a:extLst>
                  <a:ext uri="{0D108BD9-81ED-4DB2-BD59-A6C34878D82A}">
                    <a16:rowId xmlns:a16="http://schemas.microsoft.com/office/drawing/2014/main" val="3634952864"/>
                  </a:ext>
                </a:extLst>
              </a:tr>
              <a:tr h="234222">
                <a:tc>
                  <a:txBody>
                    <a:bodyPr/>
                    <a:lstStyle/>
                    <a:p>
                      <a:pPr algn="r" fontAlgn="b"/>
                      <a:r>
                        <a:rPr lang="en-US" sz="1600" b="0" i="0" u="none" strike="noStrike">
                          <a:solidFill>
                            <a:srgbClr val="000000"/>
                          </a:solidFill>
                          <a:effectLst/>
                          <a:latin typeface="Calibri" panose="020F0502020204030204" pitchFamily="34" charset="0"/>
                        </a:rPr>
                        <a:t>10</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35</a:t>
                      </a:r>
                    </a:p>
                  </a:txBody>
                  <a:tcPr marL="7620" marR="7620" marT="7620" marB="0" anchor="b"/>
                </a:tc>
                <a:extLst>
                  <a:ext uri="{0D108BD9-81ED-4DB2-BD59-A6C34878D82A}">
                    <a16:rowId xmlns:a16="http://schemas.microsoft.com/office/drawing/2014/main" val="2961307895"/>
                  </a:ext>
                </a:extLst>
              </a:tr>
              <a:tr h="234222">
                <a:tc>
                  <a:txBody>
                    <a:bodyPr/>
                    <a:lstStyle/>
                    <a:p>
                      <a:pPr algn="r" fontAlgn="b"/>
                      <a:r>
                        <a:rPr lang="en-US" sz="1600" b="0" i="0" u="none" strike="noStrike">
                          <a:solidFill>
                            <a:srgbClr val="000000"/>
                          </a:solidFill>
                          <a:effectLst/>
                          <a:latin typeface="Calibri" panose="020F0502020204030204" pitchFamily="34" charset="0"/>
                        </a:rPr>
                        <a:t>11</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35</a:t>
                      </a:r>
                    </a:p>
                  </a:txBody>
                  <a:tcPr marL="7620" marR="7620" marT="7620" marB="0" anchor="b"/>
                </a:tc>
                <a:extLst>
                  <a:ext uri="{0D108BD9-81ED-4DB2-BD59-A6C34878D82A}">
                    <a16:rowId xmlns:a16="http://schemas.microsoft.com/office/drawing/2014/main" val="1487138581"/>
                  </a:ext>
                </a:extLst>
              </a:tr>
              <a:tr h="234222">
                <a:tc>
                  <a:txBody>
                    <a:bodyPr/>
                    <a:lstStyle/>
                    <a:p>
                      <a:pPr algn="r" fontAlgn="b"/>
                      <a:r>
                        <a:rPr lang="en-US" sz="1600" b="0" i="0" u="none" strike="noStrike">
                          <a:solidFill>
                            <a:srgbClr val="000000"/>
                          </a:solidFill>
                          <a:effectLst/>
                          <a:latin typeface="Calibri" panose="020F0502020204030204" pitchFamily="34" charset="0"/>
                        </a:rPr>
                        <a:t>12</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34</a:t>
                      </a:r>
                    </a:p>
                  </a:txBody>
                  <a:tcPr marL="7620" marR="7620" marT="7620" marB="0" anchor="b"/>
                </a:tc>
                <a:extLst>
                  <a:ext uri="{0D108BD9-81ED-4DB2-BD59-A6C34878D82A}">
                    <a16:rowId xmlns:a16="http://schemas.microsoft.com/office/drawing/2014/main" val="3472852995"/>
                  </a:ext>
                </a:extLst>
              </a:tr>
              <a:tr h="234222">
                <a:tc>
                  <a:txBody>
                    <a:bodyPr/>
                    <a:lstStyle/>
                    <a:p>
                      <a:pPr algn="r" fontAlgn="b"/>
                      <a:r>
                        <a:rPr lang="en-US" sz="1600" b="0" i="0" u="none" strike="noStrike">
                          <a:solidFill>
                            <a:srgbClr val="000000"/>
                          </a:solidFill>
                          <a:effectLst/>
                          <a:latin typeface="Calibri" panose="020F0502020204030204" pitchFamily="34" charset="0"/>
                        </a:rPr>
                        <a:t>13</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35</a:t>
                      </a:r>
                    </a:p>
                  </a:txBody>
                  <a:tcPr marL="7620" marR="7620" marT="7620" marB="0" anchor="b"/>
                </a:tc>
                <a:extLst>
                  <a:ext uri="{0D108BD9-81ED-4DB2-BD59-A6C34878D82A}">
                    <a16:rowId xmlns:a16="http://schemas.microsoft.com/office/drawing/2014/main" val="1022906526"/>
                  </a:ext>
                </a:extLst>
              </a:tr>
              <a:tr h="234222">
                <a:tc>
                  <a:txBody>
                    <a:bodyPr/>
                    <a:lstStyle/>
                    <a:p>
                      <a:pPr algn="r" fontAlgn="b"/>
                      <a:r>
                        <a:rPr lang="en-US" sz="1600" b="0" i="0" u="none" strike="noStrike">
                          <a:solidFill>
                            <a:srgbClr val="000000"/>
                          </a:solidFill>
                          <a:effectLst/>
                          <a:latin typeface="Calibri" panose="020F0502020204030204" pitchFamily="34" charset="0"/>
                        </a:rPr>
                        <a:t>14</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36</a:t>
                      </a:r>
                    </a:p>
                  </a:txBody>
                  <a:tcPr marL="7620" marR="7620" marT="7620" marB="0" anchor="b"/>
                </a:tc>
                <a:extLst>
                  <a:ext uri="{0D108BD9-81ED-4DB2-BD59-A6C34878D82A}">
                    <a16:rowId xmlns:a16="http://schemas.microsoft.com/office/drawing/2014/main" val="187788408"/>
                  </a:ext>
                </a:extLst>
              </a:tr>
              <a:tr h="234222">
                <a:tc>
                  <a:txBody>
                    <a:bodyPr/>
                    <a:lstStyle/>
                    <a:p>
                      <a:pPr algn="r" fontAlgn="b"/>
                      <a:r>
                        <a:rPr lang="en-US" sz="1600" b="0" i="0" u="none" strike="noStrike">
                          <a:solidFill>
                            <a:srgbClr val="000000"/>
                          </a:solidFill>
                          <a:effectLst/>
                          <a:latin typeface="Calibri" panose="020F0502020204030204" pitchFamily="34" charset="0"/>
                        </a:rPr>
                        <a:t>15</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36</a:t>
                      </a:r>
                    </a:p>
                  </a:txBody>
                  <a:tcPr marL="7620" marR="7620" marT="7620" marB="0" anchor="b"/>
                </a:tc>
                <a:extLst>
                  <a:ext uri="{0D108BD9-81ED-4DB2-BD59-A6C34878D82A}">
                    <a16:rowId xmlns:a16="http://schemas.microsoft.com/office/drawing/2014/main" val="4002951152"/>
                  </a:ext>
                </a:extLst>
              </a:tr>
              <a:tr h="234222">
                <a:tc>
                  <a:txBody>
                    <a:bodyPr/>
                    <a:lstStyle/>
                    <a:p>
                      <a:pPr algn="r" fontAlgn="b"/>
                      <a:r>
                        <a:rPr lang="en-US" sz="1600" b="0" i="0" u="none" strike="noStrike">
                          <a:solidFill>
                            <a:srgbClr val="000000"/>
                          </a:solidFill>
                          <a:effectLst/>
                          <a:latin typeface="Calibri" panose="020F0502020204030204" pitchFamily="34" charset="0"/>
                        </a:rPr>
                        <a:t>16</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35</a:t>
                      </a:r>
                    </a:p>
                  </a:txBody>
                  <a:tcPr marL="7620" marR="7620" marT="7620" marB="0" anchor="b"/>
                </a:tc>
                <a:extLst>
                  <a:ext uri="{0D108BD9-81ED-4DB2-BD59-A6C34878D82A}">
                    <a16:rowId xmlns:a16="http://schemas.microsoft.com/office/drawing/2014/main" val="1348190918"/>
                  </a:ext>
                </a:extLst>
              </a:tr>
              <a:tr h="234222">
                <a:tc>
                  <a:txBody>
                    <a:bodyPr/>
                    <a:lstStyle/>
                    <a:p>
                      <a:pPr algn="r" fontAlgn="b"/>
                      <a:r>
                        <a:rPr lang="en-US" sz="1600" b="0" i="0" u="none" strike="noStrike">
                          <a:solidFill>
                            <a:srgbClr val="000000"/>
                          </a:solidFill>
                          <a:effectLst/>
                          <a:latin typeface="Calibri" panose="020F0502020204030204" pitchFamily="34" charset="0"/>
                        </a:rPr>
                        <a:t>17</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35</a:t>
                      </a:r>
                    </a:p>
                  </a:txBody>
                  <a:tcPr marL="7620" marR="7620" marT="7620" marB="0" anchor="b"/>
                </a:tc>
                <a:extLst>
                  <a:ext uri="{0D108BD9-81ED-4DB2-BD59-A6C34878D82A}">
                    <a16:rowId xmlns:a16="http://schemas.microsoft.com/office/drawing/2014/main" val="2950688252"/>
                  </a:ext>
                </a:extLst>
              </a:tr>
              <a:tr h="234222">
                <a:tc>
                  <a:txBody>
                    <a:bodyPr/>
                    <a:lstStyle/>
                    <a:p>
                      <a:pPr algn="r" fontAlgn="b"/>
                      <a:r>
                        <a:rPr lang="en-US" sz="1600" b="0" i="0" u="none" strike="noStrike">
                          <a:solidFill>
                            <a:srgbClr val="000000"/>
                          </a:solidFill>
                          <a:effectLst/>
                          <a:latin typeface="Calibri" panose="020F0502020204030204" pitchFamily="34" charset="0"/>
                        </a:rPr>
                        <a:t>18</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36</a:t>
                      </a:r>
                    </a:p>
                  </a:txBody>
                  <a:tcPr marL="7620" marR="7620" marT="7620" marB="0" anchor="b"/>
                </a:tc>
                <a:extLst>
                  <a:ext uri="{0D108BD9-81ED-4DB2-BD59-A6C34878D82A}">
                    <a16:rowId xmlns:a16="http://schemas.microsoft.com/office/drawing/2014/main" val="264341850"/>
                  </a:ext>
                </a:extLst>
              </a:tr>
              <a:tr h="234222">
                <a:tc>
                  <a:txBody>
                    <a:bodyPr/>
                    <a:lstStyle/>
                    <a:p>
                      <a:pPr algn="r" fontAlgn="b"/>
                      <a:r>
                        <a:rPr lang="en-US" sz="1600" b="0" i="0" u="none" strike="noStrike">
                          <a:solidFill>
                            <a:srgbClr val="000000"/>
                          </a:solidFill>
                          <a:effectLst/>
                          <a:latin typeface="Calibri" panose="020F0502020204030204" pitchFamily="34" charset="0"/>
                        </a:rPr>
                        <a:t>19</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38</a:t>
                      </a:r>
                    </a:p>
                  </a:txBody>
                  <a:tcPr marL="7620" marR="7620" marT="7620" marB="0" anchor="b"/>
                </a:tc>
                <a:extLst>
                  <a:ext uri="{0D108BD9-81ED-4DB2-BD59-A6C34878D82A}">
                    <a16:rowId xmlns:a16="http://schemas.microsoft.com/office/drawing/2014/main" val="4134379074"/>
                  </a:ext>
                </a:extLst>
              </a:tr>
              <a:tr h="234222">
                <a:tc>
                  <a:txBody>
                    <a:bodyPr/>
                    <a:lstStyle/>
                    <a:p>
                      <a:pPr algn="r" fontAlgn="b"/>
                      <a:r>
                        <a:rPr lang="en-US" sz="1600" b="0" i="0" u="none" strike="noStrike">
                          <a:solidFill>
                            <a:srgbClr val="000000"/>
                          </a:solidFill>
                          <a:effectLst/>
                          <a:latin typeface="Calibri" panose="020F0502020204030204" pitchFamily="34" charset="0"/>
                        </a:rPr>
                        <a:t>20</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37</a:t>
                      </a:r>
                    </a:p>
                  </a:txBody>
                  <a:tcPr marL="7620" marR="7620" marT="7620" marB="0" anchor="b"/>
                </a:tc>
                <a:extLst>
                  <a:ext uri="{0D108BD9-81ED-4DB2-BD59-A6C34878D82A}">
                    <a16:rowId xmlns:a16="http://schemas.microsoft.com/office/drawing/2014/main" val="1274426383"/>
                  </a:ext>
                </a:extLst>
              </a:tr>
              <a:tr h="234222">
                <a:tc>
                  <a:txBody>
                    <a:bodyPr/>
                    <a:lstStyle/>
                    <a:p>
                      <a:pPr algn="r" fontAlgn="b"/>
                      <a:r>
                        <a:rPr lang="en-US" sz="1600" b="0" i="0" u="none" strike="noStrike">
                          <a:solidFill>
                            <a:srgbClr val="000000"/>
                          </a:solidFill>
                          <a:effectLst/>
                          <a:latin typeface="Calibri" panose="020F0502020204030204" pitchFamily="34" charset="0"/>
                        </a:rPr>
                        <a:t>21</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37</a:t>
                      </a:r>
                    </a:p>
                  </a:txBody>
                  <a:tcPr marL="7620" marR="7620" marT="7620" marB="0" anchor="b"/>
                </a:tc>
                <a:extLst>
                  <a:ext uri="{0D108BD9-81ED-4DB2-BD59-A6C34878D82A}">
                    <a16:rowId xmlns:a16="http://schemas.microsoft.com/office/drawing/2014/main" val="3527231544"/>
                  </a:ext>
                </a:extLst>
              </a:tr>
              <a:tr h="234222">
                <a:tc>
                  <a:txBody>
                    <a:bodyPr/>
                    <a:lstStyle/>
                    <a:p>
                      <a:pPr algn="r" fontAlgn="b"/>
                      <a:r>
                        <a:rPr lang="en-US" sz="1600" b="0" i="0" u="none" strike="noStrike">
                          <a:solidFill>
                            <a:srgbClr val="000000"/>
                          </a:solidFill>
                          <a:effectLst/>
                          <a:latin typeface="Calibri" panose="020F0502020204030204" pitchFamily="34" charset="0"/>
                        </a:rPr>
                        <a:t>22</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36</a:t>
                      </a:r>
                    </a:p>
                  </a:txBody>
                  <a:tcPr marL="7620" marR="7620" marT="7620" marB="0" anchor="b"/>
                </a:tc>
                <a:extLst>
                  <a:ext uri="{0D108BD9-81ED-4DB2-BD59-A6C34878D82A}">
                    <a16:rowId xmlns:a16="http://schemas.microsoft.com/office/drawing/2014/main" val="163894593"/>
                  </a:ext>
                </a:extLst>
              </a:tr>
              <a:tr h="234222">
                <a:tc>
                  <a:txBody>
                    <a:bodyPr/>
                    <a:lstStyle/>
                    <a:p>
                      <a:pPr algn="r" fontAlgn="b"/>
                      <a:r>
                        <a:rPr lang="en-US" sz="1600" b="0" i="0" u="none" strike="noStrike">
                          <a:solidFill>
                            <a:srgbClr val="000000"/>
                          </a:solidFill>
                          <a:effectLst/>
                          <a:latin typeface="Calibri" panose="020F0502020204030204" pitchFamily="34" charset="0"/>
                        </a:rPr>
                        <a:t>23</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34</a:t>
                      </a:r>
                    </a:p>
                  </a:txBody>
                  <a:tcPr marL="7620" marR="7620" marT="7620" marB="0" anchor="b"/>
                </a:tc>
                <a:extLst>
                  <a:ext uri="{0D108BD9-81ED-4DB2-BD59-A6C34878D82A}">
                    <a16:rowId xmlns:a16="http://schemas.microsoft.com/office/drawing/2014/main" val="606779107"/>
                  </a:ext>
                </a:extLst>
              </a:tr>
              <a:tr h="234222">
                <a:tc>
                  <a:txBody>
                    <a:bodyPr/>
                    <a:lstStyle/>
                    <a:p>
                      <a:pPr algn="r" fontAlgn="b"/>
                      <a:r>
                        <a:rPr lang="en-US" sz="1600" b="0" i="0" u="none" strike="noStrike" dirty="0">
                          <a:solidFill>
                            <a:srgbClr val="000000"/>
                          </a:solidFill>
                          <a:effectLst/>
                          <a:latin typeface="Calibri" panose="020F0502020204030204" pitchFamily="34" charset="0"/>
                        </a:rPr>
                        <a:t>24</a:t>
                      </a:r>
                    </a:p>
                  </a:txBody>
                  <a:tcPr marL="7620" marR="7620" marT="7620" marB="0" anchor="b"/>
                </a:tc>
                <a:tc>
                  <a:txBody>
                    <a:bodyPr/>
                    <a:lstStyle/>
                    <a:p>
                      <a:pPr algn="r" fontAlgn="b"/>
                      <a:r>
                        <a:rPr lang="en-US" sz="1600" b="0" i="0" u="none" strike="noStrike" dirty="0">
                          <a:solidFill>
                            <a:srgbClr val="000000"/>
                          </a:solidFill>
                          <a:effectLst/>
                          <a:latin typeface="Calibri" panose="020F0502020204030204" pitchFamily="34" charset="0"/>
                        </a:rPr>
                        <a:t>33</a:t>
                      </a:r>
                    </a:p>
                  </a:txBody>
                  <a:tcPr marL="7620" marR="7620" marT="7620" marB="0" anchor="b"/>
                </a:tc>
                <a:extLst>
                  <a:ext uri="{0D108BD9-81ED-4DB2-BD59-A6C34878D82A}">
                    <a16:rowId xmlns:a16="http://schemas.microsoft.com/office/drawing/2014/main" val="3790794033"/>
                  </a:ext>
                </a:extLst>
              </a:tr>
            </a:tbl>
          </a:graphicData>
        </a:graphic>
      </p:graphicFrame>
    </p:spTree>
    <p:extLst>
      <p:ext uri="{BB962C8B-B14F-4D97-AF65-F5344CB8AC3E}">
        <p14:creationId xmlns:p14="http://schemas.microsoft.com/office/powerpoint/2010/main" val="168080353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355408"/>
            <a:ext cx="10515600" cy="4821555"/>
          </a:xfrm>
        </p:spPr>
        <p:txBody>
          <a:bodyPr>
            <a:normAutofit/>
          </a:bodyPr>
          <a:lstStyle/>
          <a:p>
            <a:r>
              <a:rPr lang="en-US" sz="2400" b="1" dirty="0" smtClean="0">
                <a:latin typeface="Arial" panose="020B0604020202020204" pitchFamily="34" charset="0"/>
                <a:cs typeface="Arial" panose="020B0604020202020204" pitchFamily="34" charset="0"/>
              </a:rPr>
              <a:t>Step 1</a:t>
            </a:r>
            <a:r>
              <a:rPr lang="en-US" sz="2400" dirty="0" smtClean="0">
                <a:latin typeface="Arial" panose="020B0604020202020204" pitchFamily="34" charset="0"/>
                <a:cs typeface="Arial" panose="020B0604020202020204" pitchFamily="34" charset="0"/>
              </a:rPr>
              <a:t>: Define decision variables</a:t>
            </a:r>
          </a:p>
          <a:p>
            <a:pPr lvl="1">
              <a:buFont typeface="Courier New" panose="02070309020205020404" pitchFamily="49" charset="0"/>
              <a:buChar char="o"/>
            </a:pPr>
            <a:r>
              <a:rPr lang="en-US" sz="2000" dirty="0" smtClean="0">
                <a:latin typeface="Arial" panose="020B0604020202020204" pitchFamily="34" charset="0"/>
                <a:cs typeface="Arial" panose="020B0604020202020204" pitchFamily="34" charset="0"/>
              </a:rPr>
              <a:t>x1(t) – coal-based electricity generation (MWh)</a:t>
            </a:r>
          </a:p>
          <a:p>
            <a:pPr lvl="1">
              <a:buFont typeface="Courier New" panose="02070309020205020404" pitchFamily="49" charset="0"/>
              <a:buChar char="o"/>
            </a:pPr>
            <a:r>
              <a:rPr lang="en-US" sz="2000" dirty="0">
                <a:latin typeface="Arial" panose="020B0604020202020204" pitchFamily="34" charset="0"/>
                <a:cs typeface="Arial" panose="020B0604020202020204" pitchFamily="34" charset="0"/>
              </a:rPr>
              <a:t>x</a:t>
            </a:r>
            <a:r>
              <a:rPr lang="en-US" sz="2000" dirty="0" smtClean="0">
                <a:latin typeface="Arial" panose="020B0604020202020204" pitchFamily="34" charset="0"/>
                <a:cs typeface="Arial" panose="020B0604020202020204" pitchFamily="34" charset="0"/>
              </a:rPr>
              <a:t>2(t) – natural gas-based electricity generation (MWh)</a:t>
            </a:r>
          </a:p>
          <a:p>
            <a:r>
              <a:rPr lang="en-US" sz="2400" b="1" dirty="0" smtClean="0">
                <a:latin typeface="Arial" panose="020B0604020202020204" pitchFamily="34" charset="0"/>
                <a:cs typeface="Arial" panose="020B0604020202020204" pitchFamily="34" charset="0"/>
              </a:rPr>
              <a:t>Step 2</a:t>
            </a:r>
            <a:r>
              <a:rPr lang="en-US" sz="2400" dirty="0" smtClean="0">
                <a:latin typeface="Arial" panose="020B0604020202020204" pitchFamily="34" charset="0"/>
                <a:cs typeface="Arial" panose="020B0604020202020204" pitchFamily="34" charset="0"/>
              </a:rPr>
              <a:t>: Define the objective function</a:t>
            </a:r>
          </a:p>
          <a:p>
            <a:pPr lvl="1">
              <a:buFont typeface="Courier New" panose="02070309020205020404" pitchFamily="49" charset="0"/>
              <a:buChar char="o"/>
            </a:pPr>
            <a:r>
              <a:rPr lang="en-US" sz="2000" dirty="0" smtClean="0">
                <a:latin typeface="Arial" panose="020B0604020202020204" pitchFamily="34" charset="0"/>
                <a:cs typeface="Arial" panose="020B0604020202020204" pitchFamily="34" charset="0"/>
              </a:rPr>
              <a:t>Minimize cost = 40 * sum(t,x1(t)) + 50 * sum(t,x2(t))</a:t>
            </a:r>
          </a:p>
          <a:p>
            <a:r>
              <a:rPr lang="en-US" sz="2400" b="1" dirty="0" smtClean="0">
                <a:latin typeface="Arial" panose="020B0604020202020204" pitchFamily="34" charset="0"/>
                <a:cs typeface="Arial" panose="020B0604020202020204" pitchFamily="34" charset="0"/>
              </a:rPr>
              <a:t>Step 3</a:t>
            </a:r>
            <a:r>
              <a:rPr lang="en-US" sz="2400" dirty="0" smtClean="0">
                <a:latin typeface="Arial" panose="020B0604020202020204" pitchFamily="34" charset="0"/>
                <a:cs typeface="Arial" panose="020B0604020202020204" pitchFamily="34" charset="0"/>
              </a:rPr>
              <a:t>: Define the equality and inequality constraints</a:t>
            </a:r>
          </a:p>
          <a:p>
            <a:pPr lvl="1">
              <a:buFont typeface="Courier New" panose="02070309020205020404" pitchFamily="49" charset="0"/>
              <a:buChar char="o"/>
            </a:pPr>
            <a:r>
              <a:rPr lang="en-US" sz="2000" dirty="0" smtClean="0">
                <a:latin typeface="Arial" panose="020B0604020202020204" pitchFamily="34" charset="0"/>
                <a:cs typeface="Arial" panose="020B0604020202020204" pitchFamily="34" charset="0"/>
              </a:rPr>
              <a:t>Coal-based electricity availability: </a:t>
            </a:r>
          </a:p>
          <a:p>
            <a:pPr marL="457200" lvl="1" indent="0">
              <a:buNone/>
            </a:pPr>
            <a:r>
              <a:rPr lang="en-US" sz="2000" dirty="0" smtClean="0">
                <a:latin typeface="Arial" panose="020B0604020202020204" pitchFamily="34" charset="0"/>
                <a:cs typeface="Arial" panose="020B0604020202020204" pitchFamily="34" charset="0"/>
              </a:rPr>
              <a:t>		sum(t,x1(t)) =l= a1;</a:t>
            </a:r>
          </a:p>
          <a:p>
            <a:pPr lvl="1">
              <a:buFont typeface="Courier New" panose="02070309020205020404" pitchFamily="49" charset="0"/>
              <a:buChar char="o"/>
            </a:pPr>
            <a:r>
              <a:rPr lang="en-US" sz="2000" dirty="0" smtClean="0">
                <a:latin typeface="Arial" panose="020B0604020202020204" pitchFamily="34" charset="0"/>
                <a:cs typeface="Arial" panose="020B0604020202020204" pitchFamily="34" charset="0"/>
              </a:rPr>
              <a:t>Natural gas-based electricity availability:</a:t>
            </a:r>
          </a:p>
          <a:p>
            <a:pPr marL="457200" lvl="1" indent="0">
              <a:buNone/>
            </a:pPr>
            <a:r>
              <a:rPr lang="en-US" sz="2000" dirty="0" smtClean="0">
                <a:latin typeface="Arial" panose="020B0604020202020204" pitchFamily="34" charset="0"/>
                <a:cs typeface="Arial" panose="020B0604020202020204" pitchFamily="34" charset="0"/>
              </a:rPr>
              <a:t>		sum(t,x2(t)) =l= a2;</a:t>
            </a:r>
          </a:p>
          <a:p>
            <a:pPr lvl="1">
              <a:buFont typeface="Courier New" panose="02070309020205020404" pitchFamily="49" charset="0"/>
              <a:buChar char="o"/>
            </a:pPr>
            <a:r>
              <a:rPr lang="en-US" sz="2000" dirty="0" smtClean="0">
                <a:latin typeface="Arial" panose="020B0604020202020204" pitchFamily="34" charset="0"/>
                <a:cs typeface="Arial" panose="020B0604020202020204" pitchFamily="34" charset="0"/>
              </a:rPr>
              <a:t>Electricity demand</a:t>
            </a:r>
          </a:p>
          <a:p>
            <a:pPr marL="457200" lvl="1" indent="0">
              <a:buNone/>
            </a:pP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x1(t) + x2(t) =e= d1(t);</a:t>
            </a:r>
          </a:p>
          <a:p>
            <a:pPr marL="457200" lvl="1" indent="0">
              <a:buNone/>
            </a:pPr>
            <a:endParaRPr lang="en-US" sz="2000" dirty="0">
              <a:latin typeface="Arial" panose="020B0604020202020204" pitchFamily="34" charset="0"/>
              <a:cs typeface="Arial" panose="020B0604020202020204" pitchFamily="34" charset="0"/>
            </a:endParaRPr>
          </a:p>
        </p:txBody>
      </p:sp>
      <p:sp>
        <p:nvSpPr>
          <p:cNvPr id="5" name="Title 1"/>
          <p:cNvSpPr txBox="1">
            <a:spLocks/>
          </p:cNvSpPr>
          <p:nvPr/>
        </p:nvSpPr>
        <p:spPr>
          <a:xfrm>
            <a:off x="318135" y="298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solidFill>
                  <a:srgbClr val="002060"/>
                </a:solidFill>
                <a:latin typeface="Arial" panose="020B0604020202020204" pitchFamily="34" charset="0"/>
                <a:cs typeface="Arial" panose="020B0604020202020204" pitchFamily="34" charset="0"/>
              </a:rPr>
              <a:t>Exercise 1: Power system operation</a:t>
            </a:r>
          </a:p>
        </p:txBody>
      </p:sp>
      <p:pic>
        <p:nvPicPr>
          <p:cNvPr id="4" name="Picture 3"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0C8F69F-517D-412F-AFAD-84CC7A87D94F}" type="slidenum">
              <a:rPr lang="en-US" smtClean="0"/>
              <a:t>72</a:t>
            </a:fld>
            <a:endParaRPr lang="en-US"/>
          </a:p>
        </p:txBody>
      </p:sp>
    </p:spTree>
    <p:extLst>
      <p:ext uri="{BB962C8B-B14F-4D97-AF65-F5344CB8AC3E}">
        <p14:creationId xmlns:p14="http://schemas.microsoft.com/office/powerpoint/2010/main" val="408832140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18135" y="298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solidFill>
                  <a:srgbClr val="002060"/>
                </a:solidFill>
                <a:latin typeface="Arial" panose="020B0604020202020204" pitchFamily="34" charset="0"/>
                <a:cs typeface="Arial" panose="020B0604020202020204" pitchFamily="34" charset="0"/>
              </a:rPr>
              <a:t>Exercise 1: GAMS Formulation</a:t>
            </a:r>
            <a:endParaRPr lang="en-US" sz="3200" dirty="0">
              <a:solidFill>
                <a:srgbClr val="002060"/>
              </a:solidFill>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426721" y="1017713"/>
            <a:ext cx="7823200" cy="5525961"/>
          </a:xfrm>
          <a:prstGeom prst="rect">
            <a:avLst/>
          </a:prstGeom>
        </p:spPr>
      </p:pic>
      <p:pic>
        <p:nvPicPr>
          <p:cNvPr id="6" name="Picture 5" descr="https://brand.utm.my/files/2016/08/LOGO-U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0C8F69F-517D-412F-AFAD-84CC7A87D94F}" type="slidenum">
              <a:rPr lang="en-US" smtClean="0"/>
              <a:t>73</a:t>
            </a:fld>
            <a:endParaRPr lang="en-US"/>
          </a:p>
        </p:txBody>
      </p:sp>
    </p:spTree>
    <p:extLst>
      <p:ext uri="{BB962C8B-B14F-4D97-AF65-F5344CB8AC3E}">
        <p14:creationId xmlns:p14="http://schemas.microsoft.com/office/powerpoint/2010/main" val="18165615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18135" y="298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solidFill>
                  <a:srgbClr val="002060"/>
                </a:solidFill>
                <a:latin typeface="Arial" panose="020B0604020202020204" pitchFamily="34" charset="0"/>
                <a:cs typeface="Arial" panose="020B0604020202020204" pitchFamily="34" charset="0"/>
              </a:rPr>
              <a:t>Exercise 1: GAMS Results</a:t>
            </a:r>
            <a:endParaRPr lang="en-US" sz="3200" dirty="0">
              <a:solidFill>
                <a:srgbClr val="002060"/>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318135" y="2117408"/>
            <a:ext cx="6334125" cy="2495550"/>
          </a:xfrm>
          <a:prstGeom prst="rect">
            <a:avLst/>
          </a:prstGeom>
        </p:spPr>
      </p:pic>
      <p:graphicFrame>
        <p:nvGraphicFramePr>
          <p:cNvPr id="6" name="Chart 5"/>
          <p:cNvGraphicFramePr>
            <a:graphicFrameLocks/>
          </p:cNvGraphicFramePr>
          <p:nvPr>
            <p:extLst/>
          </p:nvPr>
        </p:nvGraphicFramePr>
        <p:xfrm>
          <a:off x="6977380" y="1773872"/>
          <a:ext cx="4937442" cy="3367088"/>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11155391" y="3588588"/>
            <a:ext cx="681487" cy="215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dirty="0" smtClean="0">
                <a:solidFill>
                  <a:schemeClr val="tx1"/>
                </a:solidFill>
              </a:rPr>
              <a:t>Natural Gas</a:t>
            </a:r>
            <a:endParaRPr lang="en-US" dirty="0">
              <a:solidFill>
                <a:schemeClr val="tx1"/>
              </a:solidFill>
            </a:endParaRPr>
          </a:p>
        </p:txBody>
      </p:sp>
      <p:pic>
        <p:nvPicPr>
          <p:cNvPr id="8" name="Picture 7" descr="https://brand.utm.my/files/2016/08/LOGO-UT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0C8F69F-517D-412F-AFAD-84CC7A87D94F}" type="slidenum">
              <a:rPr lang="en-US" smtClean="0"/>
              <a:t>74</a:t>
            </a:fld>
            <a:endParaRPr lang="en-US"/>
          </a:p>
        </p:txBody>
      </p:sp>
    </p:spTree>
    <p:extLst>
      <p:ext uri="{BB962C8B-B14F-4D97-AF65-F5344CB8AC3E}">
        <p14:creationId xmlns:p14="http://schemas.microsoft.com/office/powerpoint/2010/main" val="19346754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49680"/>
            <a:ext cx="7269480" cy="4927283"/>
          </a:xfrm>
        </p:spPr>
        <p:txBody>
          <a:bodyPr>
            <a:normAutofit lnSpcReduction="10000"/>
          </a:bodyPr>
          <a:lstStyle/>
          <a:p>
            <a:pPr marL="0" indent="0">
              <a:buNone/>
            </a:pPr>
            <a:r>
              <a:rPr lang="en-US" dirty="0" smtClean="0">
                <a:latin typeface="Arial" panose="020B0604020202020204" pitchFamily="34" charset="0"/>
                <a:cs typeface="Arial" panose="020B0604020202020204" pitchFamily="34" charset="0"/>
              </a:rPr>
              <a:t>A power system operator receives an information that total coal, natural gas, oil, nuclear, and hydropower based electricity that are available for the next day operation are at 200 MWh, 200 MWh, 100 MWh, 1000 MWh, and 100 MWh respectively, which cost at 40 USD/MWh, 50 USD/MWh, 35 USD/MWh, 60 USD/MWh, and 30 USD/MWh. Given the electricity demand needed to be fulfilled at each hour, you are required to generate optimal scheduling operation for the power system operator at the lowest cost.</a:t>
            </a:r>
            <a:endParaRPr lang="en-US" dirty="0">
              <a:latin typeface="Arial" panose="020B0604020202020204" pitchFamily="34" charset="0"/>
              <a:cs typeface="Arial" panose="020B0604020202020204" pitchFamily="34" charset="0"/>
            </a:endParaRPr>
          </a:p>
        </p:txBody>
      </p:sp>
      <p:sp>
        <p:nvSpPr>
          <p:cNvPr id="5" name="Title 1"/>
          <p:cNvSpPr txBox="1">
            <a:spLocks/>
          </p:cNvSpPr>
          <p:nvPr/>
        </p:nvSpPr>
        <p:spPr>
          <a:xfrm>
            <a:off x="318135" y="298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solidFill>
                  <a:srgbClr val="002060"/>
                </a:solidFill>
                <a:latin typeface="Arial" panose="020B0604020202020204" pitchFamily="34" charset="0"/>
                <a:cs typeface="Arial" panose="020B0604020202020204" pitchFamily="34" charset="0"/>
              </a:rPr>
              <a:t>Exercise 2: Power system operation</a:t>
            </a:r>
            <a:endParaRPr lang="en-US" sz="3200" dirty="0">
              <a:solidFill>
                <a:srgbClr val="00206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nvGraphicFramePr>
        <p:xfrm>
          <a:off x="8524240" y="328506"/>
          <a:ext cx="3159760" cy="6309360"/>
        </p:xfrm>
        <a:graphic>
          <a:graphicData uri="http://schemas.openxmlformats.org/drawingml/2006/table">
            <a:tbl>
              <a:tblPr firstRow="1" bandRow="1">
                <a:tableStyleId>{5C22544A-7EE6-4342-B048-85BDC9FD1C3A}</a:tableStyleId>
              </a:tblPr>
              <a:tblGrid>
                <a:gridCol w="1579880">
                  <a:extLst>
                    <a:ext uri="{9D8B030D-6E8A-4147-A177-3AD203B41FA5}">
                      <a16:colId xmlns:a16="http://schemas.microsoft.com/office/drawing/2014/main" val="1565746026"/>
                    </a:ext>
                  </a:extLst>
                </a:gridCol>
                <a:gridCol w="1579880">
                  <a:extLst>
                    <a:ext uri="{9D8B030D-6E8A-4147-A177-3AD203B41FA5}">
                      <a16:colId xmlns:a16="http://schemas.microsoft.com/office/drawing/2014/main" val="1007152347"/>
                    </a:ext>
                  </a:extLst>
                </a:gridCol>
              </a:tblGrid>
              <a:tr h="234222">
                <a:tc>
                  <a:txBody>
                    <a:bodyPr/>
                    <a:lstStyle/>
                    <a:p>
                      <a:r>
                        <a:rPr lang="en-US" sz="1200" dirty="0" smtClean="0"/>
                        <a:t>Hour</a:t>
                      </a:r>
                      <a:endParaRPr lang="en-US" sz="1200" dirty="0"/>
                    </a:p>
                  </a:txBody>
                  <a:tcPr/>
                </a:tc>
                <a:tc>
                  <a:txBody>
                    <a:bodyPr/>
                    <a:lstStyle/>
                    <a:p>
                      <a:r>
                        <a:rPr lang="en-US" sz="1200" dirty="0" smtClean="0"/>
                        <a:t>Demand (MWh)</a:t>
                      </a:r>
                      <a:endParaRPr lang="en-US" sz="1200" dirty="0"/>
                    </a:p>
                  </a:txBody>
                  <a:tcPr/>
                </a:tc>
                <a:extLst>
                  <a:ext uri="{0D108BD9-81ED-4DB2-BD59-A6C34878D82A}">
                    <a16:rowId xmlns:a16="http://schemas.microsoft.com/office/drawing/2014/main" val="1612317776"/>
                  </a:ext>
                </a:extLst>
              </a:tr>
              <a:tr h="234222">
                <a:tc>
                  <a:txBody>
                    <a:bodyPr/>
                    <a:lstStyle/>
                    <a:p>
                      <a:pPr algn="r" fontAlgn="b"/>
                      <a:r>
                        <a:rPr lang="en-US" sz="1600" b="0" i="0" u="none" strike="noStrike" dirty="0">
                          <a:solidFill>
                            <a:srgbClr val="000000"/>
                          </a:solidFill>
                          <a:effectLst/>
                          <a:latin typeface="Calibri" panose="020F0502020204030204" pitchFamily="34" charset="0"/>
                        </a:rPr>
                        <a:t>1</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30</a:t>
                      </a:r>
                    </a:p>
                  </a:txBody>
                  <a:tcPr marL="7620" marR="7620" marT="7620" marB="0" anchor="b"/>
                </a:tc>
                <a:extLst>
                  <a:ext uri="{0D108BD9-81ED-4DB2-BD59-A6C34878D82A}">
                    <a16:rowId xmlns:a16="http://schemas.microsoft.com/office/drawing/2014/main" val="609954453"/>
                  </a:ext>
                </a:extLst>
              </a:tr>
              <a:tr h="234222">
                <a:tc>
                  <a:txBody>
                    <a:bodyPr/>
                    <a:lstStyle/>
                    <a:p>
                      <a:pPr algn="r" fontAlgn="b"/>
                      <a:r>
                        <a:rPr lang="en-US" sz="16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30</a:t>
                      </a:r>
                    </a:p>
                  </a:txBody>
                  <a:tcPr marL="7620" marR="7620" marT="7620" marB="0" anchor="b"/>
                </a:tc>
                <a:extLst>
                  <a:ext uri="{0D108BD9-81ED-4DB2-BD59-A6C34878D82A}">
                    <a16:rowId xmlns:a16="http://schemas.microsoft.com/office/drawing/2014/main" val="131220285"/>
                  </a:ext>
                </a:extLst>
              </a:tr>
              <a:tr h="234222">
                <a:tc>
                  <a:txBody>
                    <a:bodyPr/>
                    <a:lstStyle/>
                    <a:p>
                      <a:pPr algn="r" fontAlgn="b"/>
                      <a:r>
                        <a:rPr lang="en-US" sz="1600" b="0" i="0" u="none" strike="noStrike">
                          <a:solidFill>
                            <a:srgbClr val="000000"/>
                          </a:solidFill>
                          <a:effectLst/>
                          <a:latin typeface="Calibri" panose="020F0502020204030204" pitchFamily="34" charset="0"/>
                        </a:rPr>
                        <a:t>3</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29</a:t>
                      </a:r>
                    </a:p>
                  </a:txBody>
                  <a:tcPr marL="7620" marR="7620" marT="7620" marB="0" anchor="b"/>
                </a:tc>
                <a:extLst>
                  <a:ext uri="{0D108BD9-81ED-4DB2-BD59-A6C34878D82A}">
                    <a16:rowId xmlns:a16="http://schemas.microsoft.com/office/drawing/2014/main" val="2104002198"/>
                  </a:ext>
                </a:extLst>
              </a:tr>
              <a:tr h="234222">
                <a:tc>
                  <a:txBody>
                    <a:bodyPr/>
                    <a:lstStyle/>
                    <a:p>
                      <a:pPr algn="r" fontAlgn="b"/>
                      <a:r>
                        <a:rPr lang="en-US" sz="1600" b="0" i="0" u="none" strike="noStrike">
                          <a:solidFill>
                            <a:srgbClr val="000000"/>
                          </a:solidFill>
                          <a:effectLst/>
                          <a:latin typeface="Calibri" panose="020F0502020204030204" pitchFamily="34" charset="0"/>
                        </a:rPr>
                        <a:t>4</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29</a:t>
                      </a:r>
                    </a:p>
                  </a:txBody>
                  <a:tcPr marL="7620" marR="7620" marT="7620" marB="0" anchor="b"/>
                </a:tc>
                <a:extLst>
                  <a:ext uri="{0D108BD9-81ED-4DB2-BD59-A6C34878D82A}">
                    <a16:rowId xmlns:a16="http://schemas.microsoft.com/office/drawing/2014/main" val="2461310963"/>
                  </a:ext>
                </a:extLst>
              </a:tr>
              <a:tr h="234222">
                <a:tc>
                  <a:txBody>
                    <a:bodyPr/>
                    <a:lstStyle/>
                    <a:p>
                      <a:pPr algn="r" fontAlgn="b"/>
                      <a:r>
                        <a:rPr lang="en-US" sz="1600" b="0" i="0" u="none" strike="noStrike">
                          <a:solidFill>
                            <a:srgbClr val="000000"/>
                          </a:solidFill>
                          <a:effectLst/>
                          <a:latin typeface="Calibri" panose="020F0502020204030204" pitchFamily="34" charset="0"/>
                        </a:rPr>
                        <a:t>5</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31</a:t>
                      </a:r>
                    </a:p>
                  </a:txBody>
                  <a:tcPr marL="7620" marR="7620" marT="7620" marB="0" anchor="b"/>
                </a:tc>
                <a:extLst>
                  <a:ext uri="{0D108BD9-81ED-4DB2-BD59-A6C34878D82A}">
                    <a16:rowId xmlns:a16="http://schemas.microsoft.com/office/drawing/2014/main" val="303121949"/>
                  </a:ext>
                </a:extLst>
              </a:tr>
              <a:tr h="234222">
                <a:tc>
                  <a:txBody>
                    <a:bodyPr/>
                    <a:lstStyle/>
                    <a:p>
                      <a:pPr algn="r" fontAlgn="b"/>
                      <a:r>
                        <a:rPr lang="en-US" sz="1600" b="0" i="0" u="none" strike="noStrike">
                          <a:solidFill>
                            <a:srgbClr val="000000"/>
                          </a:solidFill>
                          <a:effectLst/>
                          <a:latin typeface="Calibri" panose="020F0502020204030204" pitchFamily="34" charset="0"/>
                        </a:rPr>
                        <a:t>6</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30</a:t>
                      </a:r>
                    </a:p>
                  </a:txBody>
                  <a:tcPr marL="7620" marR="7620" marT="7620" marB="0" anchor="b"/>
                </a:tc>
                <a:extLst>
                  <a:ext uri="{0D108BD9-81ED-4DB2-BD59-A6C34878D82A}">
                    <a16:rowId xmlns:a16="http://schemas.microsoft.com/office/drawing/2014/main" val="2424542407"/>
                  </a:ext>
                </a:extLst>
              </a:tr>
              <a:tr h="234222">
                <a:tc>
                  <a:txBody>
                    <a:bodyPr/>
                    <a:lstStyle/>
                    <a:p>
                      <a:pPr algn="r" fontAlgn="b"/>
                      <a:r>
                        <a:rPr lang="en-US" sz="1600" b="0" i="0" u="none" strike="noStrike">
                          <a:solidFill>
                            <a:srgbClr val="000000"/>
                          </a:solidFill>
                          <a:effectLst/>
                          <a:latin typeface="Calibri" panose="020F0502020204030204" pitchFamily="34" charset="0"/>
                        </a:rPr>
                        <a:t>7</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30</a:t>
                      </a:r>
                    </a:p>
                  </a:txBody>
                  <a:tcPr marL="7620" marR="7620" marT="7620" marB="0" anchor="b"/>
                </a:tc>
                <a:extLst>
                  <a:ext uri="{0D108BD9-81ED-4DB2-BD59-A6C34878D82A}">
                    <a16:rowId xmlns:a16="http://schemas.microsoft.com/office/drawing/2014/main" val="3113747506"/>
                  </a:ext>
                </a:extLst>
              </a:tr>
              <a:tr h="234222">
                <a:tc>
                  <a:txBody>
                    <a:bodyPr/>
                    <a:lstStyle/>
                    <a:p>
                      <a:pPr algn="r" fontAlgn="b"/>
                      <a:r>
                        <a:rPr lang="en-US" sz="1600" b="0" i="0" u="none" strike="noStrike">
                          <a:solidFill>
                            <a:srgbClr val="000000"/>
                          </a:solidFill>
                          <a:effectLst/>
                          <a:latin typeface="Calibri" panose="020F0502020204030204" pitchFamily="34" charset="0"/>
                        </a:rPr>
                        <a:t>8</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32</a:t>
                      </a:r>
                    </a:p>
                  </a:txBody>
                  <a:tcPr marL="7620" marR="7620" marT="7620" marB="0" anchor="b"/>
                </a:tc>
                <a:extLst>
                  <a:ext uri="{0D108BD9-81ED-4DB2-BD59-A6C34878D82A}">
                    <a16:rowId xmlns:a16="http://schemas.microsoft.com/office/drawing/2014/main" val="2279316953"/>
                  </a:ext>
                </a:extLst>
              </a:tr>
              <a:tr h="234222">
                <a:tc>
                  <a:txBody>
                    <a:bodyPr/>
                    <a:lstStyle/>
                    <a:p>
                      <a:pPr algn="r" fontAlgn="b"/>
                      <a:r>
                        <a:rPr lang="en-US" sz="1600" b="0" i="0" u="none" strike="noStrike">
                          <a:solidFill>
                            <a:srgbClr val="000000"/>
                          </a:solidFill>
                          <a:effectLst/>
                          <a:latin typeface="Calibri" panose="020F0502020204030204" pitchFamily="34" charset="0"/>
                        </a:rPr>
                        <a:t>9</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34</a:t>
                      </a:r>
                    </a:p>
                  </a:txBody>
                  <a:tcPr marL="7620" marR="7620" marT="7620" marB="0" anchor="b"/>
                </a:tc>
                <a:extLst>
                  <a:ext uri="{0D108BD9-81ED-4DB2-BD59-A6C34878D82A}">
                    <a16:rowId xmlns:a16="http://schemas.microsoft.com/office/drawing/2014/main" val="3634952864"/>
                  </a:ext>
                </a:extLst>
              </a:tr>
              <a:tr h="234222">
                <a:tc>
                  <a:txBody>
                    <a:bodyPr/>
                    <a:lstStyle/>
                    <a:p>
                      <a:pPr algn="r" fontAlgn="b"/>
                      <a:r>
                        <a:rPr lang="en-US" sz="1600" b="0" i="0" u="none" strike="noStrike">
                          <a:solidFill>
                            <a:srgbClr val="000000"/>
                          </a:solidFill>
                          <a:effectLst/>
                          <a:latin typeface="Calibri" panose="020F0502020204030204" pitchFamily="34" charset="0"/>
                        </a:rPr>
                        <a:t>10</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35</a:t>
                      </a:r>
                    </a:p>
                  </a:txBody>
                  <a:tcPr marL="7620" marR="7620" marT="7620" marB="0" anchor="b"/>
                </a:tc>
                <a:extLst>
                  <a:ext uri="{0D108BD9-81ED-4DB2-BD59-A6C34878D82A}">
                    <a16:rowId xmlns:a16="http://schemas.microsoft.com/office/drawing/2014/main" val="2961307895"/>
                  </a:ext>
                </a:extLst>
              </a:tr>
              <a:tr h="234222">
                <a:tc>
                  <a:txBody>
                    <a:bodyPr/>
                    <a:lstStyle/>
                    <a:p>
                      <a:pPr algn="r" fontAlgn="b"/>
                      <a:r>
                        <a:rPr lang="en-US" sz="1600" b="0" i="0" u="none" strike="noStrike">
                          <a:solidFill>
                            <a:srgbClr val="000000"/>
                          </a:solidFill>
                          <a:effectLst/>
                          <a:latin typeface="Calibri" panose="020F0502020204030204" pitchFamily="34" charset="0"/>
                        </a:rPr>
                        <a:t>11</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35</a:t>
                      </a:r>
                    </a:p>
                  </a:txBody>
                  <a:tcPr marL="7620" marR="7620" marT="7620" marB="0" anchor="b"/>
                </a:tc>
                <a:extLst>
                  <a:ext uri="{0D108BD9-81ED-4DB2-BD59-A6C34878D82A}">
                    <a16:rowId xmlns:a16="http://schemas.microsoft.com/office/drawing/2014/main" val="1487138581"/>
                  </a:ext>
                </a:extLst>
              </a:tr>
              <a:tr h="234222">
                <a:tc>
                  <a:txBody>
                    <a:bodyPr/>
                    <a:lstStyle/>
                    <a:p>
                      <a:pPr algn="r" fontAlgn="b"/>
                      <a:r>
                        <a:rPr lang="en-US" sz="1600" b="0" i="0" u="none" strike="noStrike">
                          <a:solidFill>
                            <a:srgbClr val="000000"/>
                          </a:solidFill>
                          <a:effectLst/>
                          <a:latin typeface="Calibri" panose="020F0502020204030204" pitchFamily="34" charset="0"/>
                        </a:rPr>
                        <a:t>12</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34</a:t>
                      </a:r>
                    </a:p>
                  </a:txBody>
                  <a:tcPr marL="7620" marR="7620" marT="7620" marB="0" anchor="b"/>
                </a:tc>
                <a:extLst>
                  <a:ext uri="{0D108BD9-81ED-4DB2-BD59-A6C34878D82A}">
                    <a16:rowId xmlns:a16="http://schemas.microsoft.com/office/drawing/2014/main" val="3472852995"/>
                  </a:ext>
                </a:extLst>
              </a:tr>
              <a:tr h="234222">
                <a:tc>
                  <a:txBody>
                    <a:bodyPr/>
                    <a:lstStyle/>
                    <a:p>
                      <a:pPr algn="r" fontAlgn="b"/>
                      <a:r>
                        <a:rPr lang="en-US" sz="1600" b="0" i="0" u="none" strike="noStrike">
                          <a:solidFill>
                            <a:srgbClr val="000000"/>
                          </a:solidFill>
                          <a:effectLst/>
                          <a:latin typeface="Calibri" panose="020F0502020204030204" pitchFamily="34" charset="0"/>
                        </a:rPr>
                        <a:t>13</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35</a:t>
                      </a:r>
                    </a:p>
                  </a:txBody>
                  <a:tcPr marL="7620" marR="7620" marT="7620" marB="0" anchor="b"/>
                </a:tc>
                <a:extLst>
                  <a:ext uri="{0D108BD9-81ED-4DB2-BD59-A6C34878D82A}">
                    <a16:rowId xmlns:a16="http://schemas.microsoft.com/office/drawing/2014/main" val="1022906526"/>
                  </a:ext>
                </a:extLst>
              </a:tr>
              <a:tr h="234222">
                <a:tc>
                  <a:txBody>
                    <a:bodyPr/>
                    <a:lstStyle/>
                    <a:p>
                      <a:pPr algn="r" fontAlgn="b"/>
                      <a:r>
                        <a:rPr lang="en-US" sz="1600" b="0" i="0" u="none" strike="noStrike">
                          <a:solidFill>
                            <a:srgbClr val="000000"/>
                          </a:solidFill>
                          <a:effectLst/>
                          <a:latin typeface="Calibri" panose="020F0502020204030204" pitchFamily="34" charset="0"/>
                        </a:rPr>
                        <a:t>14</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36</a:t>
                      </a:r>
                    </a:p>
                  </a:txBody>
                  <a:tcPr marL="7620" marR="7620" marT="7620" marB="0" anchor="b"/>
                </a:tc>
                <a:extLst>
                  <a:ext uri="{0D108BD9-81ED-4DB2-BD59-A6C34878D82A}">
                    <a16:rowId xmlns:a16="http://schemas.microsoft.com/office/drawing/2014/main" val="187788408"/>
                  </a:ext>
                </a:extLst>
              </a:tr>
              <a:tr h="234222">
                <a:tc>
                  <a:txBody>
                    <a:bodyPr/>
                    <a:lstStyle/>
                    <a:p>
                      <a:pPr algn="r" fontAlgn="b"/>
                      <a:r>
                        <a:rPr lang="en-US" sz="1600" b="0" i="0" u="none" strike="noStrike">
                          <a:solidFill>
                            <a:srgbClr val="000000"/>
                          </a:solidFill>
                          <a:effectLst/>
                          <a:latin typeface="Calibri" panose="020F0502020204030204" pitchFamily="34" charset="0"/>
                        </a:rPr>
                        <a:t>15</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36</a:t>
                      </a:r>
                    </a:p>
                  </a:txBody>
                  <a:tcPr marL="7620" marR="7620" marT="7620" marB="0" anchor="b"/>
                </a:tc>
                <a:extLst>
                  <a:ext uri="{0D108BD9-81ED-4DB2-BD59-A6C34878D82A}">
                    <a16:rowId xmlns:a16="http://schemas.microsoft.com/office/drawing/2014/main" val="4002951152"/>
                  </a:ext>
                </a:extLst>
              </a:tr>
              <a:tr h="234222">
                <a:tc>
                  <a:txBody>
                    <a:bodyPr/>
                    <a:lstStyle/>
                    <a:p>
                      <a:pPr algn="r" fontAlgn="b"/>
                      <a:r>
                        <a:rPr lang="en-US" sz="1600" b="0" i="0" u="none" strike="noStrike">
                          <a:solidFill>
                            <a:srgbClr val="000000"/>
                          </a:solidFill>
                          <a:effectLst/>
                          <a:latin typeface="Calibri" panose="020F0502020204030204" pitchFamily="34" charset="0"/>
                        </a:rPr>
                        <a:t>16</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35</a:t>
                      </a:r>
                    </a:p>
                  </a:txBody>
                  <a:tcPr marL="7620" marR="7620" marT="7620" marB="0" anchor="b"/>
                </a:tc>
                <a:extLst>
                  <a:ext uri="{0D108BD9-81ED-4DB2-BD59-A6C34878D82A}">
                    <a16:rowId xmlns:a16="http://schemas.microsoft.com/office/drawing/2014/main" val="1348190918"/>
                  </a:ext>
                </a:extLst>
              </a:tr>
              <a:tr h="234222">
                <a:tc>
                  <a:txBody>
                    <a:bodyPr/>
                    <a:lstStyle/>
                    <a:p>
                      <a:pPr algn="r" fontAlgn="b"/>
                      <a:r>
                        <a:rPr lang="en-US" sz="1600" b="0" i="0" u="none" strike="noStrike">
                          <a:solidFill>
                            <a:srgbClr val="000000"/>
                          </a:solidFill>
                          <a:effectLst/>
                          <a:latin typeface="Calibri" panose="020F0502020204030204" pitchFamily="34" charset="0"/>
                        </a:rPr>
                        <a:t>17</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35</a:t>
                      </a:r>
                    </a:p>
                  </a:txBody>
                  <a:tcPr marL="7620" marR="7620" marT="7620" marB="0" anchor="b"/>
                </a:tc>
                <a:extLst>
                  <a:ext uri="{0D108BD9-81ED-4DB2-BD59-A6C34878D82A}">
                    <a16:rowId xmlns:a16="http://schemas.microsoft.com/office/drawing/2014/main" val="2950688252"/>
                  </a:ext>
                </a:extLst>
              </a:tr>
              <a:tr h="234222">
                <a:tc>
                  <a:txBody>
                    <a:bodyPr/>
                    <a:lstStyle/>
                    <a:p>
                      <a:pPr algn="r" fontAlgn="b"/>
                      <a:r>
                        <a:rPr lang="en-US" sz="1600" b="0" i="0" u="none" strike="noStrike">
                          <a:solidFill>
                            <a:srgbClr val="000000"/>
                          </a:solidFill>
                          <a:effectLst/>
                          <a:latin typeface="Calibri" panose="020F0502020204030204" pitchFamily="34" charset="0"/>
                        </a:rPr>
                        <a:t>18</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36</a:t>
                      </a:r>
                    </a:p>
                  </a:txBody>
                  <a:tcPr marL="7620" marR="7620" marT="7620" marB="0" anchor="b"/>
                </a:tc>
                <a:extLst>
                  <a:ext uri="{0D108BD9-81ED-4DB2-BD59-A6C34878D82A}">
                    <a16:rowId xmlns:a16="http://schemas.microsoft.com/office/drawing/2014/main" val="264341850"/>
                  </a:ext>
                </a:extLst>
              </a:tr>
              <a:tr h="234222">
                <a:tc>
                  <a:txBody>
                    <a:bodyPr/>
                    <a:lstStyle/>
                    <a:p>
                      <a:pPr algn="r" fontAlgn="b"/>
                      <a:r>
                        <a:rPr lang="en-US" sz="1600" b="0" i="0" u="none" strike="noStrike">
                          <a:solidFill>
                            <a:srgbClr val="000000"/>
                          </a:solidFill>
                          <a:effectLst/>
                          <a:latin typeface="Calibri" panose="020F0502020204030204" pitchFamily="34" charset="0"/>
                        </a:rPr>
                        <a:t>19</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38</a:t>
                      </a:r>
                    </a:p>
                  </a:txBody>
                  <a:tcPr marL="7620" marR="7620" marT="7620" marB="0" anchor="b"/>
                </a:tc>
                <a:extLst>
                  <a:ext uri="{0D108BD9-81ED-4DB2-BD59-A6C34878D82A}">
                    <a16:rowId xmlns:a16="http://schemas.microsoft.com/office/drawing/2014/main" val="4134379074"/>
                  </a:ext>
                </a:extLst>
              </a:tr>
              <a:tr h="234222">
                <a:tc>
                  <a:txBody>
                    <a:bodyPr/>
                    <a:lstStyle/>
                    <a:p>
                      <a:pPr algn="r" fontAlgn="b"/>
                      <a:r>
                        <a:rPr lang="en-US" sz="1600" b="0" i="0" u="none" strike="noStrike">
                          <a:solidFill>
                            <a:srgbClr val="000000"/>
                          </a:solidFill>
                          <a:effectLst/>
                          <a:latin typeface="Calibri" panose="020F0502020204030204" pitchFamily="34" charset="0"/>
                        </a:rPr>
                        <a:t>20</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37</a:t>
                      </a:r>
                    </a:p>
                  </a:txBody>
                  <a:tcPr marL="7620" marR="7620" marT="7620" marB="0" anchor="b"/>
                </a:tc>
                <a:extLst>
                  <a:ext uri="{0D108BD9-81ED-4DB2-BD59-A6C34878D82A}">
                    <a16:rowId xmlns:a16="http://schemas.microsoft.com/office/drawing/2014/main" val="1274426383"/>
                  </a:ext>
                </a:extLst>
              </a:tr>
              <a:tr h="234222">
                <a:tc>
                  <a:txBody>
                    <a:bodyPr/>
                    <a:lstStyle/>
                    <a:p>
                      <a:pPr algn="r" fontAlgn="b"/>
                      <a:r>
                        <a:rPr lang="en-US" sz="1600" b="0" i="0" u="none" strike="noStrike">
                          <a:solidFill>
                            <a:srgbClr val="000000"/>
                          </a:solidFill>
                          <a:effectLst/>
                          <a:latin typeface="Calibri" panose="020F0502020204030204" pitchFamily="34" charset="0"/>
                        </a:rPr>
                        <a:t>21</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37</a:t>
                      </a:r>
                    </a:p>
                  </a:txBody>
                  <a:tcPr marL="7620" marR="7620" marT="7620" marB="0" anchor="b"/>
                </a:tc>
                <a:extLst>
                  <a:ext uri="{0D108BD9-81ED-4DB2-BD59-A6C34878D82A}">
                    <a16:rowId xmlns:a16="http://schemas.microsoft.com/office/drawing/2014/main" val="3527231544"/>
                  </a:ext>
                </a:extLst>
              </a:tr>
              <a:tr h="234222">
                <a:tc>
                  <a:txBody>
                    <a:bodyPr/>
                    <a:lstStyle/>
                    <a:p>
                      <a:pPr algn="r" fontAlgn="b"/>
                      <a:r>
                        <a:rPr lang="en-US" sz="1600" b="0" i="0" u="none" strike="noStrike">
                          <a:solidFill>
                            <a:srgbClr val="000000"/>
                          </a:solidFill>
                          <a:effectLst/>
                          <a:latin typeface="Calibri" panose="020F0502020204030204" pitchFamily="34" charset="0"/>
                        </a:rPr>
                        <a:t>22</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36</a:t>
                      </a:r>
                    </a:p>
                  </a:txBody>
                  <a:tcPr marL="7620" marR="7620" marT="7620" marB="0" anchor="b"/>
                </a:tc>
                <a:extLst>
                  <a:ext uri="{0D108BD9-81ED-4DB2-BD59-A6C34878D82A}">
                    <a16:rowId xmlns:a16="http://schemas.microsoft.com/office/drawing/2014/main" val="163894593"/>
                  </a:ext>
                </a:extLst>
              </a:tr>
              <a:tr h="234222">
                <a:tc>
                  <a:txBody>
                    <a:bodyPr/>
                    <a:lstStyle/>
                    <a:p>
                      <a:pPr algn="r" fontAlgn="b"/>
                      <a:r>
                        <a:rPr lang="en-US" sz="1600" b="0" i="0" u="none" strike="noStrike">
                          <a:solidFill>
                            <a:srgbClr val="000000"/>
                          </a:solidFill>
                          <a:effectLst/>
                          <a:latin typeface="Calibri" panose="020F0502020204030204" pitchFamily="34" charset="0"/>
                        </a:rPr>
                        <a:t>23</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34</a:t>
                      </a:r>
                    </a:p>
                  </a:txBody>
                  <a:tcPr marL="7620" marR="7620" marT="7620" marB="0" anchor="b"/>
                </a:tc>
                <a:extLst>
                  <a:ext uri="{0D108BD9-81ED-4DB2-BD59-A6C34878D82A}">
                    <a16:rowId xmlns:a16="http://schemas.microsoft.com/office/drawing/2014/main" val="606779107"/>
                  </a:ext>
                </a:extLst>
              </a:tr>
              <a:tr h="234222">
                <a:tc>
                  <a:txBody>
                    <a:bodyPr/>
                    <a:lstStyle/>
                    <a:p>
                      <a:pPr algn="r" fontAlgn="b"/>
                      <a:r>
                        <a:rPr lang="en-US" sz="1600" b="0" i="0" u="none" strike="noStrike" dirty="0">
                          <a:solidFill>
                            <a:srgbClr val="000000"/>
                          </a:solidFill>
                          <a:effectLst/>
                          <a:latin typeface="Calibri" panose="020F0502020204030204" pitchFamily="34" charset="0"/>
                        </a:rPr>
                        <a:t>24</a:t>
                      </a:r>
                    </a:p>
                  </a:txBody>
                  <a:tcPr marL="7620" marR="7620" marT="7620" marB="0" anchor="b"/>
                </a:tc>
                <a:tc>
                  <a:txBody>
                    <a:bodyPr/>
                    <a:lstStyle/>
                    <a:p>
                      <a:pPr algn="r" fontAlgn="b"/>
                      <a:r>
                        <a:rPr lang="en-US" sz="1600" b="0" i="0" u="none" strike="noStrike" dirty="0">
                          <a:solidFill>
                            <a:srgbClr val="000000"/>
                          </a:solidFill>
                          <a:effectLst/>
                          <a:latin typeface="Calibri" panose="020F0502020204030204" pitchFamily="34" charset="0"/>
                        </a:rPr>
                        <a:t>33</a:t>
                      </a:r>
                    </a:p>
                  </a:txBody>
                  <a:tcPr marL="7620" marR="7620" marT="7620" marB="0" anchor="b"/>
                </a:tc>
                <a:extLst>
                  <a:ext uri="{0D108BD9-81ED-4DB2-BD59-A6C34878D82A}">
                    <a16:rowId xmlns:a16="http://schemas.microsoft.com/office/drawing/2014/main" val="3790794033"/>
                  </a:ext>
                </a:extLst>
              </a:tr>
            </a:tbl>
          </a:graphicData>
        </a:graphic>
      </p:graphicFrame>
      <p:sp>
        <p:nvSpPr>
          <p:cNvPr id="2" name="Slide Number Placeholder 1"/>
          <p:cNvSpPr>
            <a:spLocks noGrp="1"/>
          </p:cNvSpPr>
          <p:nvPr>
            <p:ph type="sldNum" sz="quarter" idx="12"/>
          </p:nvPr>
        </p:nvSpPr>
        <p:spPr/>
        <p:txBody>
          <a:bodyPr/>
          <a:lstStyle/>
          <a:p>
            <a:fld id="{40C8F69F-517D-412F-AFAD-84CC7A87D94F}" type="slidenum">
              <a:rPr lang="en-US" smtClean="0"/>
              <a:t>75</a:t>
            </a:fld>
            <a:endParaRPr lang="en-US"/>
          </a:p>
        </p:txBody>
      </p:sp>
    </p:spTree>
    <p:extLst>
      <p:ext uri="{BB962C8B-B14F-4D97-AF65-F5344CB8AC3E}">
        <p14:creationId xmlns:p14="http://schemas.microsoft.com/office/powerpoint/2010/main" val="400402645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18135" y="29845"/>
            <a:ext cx="44469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solidFill>
                  <a:srgbClr val="002060"/>
                </a:solidFill>
                <a:latin typeface="Arial" panose="020B0604020202020204" pitchFamily="34" charset="0"/>
                <a:cs typeface="Arial" panose="020B0604020202020204" pitchFamily="34" charset="0"/>
              </a:rPr>
              <a:t>Exercise 2: GAMS Formulation</a:t>
            </a:r>
            <a:endParaRPr lang="en-US" sz="3200" dirty="0">
              <a:solidFill>
                <a:srgbClr val="002060"/>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5014277" y="29845"/>
            <a:ext cx="7086283" cy="6717632"/>
          </a:xfrm>
          <a:prstGeom prst="rect">
            <a:avLst/>
          </a:prstGeom>
        </p:spPr>
      </p:pic>
      <p:pic>
        <p:nvPicPr>
          <p:cNvPr id="4" name="Picture 3" descr="https://brand.utm.my/files/2016/08/LOGO-U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0C8F69F-517D-412F-AFAD-84CC7A87D94F}" type="slidenum">
              <a:rPr lang="en-US" smtClean="0"/>
              <a:t>76</a:t>
            </a:fld>
            <a:endParaRPr lang="en-US"/>
          </a:p>
        </p:txBody>
      </p:sp>
    </p:spTree>
    <p:extLst>
      <p:ext uri="{BB962C8B-B14F-4D97-AF65-F5344CB8AC3E}">
        <p14:creationId xmlns:p14="http://schemas.microsoft.com/office/powerpoint/2010/main" val="385297666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18135" y="298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solidFill>
                  <a:srgbClr val="002060"/>
                </a:solidFill>
                <a:latin typeface="Arial" panose="020B0604020202020204" pitchFamily="34" charset="0"/>
                <a:cs typeface="Arial" panose="020B0604020202020204" pitchFamily="34" charset="0"/>
              </a:rPr>
              <a:t>Exercise 2: GAMS Results</a:t>
            </a:r>
            <a:endParaRPr lang="en-US" sz="3200" dirty="0">
              <a:solidFill>
                <a:srgbClr val="002060"/>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501015" y="2133600"/>
            <a:ext cx="5962722" cy="2286000"/>
          </a:xfrm>
          <a:prstGeom prst="rect">
            <a:avLst/>
          </a:prstGeom>
        </p:spPr>
      </p:pic>
      <p:graphicFrame>
        <p:nvGraphicFramePr>
          <p:cNvPr id="7" name="Chart 6"/>
          <p:cNvGraphicFramePr>
            <a:graphicFrameLocks/>
          </p:cNvGraphicFramePr>
          <p:nvPr>
            <p:extLst/>
          </p:nvPr>
        </p:nvGraphicFramePr>
        <p:xfrm>
          <a:off x="6776720" y="2026920"/>
          <a:ext cx="4826000" cy="3398520"/>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descr="https://brand.utm.my/files/2016/08/LOGO-UT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0C8F69F-517D-412F-AFAD-84CC7A87D94F}" type="slidenum">
              <a:rPr lang="en-US" smtClean="0"/>
              <a:t>77</a:t>
            </a:fld>
            <a:endParaRPr lang="en-US"/>
          </a:p>
        </p:txBody>
      </p:sp>
    </p:spTree>
    <p:extLst>
      <p:ext uri="{BB962C8B-B14F-4D97-AF65-F5344CB8AC3E}">
        <p14:creationId xmlns:p14="http://schemas.microsoft.com/office/powerpoint/2010/main" val="6471843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249680"/>
            <a:ext cx="7269480" cy="4927283"/>
          </a:xfrm>
        </p:spPr>
        <p:txBody>
          <a:bodyPr>
            <a:normAutofit fontScale="92500" lnSpcReduction="10000"/>
          </a:bodyPr>
          <a:lstStyle/>
          <a:p>
            <a:pPr marL="0" indent="0">
              <a:buNone/>
            </a:pPr>
            <a:r>
              <a:rPr lang="en-US" dirty="0" smtClean="0">
                <a:latin typeface="Arial" panose="020B0604020202020204" pitchFamily="34" charset="0"/>
                <a:cs typeface="Arial" panose="020B0604020202020204" pitchFamily="34" charset="0"/>
              </a:rPr>
              <a:t>A power system operator receives an information that total coal, natural gas, oil, nuclear, and hydropower based electricity that are available for the next day operation are at 100 MWh, 100 MWh, 100 MWh, 500 MWh, and 200 MWh respectively, which cost at 40 USD/MWh, 50 USD/MWh, 35 USD/MWh, 60 USD/MWh, and 30 USD/MWh. The operator wants to also integrate renewable energy in their operation based on solar which costs at 42 USD/MWh. Given the solar availability and electricity demand needed to be fulfilled at each hour, you are required to generate optimal scheduling operation for the power system operator at the lowest cost.</a:t>
            </a:r>
            <a:endParaRPr lang="en-US" dirty="0">
              <a:latin typeface="Arial" panose="020B0604020202020204" pitchFamily="34" charset="0"/>
              <a:cs typeface="Arial" panose="020B0604020202020204" pitchFamily="34" charset="0"/>
            </a:endParaRPr>
          </a:p>
        </p:txBody>
      </p:sp>
      <p:sp>
        <p:nvSpPr>
          <p:cNvPr id="5" name="Title 1"/>
          <p:cNvSpPr txBox="1">
            <a:spLocks/>
          </p:cNvSpPr>
          <p:nvPr/>
        </p:nvSpPr>
        <p:spPr>
          <a:xfrm>
            <a:off x="318135" y="298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solidFill>
                  <a:srgbClr val="002060"/>
                </a:solidFill>
                <a:latin typeface="Arial" panose="020B0604020202020204" pitchFamily="34" charset="0"/>
                <a:cs typeface="Arial" panose="020B0604020202020204" pitchFamily="34" charset="0"/>
              </a:rPr>
              <a:t>Exercise 3: Power system operation</a:t>
            </a:r>
            <a:endParaRPr lang="en-US" sz="3200" dirty="0">
              <a:solidFill>
                <a:srgbClr val="002060"/>
              </a:solidFill>
              <a:latin typeface="Arial" panose="020B0604020202020204" pitchFamily="34" charset="0"/>
              <a:cs typeface="Arial" panose="020B0604020202020204" pitchFamily="34" charset="0"/>
            </a:endParaRPr>
          </a:p>
        </p:txBody>
      </p:sp>
      <p:graphicFrame>
        <p:nvGraphicFramePr>
          <p:cNvPr id="6" name="Table 5"/>
          <p:cNvGraphicFramePr>
            <a:graphicFrameLocks noGrp="1"/>
          </p:cNvGraphicFramePr>
          <p:nvPr>
            <p:extLst/>
          </p:nvPr>
        </p:nvGraphicFramePr>
        <p:xfrm>
          <a:off x="8371840" y="29845"/>
          <a:ext cx="3576321" cy="6675120"/>
        </p:xfrm>
        <a:graphic>
          <a:graphicData uri="http://schemas.openxmlformats.org/drawingml/2006/table">
            <a:tbl>
              <a:tblPr firstRow="1" bandRow="1">
                <a:tableStyleId>{5C22544A-7EE6-4342-B048-85BDC9FD1C3A}</a:tableStyleId>
              </a:tblPr>
              <a:tblGrid>
                <a:gridCol w="1192107">
                  <a:extLst>
                    <a:ext uri="{9D8B030D-6E8A-4147-A177-3AD203B41FA5}">
                      <a16:colId xmlns:a16="http://schemas.microsoft.com/office/drawing/2014/main" val="1565746026"/>
                    </a:ext>
                  </a:extLst>
                </a:gridCol>
                <a:gridCol w="1192107">
                  <a:extLst>
                    <a:ext uri="{9D8B030D-6E8A-4147-A177-3AD203B41FA5}">
                      <a16:colId xmlns:a16="http://schemas.microsoft.com/office/drawing/2014/main" val="1007152347"/>
                    </a:ext>
                  </a:extLst>
                </a:gridCol>
                <a:gridCol w="1192107">
                  <a:extLst>
                    <a:ext uri="{9D8B030D-6E8A-4147-A177-3AD203B41FA5}">
                      <a16:colId xmlns:a16="http://schemas.microsoft.com/office/drawing/2014/main" val="3139051524"/>
                    </a:ext>
                  </a:extLst>
                </a:gridCol>
              </a:tblGrid>
              <a:tr h="234222">
                <a:tc>
                  <a:txBody>
                    <a:bodyPr/>
                    <a:lstStyle/>
                    <a:p>
                      <a:r>
                        <a:rPr lang="en-US" sz="1200" dirty="0" smtClean="0"/>
                        <a:t>Hour</a:t>
                      </a:r>
                      <a:endParaRPr lang="en-US" sz="1200" dirty="0"/>
                    </a:p>
                  </a:txBody>
                  <a:tcPr/>
                </a:tc>
                <a:tc>
                  <a:txBody>
                    <a:bodyPr/>
                    <a:lstStyle/>
                    <a:p>
                      <a:r>
                        <a:rPr lang="en-US" sz="1200" dirty="0" smtClean="0"/>
                        <a:t>Demand (MWh)</a:t>
                      </a:r>
                      <a:endParaRPr lang="en-US" sz="1200" dirty="0"/>
                    </a:p>
                  </a:txBody>
                  <a:tcPr/>
                </a:tc>
                <a:tc>
                  <a:txBody>
                    <a:bodyPr/>
                    <a:lstStyle/>
                    <a:p>
                      <a:r>
                        <a:rPr lang="en-US" sz="1200" dirty="0" smtClean="0"/>
                        <a:t>Solar Electricity Availability (MWh)</a:t>
                      </a:r>
                      <a:endParaRPr lang="en-US" sz="1200" dirty="0"/>
                    </a:p>
                  </a:txBody>
                  <a:tcPr/>
                </a:tc>
                <a:extLst>
                  <a:ext uri="{0D108BD9-81ED-4DB2-BD59-A6C34878D82A}">
                    <a16:rowId xmlns:a16="http://schemas.microsoft.com/office/drawing/2014/main" val="1612317776"/>
                  </a:ext>
                </a:extLst>
              </a:tr>
              <a:tr h="234222">
                <a:tc>
                  <a:txBody>
                    <a:bodyPr/>
                    <a:lstStyle/>
                    <a:p>
                      <a:pPr algn="r" fontAlgn="b"/>
                      <a:r>
                        <a:rPr lang="en-US" sz="1600" b="0" i="0" u="none" strike="noStrike" dirty="0">
                          <a:solidFill>
                            <a:srgbClr val="000000"/>
                          </a:solidFill>
                          <a:effectLst/>
                          <a:latin typeface="Calibri" panose="020F0502020204030204" pitchFamily="34" charset="0"/>
                        </a:rPr>
                        <a:t>1</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30</a:t>
                      </a:r>
                    </a:p>
                  </a:txBody>
                  <a:tcPr marL="7620" marR="7620" marT="7620"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609954453"/>
                  </a:ext>
                </a:extLst>
              </a:tr>
              <a:tr h="234222">
                <a:tc>
                  <a:txBody>
                    <a:bodyPr/>
                    <a:lstStyle/>
                    <a:p>
                      <a:pPr algn="r" fontAlgn="b"/>
                      <a:r>
                        <a:rPr lang="en-US" sz="16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30</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131220285"/>
                  </a:ext>
                </a:extLst>
              </a:tr>
              <a:tr h="234222">
                <a:tc>
                  <a:txBody>
                    <a:bodyPr/>
                    <a:lstStyle/>
                    <a:p>
                      <a:pPr algn="r" fontAlgn="b"/>
                      <a:r>
                        <a:rPr lang="en-US" sz="1600" b="0" i="0" u="none" strike="noStrike">
                          <a:solidFill>
                            <a:srgbClr val="000000"/>
                          </a:solidFill>
                          <a:effectLst/>
                          <a:latin typeface="Calibri" panose="020F0502020204030204" pitchFamily="34" charset="0"/>
                        </a:rPr>
                        <a:t>3</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29</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2104002198"/>
                  </a:ext>
                </a:extLst>
              </a:tr>
              <a:tr h="234222">
                <a:tc>
                  <a:txBody>
                    <a:bodyPr/>
                    <a:lstStyle/>
                    <a:p>
                      <a:pPr algn="r" fontAlgn="b"/>
                      <a:r>
                        <a:rPr lang="en-US" sz="1600" b="0" i="0" u="none" strike="noStrike">
                          <a:solidFill>
                            <a:srgbClr val="000000"/>
                          </a:solidFill>
                          <a:effectLst/>
                          <a:latin typeface="Calibri" panose="020F0502020204030204" pitchFamily="34" charset="0"/>
                        </a:rPr>
                        <a:t>4</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29</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2461310963"/>
                  </a:ext>
                </a:extLst>
              </a:tr>
              <a:tr h="234222">
                <a:tc>
                  <a:txBody>
                    <a:bodyPr/>
                    <a:lstStyle/>
                    <a:p>
                      <a:pPr algn="r" fontAlgn="b"/>
                      <a:r>
                        <a:rPr lang="en-US" sz="1600" b="0" i="0" u="none" strike="noStrike">
                          <a:solidFill>
                            <a:srgbClr val="000000"/>
                          </a:solidFill>
                          <a:effectLst/>
                          <a:latin typeface="Calibri" panose="020F0502020204030204" pitchFamily="34" charset="0"/>
                        </a:rPr>
                        <a:t>5</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31</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303121949"/>
                  </a:ext>
                </a:extLst>
              </a:tr>
              <a:tr h="234222">
                <a:tc>
                  <a:txBody>
                    <a:bodyPr/>
                    <a:lstStyle/>
                    <a:p>
                      <a:pPr algn="r" fontAlgn="b"/>
                      <a:r>
                        <a:rPr lang="en-US" sz="1600" b="0" i="0" u="none" strike="noStrike">
                          <a:solidFill>
                            <a:srgbClr val="000000"/>
                          </a:solidFill>
                          <a:effectLst/>
                          <a:latin typeface="Calibri" panose="020F0502020204030204" pitchFamily="34" charset="0"/>
                        </a:rPr>
                        <a:t>6</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30</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2424542407"/>
                  </a:ext>
                </a:extLst>
              </a:tr>
              <a:tr h="234222">
                <a:tc>
                  <a:txBody>
                    <a:bodyPr/>
                    <a:lstStyle/>
                    <a:p>
                      <a:pPr algn="r" fontAlgn="b"/>
                      <a:r>
                        <a:rPr lang="en-US" sz="1600" b="0" i="0" u="none" strike="noStrike">
                          <a:solidFill>
                            <a:srgbClr val="000000"/>
                          </a:solidFill>
                          <a:effectLst/>
                          <a:latin typeface="Calibri" panose="020F0502020204030204" pitchFamily="34" charset="0"/>
                        </a:rPr>
                        <a:t>7</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30</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2.4</a:t>
                      </a:r>
                    </a:p>
                  </a:txBody>
                  <a:tcPr marL="7620" marR="7620" marT="7620" marB="0" anchor="b"/>
                </a:tc>
                <a:extLst>
                  <a:ext uri="{0D108BD9-81ED-4DB2-BD59-A6C34878D82A}">
                    <a16:rowId xmlns:a16="http://schemas.microsoft.com/office/drawing/2014/main" val="3113747506"/>
                  </a:ext>
                </a:extLst>
              </a:tr>
              <a:tr h="234222">
                <a:tc>
                  <a:txBody>
                    <a:bodyPr/>
                    <a:lstStyle/>
                    <a:p>
                      <a:pPr algn="r" fontAlgn="b"/>
                      <a:r>
                        <a:rPr lang="en-US" sz="1600" b="0" i="0" u="none" strike="noStrike">
                          <a:solidFill>
                            <a:srgbClr val="000000"/>
                          </a:solidFill>
                          <a:effectLst/>
                          <a:latin typeface="Calibri" panose="020F0502020204030204" pitchFamily="34" charset="0"/>
                        </a:rPr>
                        <a:t>8</a:t>
                      </a:r>
                    </a:p>
                  </a:txBody>
                  <a:tcPr marL="7620" marR="7620" marT="7620" marB="0" anchor="b"/>
                </a:tc>
                <a:tc>
                  <a:txBody>
                    <a:bodyPr/>
                    <a:lstStyle/>
                    <a:p>
                      <a:pPr algn="r" fontAlgn="b"/>
                      <a:r>
                        <a:rPr lang="en-US" sz="1600" b="0" i="0" u="none" strike="noStrike" dirty="0">
                          <a:solidFill>
                            <a:srgbClr val="000000"/>
                          </a:solidFill>
                          <a:effectLst/>
                          <a:latin typeface="Calibri" panose="020F0502020204030204" pitchFamily="34" charset="0"/>
                        </a:rPr>
                        <a:t>32</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8.4</a:t>
                      </a:r>
                    </a:p>
                  </a:txBody>
                  <a:tcPr marL="7620" marR="7620" marT="7620" marB="0" anchor="b"/>
                </a:tc>
                <a:extLst>
                  <a:ext uri="{0D108BD9-81ED-4DB2-BD59-A6C34878D82A}">
                    <a16:rowId xmlns:a16="http://schemas.microsoft.com/office/drawing/2014/main" val="2279316953"/>
                  </a:ext>
                </a:extLst>
              </a:tr>
              <a:tr h="234222">
                <a:tc>
                  <a:txBody>
                    <a:bodyPr/>
                    <a:lstStyle/>
                    <a:p>
                      <a:pPr algn="r" fontAlgn="b"/>
                      <a:r>
                        <a:rPr lang="en-US" sz="1600" b="0" i="0" u="none" strike="noStrike">
                          <a:solidFill>
                            <a:srgbClr val="000000"/>
                          </a:solidFill>
                          <a:effectLst/>
                          <a:latin typeface="Calibri" panose="020F0502020204030204" pitchFamily="34" charset="0"/>
                        </a:rPr>
                        <a:t>9</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34</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15</a:t>
                      </a:r>
                    </a:p>
                  </a:txBody>
                  <a:tcPr marL="7620" marR="7620" marT="7620" marB="0" anchor="b"/>
                </a:tc>
                <a:extLst>
                  <a:ext uri="{0D108BD9-81ED-4DB2-BD59-A6C34878D82A}">
                    <a16:rowId xmlns:a16="http://schemas.microsoft.com/office/drawing/2014/main" val="3634952864"/>
                  </a:ext>
                </a:extLst>
              </a:tr>
              <a:tr h="234222">
                <a:tc>
                  <a:txBody>
                    <a:bodyPr/>
                    <a:lstStyle/>
                    <a:p>
                      <a:pPr algn="r" fontAlgn="b"/>
                      <a:r>
                        <a:rPr lang="en-US" sz="1600" b="0" i="0" u="none" strike="noStrike">
                          <a:solidFill>
                            <a:srgbClr val="000000"/>
                          </a:solidFill>
                          <a:effectLst/>
                          <a:latin typeface="Calibri" panose="020F0502020204030204" pitchFamily="34" charset="0"/>
                        </a:rPr>
                        <a:t>10</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35</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20.8</a:t>
                      </a:r>
                    </a:p>
                  </a:txBody>
                  <a:tcPr marL="7620" marR="7620" marT="7620" marB="0" anchor="b"/>
                </a:tc>
                <a:extLst>
                  <a:ext uri="{0D108BD9-81ED-4DB2-BD59-A6C34878D82A}">
                    <a16:rowId xmlns:a16="http://schemas.microsoft.com/office/drawing/2014/main" val="2961307895"/>
                  </a:ext>
                </a:extLst>
              </a:tr>
              <a:tr h="234222">
                <a:tc>
                  <a:txBody>
                    <a:bodyPr/>
                    <a:lstStyle/>
                    <a:p>
                      <a:pPr algn="r" fontAlgn="b"/>
                      <a:r>
                        <a:rPr lang="en-US" sz="1600" b="0" i="0" u="none" strike="noStrike">
                          <a:solidFill>
                            <a:srgbClr val="000000"/>
                          </a:solidFill>
                          <a:effectLst/>
                          <a:latin typeface="Calibri" panose="020F0502020204030204" pitchFamily="34" charset="0"/>
                        </a:rPr>
                        <a:t>11</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35</a:t>
                      </a:r>
                    </a:p>
                  </a:txBody>
                  <a:tcPr marL="7620" marR="7620" marT="7620" marB="0" anchor="b"/>
                </a:tc>
                <a:tc>
                  <a:txBody>
                    <a:bodyPr/>
                    <a:lstStyle/>
                    <a:p>
                      <a:pPr algn="r" fontAlgn="b"/>
                      <a:r>
                        <a:rPr lang="en-US" sz="1600" b="0" i="0" u="none" strike="noStrike" dirty="0">
                          <a:solidFill>
                            <a:srgbClr val="000000"/>
                          </a:solidFill>
                          <a:effectLst/>
                          <a:latin typeface="Calibri" panose="020F0502020204030204" pitchFamily="34" charset="0"/>
                        </a:rPr>
                        <a:t>24.9</a:t>
                      </a:r>
                    </a:p>
                  </a:txBody>
                  <a:tcPr marL="7620" marR="7620" marT="7620" marB="0" anchor="b"/>
                </a:tc>
                <a:extLst>
                  <a:ext uri="{0D108BD9-81ED-4DB2-BD59-A6C34878D82A}">
                    <a16:rowId xmlns:a16="http://schemas.microsoft.com/office/drawing/2014/main" val="1487138581"/>
                  </a:ext>
                </a:extLst>
              </a:tr>
              <a:tr h="234222">
                <a:tc>
                  <a:txBody>
                    <a:bodyPr/>
                    <a:lstStyle/>
                    <a:p>
                      <a:pPr algn="r" fontAlgn="b"/>
                      <a:r>
                        <a:rPr lang="en-US" sz="1600" b="0" i="0" u="none" strike="noStrike">
                          <a:solidFill>
                            <a:srgbClr val="000000"/>
                          </a:solidFill>
                          <a:effectLst/>
                          <a:latin typeface="Calibri" panose="020F0502020204030204" pitchFamily="34" charset="0"/>
                        </a:rPr>
                        <a:t>12</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34</a:t>
                      </a:r>
                    </a:p>
                  </a:txBody>
                  <a:tcPr marL="7620" marR="7620" marT="7620" marB="0" anchor="b"/>
                </a:tc>
                <a:tc>
                  <a:txBody>
                    <a:bodyPr/>
                    <a:lstStyle/>
                    <a:p>
                      <a:pPr algn="r" fontAlgn="b"/>
                      <a:r>
                        <a:rPr lang="en-US" sz="1600" b="0" i="0" u="none" strike="noStrike" dirty="0">
                          <a:solidFill>
                            <a:srgbClr val="000000"/>
                          </a:solidFill>
                          <a:effectLst/>
                          <a:latin typeface="Calibri" panose="020F0502020204030204" pitchFamily="34" charset="0"/>
                        </a:rPr>
                        <a:t>26.9</a:t>
                      </a:r>
                    </a:p>
                  </a:txBody>
                  <a:tcPr marL="7620" marR="7620" marT="7620" marB="0" anchor="b"/>
                </a:tc>
                <a:extLst>
                  <a:ext uri="{0D108BD9-81ED-4DB2-BD59-A6C34878D82A}">
                    <a16:rowId xmlns:a16="http://schemas.microsoft.com/office/drawing/2014/main" val="3472852995"/>
                  </a:ext>
                </a:extLst>
              </a:tr>
              <a:tr h="234222">
                <a:tc>
                  <a:txBody>
                    <a:bodyPr/>
                    <a:lstStyle/>
                    <a:p>
                      <a:pPr algn="r" fontAlgn="b"/>
                      <a:r>
                        <a:rPr lang="en-US" sz="1600" b="0" i="0" u="none" strike="noStrike">
                          <a:solidFill>
                            <a:srgbClr val="000000"/>
                          </a:solidFill>
                          <a:effectLst/>
                          <a:latin typeface="Calibri" panose="020F0502020204030204" pitchFamily="34" charset="0"/>
                        </a:rPr>
                        <a:t>13</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35</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26.6</a:t>
                      </a:r>
                    </a:p>
                  </a:txBody>
                  <a:tcPr marL="7620" marR="7620" marT="7620" marB="0" anchor="b"/>
                </a:tc>
                <a:extLst>
                  <a:ext uri="{0D108BD9-81ED-4DB2-BD59-A6C34878D82A}">
                    <a16:rowId xmlns:a16="http://schemas.microsoft.com/office/drawing/2014/main" val="1022906526"/>
                  </a:ext>
                </a:extLst>
              </a:tr>
              <a:tr h="234222">
                <a:tc>
                  <a:txBody>
                    <a:bodyPr/>
                    <a:lstStyle/>
                    <a:p>
                      <a:pPr algn="r" fontAlgn="b"/>
                      <a:r>
                        <a:rPr lang="en-US" sz="1600" b="0" i="0" u="none" strike="noStrike">
                          <a:solidFill>
                            <a:srgbClr val="000000"/>
                          </a:solidFill>
                          <a:effectLst/>
                          <a:latin typeface="Calibri" panose="020F0502020204030204" pitchFamily="34" charset="0"/>
                        </a:rPr>
                        <a:t>14</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36</a:t>
                      </a:r>
                    </a:p>
                  </a:txBody>
                  <a:tcPr marL="7620" marR="7620" marT="7620" marB="0" anchor="b"/>
                </a:tc>
                <a:tc>
                  <a:txBody>
                    <a:bodyPr/>
                    <a:lstStyle/>
                    <a:p>
                      <a:pPr algn="r" fontAlgn="b"/>
                      <a:r>
                        <a:rPr lang="en-US" sz="1600" b="0" i="0" u="none" strike="noStrike" dirty="0">
                          <a:solidFill>
                            <a:srgbClr val="000000"/>
                          </a:solidFill>
                          <a:effectLst/>
                          <a:latin typeface="Calibri" panose="020F0502020204030204" pitchFamily="34" charset="0"/>
                        </a:rPr>
                        <a:t>23.9</a:t>
                      </a:r>
                    </a:p>
                  </a:txBody>
                  <a:tcPr marL="7620" marR="7620" marT="7620" marB="0" anchor="b"/>
                </a:tc>
                <a:extLst>
                  <a:ext uri="{0D108BD9-81ED-4DB2-BD59-A6C34878D82A}">
                    <a16:rowId xmlns:a16="http://schemas.microsoft.com/office/drawing/2014/main" val="187788408"/>
                  </a:ext>
                </a:extLst>
              </a:tr>
              <a:tr h="234222">
                <a:tc>
                  <a:txBody>
                    <a:bodyPr/>
                    <a:lstStyle/>
                    <a:p>
                      <a:pPr algn="r" fontAlgn="b"/>
                      <a:r>
                        <a:rPr lang="en-US" sz="1600" b="0" i="0" u="none" strike="noStrike">
                          <a:solidFill>
                            <a:srgbClr val="000000"/>
                          </a:solidFill>
                          <a:effectLst/>
                          <a:latin typeface="Calibri" panose="020F0502020204030204" pitchFamily="34" charset="0"/>
                        </a:rPr>
                        <a:t>15</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36</a:t>
                      </a:r>
                    </a:p>
                  </a:txBody>
                  <a:tcPr marL="7620" marR="7620" marT="7620" marB="0" anchor="b"/>
                </a:tc>
                <a:tc>
                  <a:txBody>
                    <a:bodyPr/>
                    <a:lstStyle/>
                    <a:p>
                      <a:pPr algn="r" fontAlgn="b"/>
                      <a:r>
                        <a:rPr lang="en-US" sz="1600" b="0" i="0" u="none" strike="noStrike" dirty="0">
                          <a:solidFill>
                            <a:srgbClr val="000000"/>
                          </a:solidFill>
                          <a:effectLst/>
                          <a:latin typeface="Calibri" panose="020F0502020204030204" pitchFamily="34" charset="0"/>
                        </a:rPr>
                        <a:t>19.2</a:t>
                      </a:r>
                    </a:p>
                  </a:txBody>
                  <a:tcPr marL="7620" marR="7620" marT="7620" marB="0" anchor="b"/>
                </a:tc>
                <a:extLst>
                  <a:ext uri="{0D108BD9-81ED-4DB2-BD59-A6C34878D82A}">
                    <a16:rowId xmlns:a16="http://schemas.microsoft.com/office/drawing/2014/main" val="4002951152"/>
                  </a:ext>
                </a:extLst>
              </a:tr>
              <a:tr h="234222">
                <a:tc>
                  <a:txBody>
                    <a:bodyPr/>
                    <a:lstStyle/>
                    <a:p>
                      <a:pPr algn="r" fontAlgn="b"/>
                      <a:r>
                        <a:rPr lang="en-US" sz="1600" b="0" i="0" u="none" strike="noStrike">
                          <a:solidFill>
                            <a:srgbClr val="000000"/>
                          </a:solidFill>
                          <a:effectLst/>
                          <a:latin typeface="Calibri" panose="020F0502020204030204" pitchFamily="34" charset="0"/>
                        </a:rPr>
                        <a:t>16</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35</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13</a:t>
                      </a:r>
                    </a:p>
                  </a:txBody>
                  <a:tcPr marL="7620" marR="7620" marT="7620" marB="0" anchor="b"/>
                </a:tc>
                <a:extLst>
                  <a:ext uri="{0D108BD9-81ED-4DB2-BD59-A6C34878D82A}">
                    <a16:rowId xmlns:a16="http://schemas.microsoft.com/office/drawing/2014/main" val="1348190918"/>
                  </a:ext>
                </a:extLst>
              </a:tr>
              <a:tr h="234222">
                <a:tc>
                  <a:txBody>
                    <a:bodyPr/>
                    <a:lstStyle/>
                    <a:p>
                      <a:pPr algn="r" fontAlgn="b"/>
                      <a:r>
                        <a:rPr lang="en-US" sz="1600" b="0" i="0" u="none" strike="noStrike">
                          <a:solidFill>
                            <a:srgbClr val="000000"/>
                          </a:solidFill>
                          <a:effectLst/>
                          <a:latin typeface="Calibri" panose="020F0502020204030204" pitchFamily="34" charset="0"/>
                        </a:rPr>
                        <a:t>17</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35</a:t>
                      </a:r>
                    </a:p>
                  </a:txBody>
                  <a:tcPr marL="7620" marR="7620" marT="7620" marB="0" anchor="b"/>
                </a:tc>
                <a:tc>
                  <a:txBody>
                    <a:bodyPr/>
                    <a:lstStyle/>
                    <a:p>
                      <a:pPr algn="r" fontAlgn="b"/>
                      <a:r>
                        <a:rPr lang="en-US" sz="1600" b="0" i="0" u="none" strike="noStrike" dirty="0">
                          <a:solidFill>
                            <a:srgbClr val="000000"/>
                          </a:solidFill>
                          <a:effectLst/>
                          <a:latin typeface="Calibri" panose="020F0502020204030204" pitchFamily="34" charset="0"/>
                        </a:rPr>
                        <a:t>6.5</a:t>
                      </a:r>
                    </a:p>
                  </a:txBody>
                  <a:tcPr marL="7620" marR="7620" marT="7620" marB="0" anchor="b"/>
                </a:tc>
                <a:extLst>
                  <a:ext uri="{0D108BD9-81ED-4DB2-BD59-A6C34878D82A}">
                    <a16:rowId xmlns:a16="http://schemas.microsoft.com/office/drawing/2014/main" val="2950688252"/>
                  </a:ext>
                </a:extLst>
              </a:tr>
              <a:tr h="234222">
                <a:tc>
                  <a:txBody>
                    <a:bodyPr/>
                    <a:lstStyle/>
                    <a:p>
                      <a:pPr algn="r" fontAlgn="b"/>
                      <a:r>
                        <a:rPr lang="en-US" sz="1600" b="0" i="0" u="none" strike="noStrike">
                          <a:solidFill>
                            <a:srgbClr val="000000"/>
                          </a:solidFill>
                          <a:effectLst/>
                          <a:latin typeface="Calibri" panose="020F0502020204030204" pitchFamily="34" charset="0"/>
                        </a:rPr>
                        <a:t>18</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36</a:t>
                      </a:r>
                    </a:p>
                  </a:txBody>
                  <a:tcPr marL="7620" marR="7620" marT="7620" marB="0" anchor="b"/>
                </a:tc>
                <a:tc>
                  <a:txBody>
                    <a:bodyPr/>
                    <a:lstStyle/>
                    <a:p>
                      <a:pPr algn="r" fontAlgn="b"/>
                      <a:r>
                        <a:rPr lang="en-US" sz="1600" b="0" i="0" u="none" strike="noStrike" dirty="0">
                          <a:solidFill>
                            <a:srgbClr val="000000"/>
                          </a:solidFill>
                          <a:effectLst/>
                          <a:latin typeface="Calibri" panose="020F0502020204030204" pitchFamily="34" charset="0"/>
                        </a:rPr>
                        <a:t>1.3</a:t>
                      </a:r>
                    </a:p>
                  </a:txBody>
                  <a:tcPr marL="7620" marR="7620" marT="7620" marB="0" anchor="b"/>
                </a:tc>
                <a:extLst>
                  <a:ext uri="{0D108BD9-81ED-4DB2-BD59-A6C34878D82A}">
                    <a16:rowId xmlns:a16="http://schemas.microsoft.com/office/drawing/2014/main" val="264341850"/>
                  </a:ext>
                </a:extLst>
              </a:tr>
              <a:tr h="234222">
                <a:tc>
                  <a:txBody>
                    <a:bodyPr/>
                    <a:lstStyle/>
                    <a:p>
                      <a:pPr algn="r" fontAlgn="b"/>
                      <a:r>
                        <a:rPr lang="en-US" sz="1600" b="0" i="0" u="none" strike="noStrike">
                          <a:solidFill>
                            <a:srgbClr val="000000"/>
                          </a:solidFill>
                          <a:effectLst/>
                          <a:latin typeface="Calibri" panose="020F0502020204030204" pitchFamily="34" charset="0"/>
                        </a:rPr>
                        <a:t>19</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38</a:t>
                      </a:r>
                    </a:p>
                  </a:txBody>
                  <a:tcPr marL="7620" marR="7620" marT="7620"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4134379074"/>
                  </a:ext>
                </a:extLst>
              </a:tr>
              <a:tr h="234222">
                <a:tc>
                  <a:txBody>
                    <a:bodyPr/>
                    <a:lstStyle/>
                    <a:p>
                      <a:pPr algn="r" fontAlgn="b"/>
                      <a:r>
                        <a:rPr lang="en-US" sz="1600" b="0" i="0" u="none" strike="noStrike">
                          <a:solidFill>
                            <a:srgbClr val="000000"/>
                          </a:solidFill>
                          <a:effectLst/>
                          <a:latin typeface="Calibri" panose="020F0502020204030204" pitchFamily="34" charset="0"/>
                        </a:rPr>
                        <a:t>20</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37</a:t>
                      </a:r>
                    </a:p>
                  </a:txBody>
                  <a:tcPr marL="7620" marR="7620" marT="7620"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1274426383"/>
                  </a:ext>
                </a:extLst>
              </a:tr>
              <a:tr h="234222">
                <a:tc>
                  <a:txBody>
                    <a:bodyPr/>
                    <a:lstStyle/>
                    <a:p>
                      <a:pPr algn="r" fontAlgn="b"/>
                      <a:r>
                        <a:rPr lang="en-US" sz="1600" b="0" i="0" u="none" strike="noStrike">
                          <a:solidFill>
                            <a:srgbClr val="000000"/>
                          </a:solidFill>
                          <a:effectLst/>
                          <a:latin typeface="Calibri" panose="020F0502020204030204" pitchFamily="34" charset="0"/>
                        </a:rPr>
                        <a:t>21</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37</a:t>
                      </a:r>
                    </a:p>
                  </a:txBody>
                  <a:tcPr marL="7620" marR="7620" marT="7620"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3527231544"/>
                  </a:ext>
                </a:extLst>
              </a:tr>
              <a:tr h="234222">
                <a:tc>
                  <a:txBody>
                    <a:bodyPr/>
                    <a:lstStyle/>
                    <a:p>
                      <a:pPr algn="r" fontAlgn="b"/>
                      <a:r>
                        <a:rPr lang="en-US" sz="1600" b="0" i="0" u="none" strike="noStrike">
                          <a:solidFill>
                            <a:srgbClr val="000000"/>
                          </a:solidFill>
                          <a:effectLst/>
                          <a:latin typeface="Calibri" panose="020F0502020204030204" pitchFamily="34" charset="0"/>
                        </a:rPr>
                        <a:t>22</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36</a:t>
                      </a:r>
                    </a:p>
                  </a:txBody>
                  <a:tcPr marL="7620" marR="7620" marT="7620"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163894593"/>
                  </a:ext>
                </a:extLst>
              </a:tr>
              <a:tr h="234222">
                <a:tc>
                  <a:txBody>
                    <a:bodyPr/>
                    <a:lstStyle/>
                    <a:p>
                      <a:pPr algn="r" fontAlgn="b"/>
                      <a:r>
                        <a:rPr lang="en-US" sz="1600" b="0" i="0" u="none" strike="noStrike">
                          <a:solidFill>
                            <a:srgbClr val="000000"/>
                          </a:solidFill>
                          <a:effectLst/>
                          <a:latin typeface="Calibri" panose="020F0502020204030204" pitchFamily="34" charset="0"/>
                        </a:rPr>
                        <a:t>23</a:t>
                      </a:r>
                    </a:p>
                  </a:txBody>
                  <a:tcPr marL="7620" marR="7620" marT="7620" marB="0" anchor="b"/>
                </a:tc>
                <a:tc>
                  <a:txBody>
                    <a:bodyPr/>
                    <a:lstStyle/>
                    <a:p>
                      <a:pPr algn="r" fontAlgn="b"/>
                      <a:r>
                        <a:rPr lang="en-US" sz="1600" b="0" i="0" u="none" strike="noStrike">
                          <a:solidFill>
                            <a:srgbClr val="000000"/>
                          </a:solidFill>
                          <a:effectLst/>
                          <a:latin typeface="Calibri" panose="020F0502020204030204" pitchFamily="34" charset="0"/>
                        </a:rPr>
                        <a:t>34</a:t>
                      </a:r>
                    </a:p>
                  </a:txBody>
                  <a:tcPr marL="7620" marR="7620" marT="7620"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606779107"/>
                  </a:ext>
                </a:extLst>
              </a:tr>
              <a:tr h="234222">
                <a:tc>
                  <a:txBody>
                    <a:bodyPr/>
                    <a:lstStyle/>
                    <a:p>
                      <a:pPr algn="r" fontAlgn="b"/>
                      <a:r>
                        <a:rPr lang="en-US" sz="1600" b="0" i="0" u="none" strike="noStrike" dirty="0">
                          <a:solidFill>
                            <a:srgbClr val="000000"/>
                          </a:solidFill>
                          <a:effectLst/>
                          <a:latin typeface="Calibri" panose="020F0502020204030204" pitchFamily="34" charset="0"/>
                        </a:rPr>
                        <a:t>24</a:t>
                      </a:r>
                    </a:p>
                  </a:txBody>
                  <a:tcPr marL="7620" marR="7620" marT="7620" marB="0" anchor="b"/>
                </a:tc>
                <a:tc>
                  <a:txBody>
                    <a:bodyPr/>
                    <a:lstStyle/>
                    <a:p>
                      <a:pPr algn="r" fontAlgn="b"/>
                      <a:r>
                        <a:rPr lang="en-US" sz="1600" b="0" i="0" u="none" strike="noStrike" dirty="0">
                          <a:solidFill>
                            <a:srgbClr val="000000"/>
                          </a:solidFill>
                          <a:effectLst/>
                          <a:latin typeface="Calibri" panose="020F0502020204030204" pitchFamily="34" charset="0"/>
                        </a:rPr>
                        <a:t>33</a:t>
                      </a:r>
                    </a:p>
                  </a:txBody>
                  <a:tcPr marL="7620" marR="7620" marT="7620" marB="0" anchor="b"/>
                </a:tc>
                <a:tc>
                  <a:txBody>
                    <a:bodyPr/>
                    <a:lstStyle/>
                    <a:p>
                      <a:pPr algn="r" fontAlgn="b"/>
                      <a:r>
                        <a:rPr lang="en-US" sz="1600" b="0" i="0" u="none" strike="noStrike" dirty="0">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3790794033"/>
                  </a:ext>
                </a:extLst>
              </a:tr>
            </a:tbl>
          </a:graphicData>
        </a:graphic>
      </p:graphicFrame>
      <p:sp>
        <p:nvSpPr>
          <p:cNvPr id="2" name="Slide Number Placeholder 1"/>
          <p:cNvSpPr>
            <a:spLocks noGrp="1"/>
          </p:cNvSpPr>
          <p:nvPr>
            <p:ph type="sldNum" sz="quarter" idx="12"/>
          </p:nvPr>
        </p:nvSpPr>
        <p:spPr/>
        <p:txBody>
          <a:bodyPr/>
          <a:lstStyle/>
          <a:p>
            <a:fld id="{40C8F69F-517D-412F-AFAD-84CC7A87D94F}" type="slidenum">
              <a:rPr lang="en-US" smtClean="0"/>
              <a:t>78</a:t>
            </a:fld>
            <a:endParaRPr lang="en-US"/>
          </a:p>
        </p:txBody>
      </p:sp>
    </p:spTree>
    <p:extLst>
      <p:ext uri="{BB962C8B-B14F-4D97-AF65-F5344CB8AC3E}">
        <p14:creationId xmlns:p14="http://schemas.microsoft.com/office/powerpoint/2010/main" val="23711000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18135" y="29845"/>
            <a:ext cx="42945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solidFill>
                  <a:srgbClr val="002060"/>
                </a:solidFill>
                <a:latin typeface="Arial" panose="020B0604020202020204" pitchFamily="34" charset="0"/>
                <a:cs typeface="Arial" panose="020B0604020202020204" pitchFamily="34" charset="0"/>
              </a:rPr>
              <a:t>Exercise 3: GAMS Formulation</a:t>
            </a:r>
            <a:endParaRPr lang="en-US" sz="3200" dirty="0">
              <a:solidFill>
                <a:srgbClr val="002060"/>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a:stretch>
            <a:fillRect/>
          </a:stretch>
        </p:blipFill>
        <p:spPr>
          <a:xfrm>
            <a:off x="5689600" y="29845"/>
            <a:ext cx="6431280" cy="6758663"/>
          </a:xfrm>
          <a:prstGeom prst="rect">
            <a:avLst/>
          </a:prstGeom>
        </p:spPr>
      </p:pic>
      <p:pic>
        <p:nvPicPr>
          <p:cNvPr id="4" name="Picture 3" descr="https://brand.utm.my/files/2016/08/LOGO-U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0C8F69F-517D-412F-AFAD-84CC7A87D94F}" type="slidenum">
              <a:rPr lang="en-US" smtClean="0"/>
              <a:t>79</a:t>
            </a:fld>
            <a:endParaRPr lang="en-US"/>
          </a:p>
        </p:txBody>
      </p:sp>
    </p:spTree>
    <p:extLst>
      <p:ext uri="{BB962C8B-B14F-4D97-AF65-F5344CB8AC3E}">
        <p14:creationId xmlns:p14="http://schemas.microsoft.com/office/powerpoint/2010/main" val="27546261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642" y="242377"/>
            <a:ext cx="6161116" cy="590931"/>
          </a:xfrm>
          <a:prstGeom prst="rect">
            <a:avLst/>
          </a:prstGeom>
        </p:spPr>
        <p:txBody>
          <a:bodyPr wrap="square">
            <a:spAutoFit/>
          </a:bodyPr>
          <a:lstStyle/>
          <a:p>
            <a:pPr>
              <a:lnSpc>
                <a:spcPct val="90000"/>
              </a:lnSpc>
              <a:spcBef>
                <a:spcPct val="0"/>
              </a:spcBef>
              <a:defRPr/>
            </a:pPr>
            <a:r>
              <a:rPr lang="en-US" sz="3600" dirty="0">
                <a:solidFill>
                  <a:srgbClr val="002060"/>
                </a:solidFill>
                <a:latin typeface="Arial" panose="020B0604020202020204" pitchFamily="34" charset="0"/>
                <a:ea typeface="+mj-ea"/>
                <a:cs typeface="Arial" panose="020B0604020202020204" pitchFamily="34" charset="0"/>
              </a:rPr>
              <a:t>Definition of </a:t>
            </a:r>
            <a:r>
              <a:rPr lang="en-US" sz="3600" dirty="0" err="1">
                <a:solidFill>
                  <a:srgbClr val="002060"/>
                </a:solidFill>
                <a:latin typeface="Arial" panose="020B0604020202020204" pitchFamily="34" charset="0"/>
                <a:ea typeface="+mj-ea"/>
                <a:cs typeface="Arial" panose="020B0604020202020204" pitchFamily="34" charset="0"/>
              </a:rPr>
              <a:t>Optimisation</a:t>
            </a:r>
            <a:r>
              <a:rPr lang="en-US" sz="3600" dirty="0">
                <a:solidFill>
                  <a:srgbClr val="002060"/>
                </a:solidFill>
                <a:latin typeface="Arial" panose="020B0604020202020204" pitchFamily="34" charset="0"/>
                <a:ea typeface="+mj-ea"/>
                <a:cs typeface="Arial" panose="020B0604020202020204" pitchFamily="34" charset="0"/>
              </a:rPr>
              <a:t> </a:t>
            </a:r>
            <a:endParaRPr lang="en-GB" sz="3600" dirty="0">
              <a:solidFill>
                <a:srgbClr val="002060"/>
              </a:solidFill>
              <a:latin typeface="Arial" panose="020B0604020202020204" pitchFamily="34" charset="0"/>
              <a:ea typeface="+mj-ea"/>
              <a:cs typeface="Arial" panose="020B0604020202020204" pitchFamily="34" charset="0"/>
            </a:endParaRPr>
          </a:p>
        </p:txBody>
      </p:sp>
      <p:sp>
        <p:nvSpPr>
          <p:cNvPr id="4" name="TextBox 3"/>
          <p:cNvSpPr txBox="1"/>
          <p:nvPr/>
        </p:nvSpPr>
        <p:spPr>
          <a:xfrm>
            <a:off x="2966258" y="5065644"/>
            <a:ext cx="7162800" cy="1077218"/>
          </a:xfrm>
          <a:prstGeom prst="rect">
            <a:avLst/>
          </a:prstGeom>
          <a:noFill/>
        </p:spPr>
        <p:txBody>
          <a:bodyPr wrap="square" rtlCol="0">
            <a:spAutoFit/>
          </a:bodyPr>
          <a:lstStyle/>
          <a:p>
            <a:r>
              <a:rPr lang="en-US" sz="3200" b="1" dirty="0"/>
              <a:t>Finding the </a:t>
            </a:r>
            <a:r>
              <a:rPr lang="en-US" sz="3200" b="1" dirty="0">
                <a:solidFill>
                  <a:srgbClr val="FF0000"/>
                </a:solidFill>
              </a:rPr>
              <a:t>best solution </a:t>
            </a:r>
            <a:r>
              <a:rPr lang="en-US" sz="3200" b="1" dirty="0"/>
              <a:t>to achieve the </a:t>
            </a:r>
            <a:r>
              <a:rPr lang="en-US" sz="3200" b="1" dirty="0">
                <a:solidFill>
                  <a:srgbClr val="FF0000"/>
                </a:solidFill>
              </a:rPr>
              <a:t>goal</a:t>
            </a:r>
            <a:r>
              <a:rPr lang="en-US" sz="3200" b="1" dirty="0"/>
              <a:t> subject to </a:t>
            </a:r>
            <a:r>
              <a:rPr lang="en-US" sz="3200" b="1" dirty="0">
                <a:solidFill>
                  <a:srgbClr val="FF0000"/>
                </a:solidFill>
              </a:rPr>
              <a:t>a set of constraint</a:t>
            </a:r>
            <a:endParaRPr lang="en-GB" sz="3200" b="1" dirty="0">
              <a:solidFill>
                <a:srgbClr val="FF0000"/>
              </a:solidFill>
            </a:endParaRPr>
          </a:p>
        </p:txBody>
      </p:sp>
      <p:sp>
        <p:nvSpPr>
          <p:cNvPr id="5" name="TextBox 4"/>
          <p:cNvSpPr txBox="1"/>
          <p:nvPr/>
        </p:nvSpPr>
        <p:spPr>
          <a:xfrm>
            <a:off x="1793440" y="1461958"/>
            <a:ext cx="8822635" cy="2062103"/>
          </a:xfrm>
          <a:prstGeom prst="rect">
            <a:avLst/>
          </a:prstGeom>
          <a:noFill/>
        </p:spPr>
        <p:txBody>
          <a:bodyPr wrap="square" rtlCol="0">
            <a:spAutoFit/>
          </a:bodyPr>
          <a:lstStyle/>
          <a:p>
            <a:pPr algn="just">
              <a:spcBef>
                <a:spcPct val="0"/>
              </a:spcBef>
            </a:pPr>
            <a:r>
              <a:rPr lang="en-US" altLang="en-US" sz="3200" b="1" dirty="0">
                <a:latin typeface="Arial" panose="020B0604020202020204" pitchFamily="34" charset="0"/>
                <a:cs typeface="Times New Roman" panose="02020603050405020304" pitchFamily="18" charset="0"/>
              </a:rPr>
              <a:t>The purpose of optimization is to </a:t>
            </a:r>
            <a:r>
              <a:rPr lang="en-US" altLang="en-US" sz="3200" b="1" i="1" dirty="0">
                <a:solidFill>
                  <a:srgbClr val="FF0000"/>
                </a:solidFill>
                <a:latin typeface="Arial" panose="020B0604020202020204" pitchFamily="34" charset="0"/>
                <a:cs typeface="Times New Roman" panose="02020603050405020304" pitchFamily="18" charset="0"/>
              </a:rPr>
              <a:t>maximize (or minimize)</a:t>
            </a:r>
            <a:r>
              <a:rPr lang="en-US" altLang="en-US" sz="3200" b="1" dirty="0">
                <a:latin typeface="Arial" panose="020B0604020202020204" pitchFamily="34" charset="0"/>
                <a:cs typeface="Times New Roman" panose="02020603050405020304" pitchFamily="18" charset="0"/>
              </a:rPr>
              <a:t> the value of a function</a:t>
            </a:r>
            <a:r>
              <a:rPr lang="en-US" altLang="en-US" sz="3200" b="1" i="1" dirty="0">
                <a:latin typeface="Arial" panose="020B0604020202020204" pitchFamily="34" charset="0"/>
                <a:cs typeface="Times New Roman" panose="02020603050405020304" pitchFamily="18" charset="0"/>
              </a:rPr>
              <a:t> (called </a:t>
            </a:r>
            <a:r>
              <a:rPr lang="en-US" altLang="en-US" sz="3200" b="1" i="1" dirty="0">
                <a:solidFill>
                  <a:srgbClr val="FF0000"/>
                </a:solidFill>
                <a:latin typeface="Arial" panose="020B0604020202020204" pitchFamily="34" charset="0"/>
                <a:cs typeface="Times New Roman" panose="02020603050405020304" pitchFamily="18" charset="0"/>
              </a:rPr>
              <a:t>objective function</a:t>
            </a:r>
            <a:r>
              <a:rPr lang="en-US" altLang="en-US" sz="3200" b="1" i="1" dirty="0">
                <a:latin typeface="Arial" panose="020B0604020202020204" pitchFamily="34" charset="0"/>
                <a:cs typeface="Times New Roman" panose="02020603050405020304" pitchFamily="18" charset="0"/>
              </a:rPr>
              <a:t>)</a:t>
            </a:r>
            <a:r>
              <a:rPr lang="en-US" altLang="en-US" sz="3200" b="1" dirty="0">
                <a:latin typeface="Arial" panose="020B0604020202020204" pitchFamily="34" charset="0"/>
                <a:cs typeface="Times New Roman" panose="02020603050405020304" pitchFamily="18" charset="0"/>
              </a:rPr>
              <a:t> subject to a number of restrictions </a:t>
            </a:r>
            <a:r>
              <a:rPr lang="en-US" altLang="en-US" sz="3200" b="1" i="1" dirty="0">
                <a:latin typeface="Arial" panose="020B0604020202020204" pitchFamily="34" charset="0"/>
                <a:cs typeface="Times New Roman" panose="02020603050405020304" pitchFamily="18" charset="0"/>
              </a:rPr>
              <a:t>(called </a:t>
            </a:r>
            <a:r>
              <a:rPr lang="en-US" altLang="en-US" sz="3200" b="1" i="1" dirty="0">
                <a:solidFill>
                  <a:srgbClr val="FF0000"/>
                </a:solidFill>
                <a:latin typeface="Arial" panose="020B0604020202020204" pitchFamily="34" charset="0"/>
                <a:cs typeface="Times New Roman" panose="02020603050405020304" pitchFamily="18" charset="0"/>
              </a:rPr>
              <a:t>constraints</a:t>
            </a:r>
            <a:r>
              <a:rPr lang="en-US" altLang="en-US" sz="3200" b="1" i="1" dirty="0">
                <a:latin typeface="Arial" panose="020B0604020202020204" pitchFamily="34" charset="0"/>
                <a:cs typeface="Times New Roman" panose="02020603050405020304" pitchFamily="18" charset="0"/>
              </a:rPr>
              <a:t>).</a:t>
            </a:r>
            <a:endParaRPr lang="en-US" altLang="en-US" sz="3200" b="1" dirty="0">
              <a:latin typeface="Arial" panose="020B0604020202020204" pitchFamily="34" charset="0"/>
            </a:endParaRPr>
          </a:p>
        </p:txBody>
      </p:sp>
      <p:sp>
        <p:nvSpPr>
          <p:cNvPr id="7" name="Down Arrow 6"/>
          <p:cNvSpPr/>
          <p:nvPr/>
        </p:nvSpPr>
        <p:spPr>
          <a:xfrm>
            <a:off x="5861858" y="4019550"/>
            <a:ext cx="685800" cy="838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3781279"/>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18135" y="298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solidFill>
                  <a:srgbClr val="002060"/>
                </a:solidFill>
                <a:latin typeface="Arial" panose="020B0604020202020204" pitchFamily="34" charset="0"/>
                <a:cs typeface="Arial" panose="020B0604020202020204" pitchFamily="34" charset="0"/>
              </a:rPr>
              <a:t>Exercise 3: GAMS Results</a:t>
            </a:r>
            <a:endParaRPr lang="en-US" sz="3200" dirty="0">
              <a:solidFill>
                <a:srgbClr val="002060"/>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318135" y="2308542"/>
            <a:ext cx="6638925" cy="2505075"/>
          </a:xfrm>
          <a:prstGeom prst="rect">
            <a:avLst/>
          </a:prstGeom>
        </p:spPr>
      </p:pic>
      <p:graphicFrame>
        <p:nvGraphicFramePr>
          <p:cNvPr id="6" name="Chart 5"/>
          <p:cNvGraphicFramePr>
            <a:graphicFrameLocks/>
          </p:cNvGraphicFramePr>
          <p:nvPr>
            <p:extLst/>
          </p:nvPr>
        </p:nvGraphicFramePr>
        <p:xfrm>
          <a:off x="6736080" y="2118994"/>
          <a:ext cx="5059680" cy="3336926"/>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6" descr="https://brand.utm.my/files/2016/08/LOGO-UTM.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40C8F69F-517D-412F-AFAD-84CC7A87D94F}" type="slidenum">
              <a:rPr lang="en-US" smtClean="0"/>
              <a:t>80</a:t>
            </a:fld>
            <a:endParaRPr lang="en-US"/>
          </a:p>
        </p:txBody>
      </p:sp>
    </p:spTree>
    <p:extLst>
      <p:ext uri="{BB962C8B-B14F-4D97-AF65-F5344CB8AC3E}">
        <p14:creationId xmlns:p14="http://schemas.microsoft.com/office/powerpoint/2010/main" val="10961011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a:bodyPr>
          <a:lstStyle/>
          <a:p>
            <a:r>
              <a:rPr lang="en-US" sz="3600" dirty="0" smtClean="0">
                <a:solidFill>
                  <a:srgbClr val="002060"/>
                </a:solidFill>
                <a:latin typeface="Arial" panose="020B0604020202020204" pitchFamily="34" charset="0"/>
                <a:cs typeface="Arial" panose="020B0604020202020204" pitchFamily="34" charset="0"/>
              </a:rPr>
              <a:t>More concrete examples on scheduling</a:t>
            </a:r>
            <a:endParaRPr lang="en-US" sz="3600" dirty="0">
              <a:solidFill>
                <a:srgbClr val="002060"/>
              </a:solidFill>
              <a:latin typeface="Arial" panose="020B0604020202020204" pitchFamily="34" charset="0"/>
              <a:cs typeface="Arial" panose="020B0604020202020204" pitchFamily="34" charset="0"/>
            </a:endParaRP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395654" y="1207698"/>
            <a:ext cx="10835938" cy="4969265"/>
          </a:xfrm>
        </p:spPr>
        <p:txBody>
          <a:bodyPr>
            <a:noAutofit/>
          </a:bodyPr>
          <a:lstStyle/>
          <a:p>
            <a:r>
              <a:rPr lang="en-US" sz="2400" dirty="0" smtClean="0"/>
              <a:t>We will learn how to code the mathematical problem in GAMS and solve it to generate results.</a:t>
            </a:r>
          </a:p>
          <a:p>
            <a:r>
              <a:rPr lang="en-US" sz="2400" dirty="0" smtClean="0"/>
              <a:t>Electricity scheduling problems are chosen as the cases to be studied in these exercises.</a:t>
            </a:r>
          </a:p>
          <a:p>
            <a:r>
              <a:rPr lang="en-US" sz="2400" dirty="0" smtClean="0"/>
              <a:t>Three cases will be considered, namely </a:t>
            </a:r>
            <a:r>
              <a:rPr lang="en-US" sz="2400" b="1" dirty="0" smtClean="0"/>
              <a:t>Solar PV Integration, Solar PV Integration with Battery Storage, </a:t>
            </a:r>
            <a:r>
              <a:rPr lang="en-US" sz="2400" dirty="0" smtClean="0"/>
              <a:t>and </a:t>
            </a:r>
            <a:r>
              <a:rPr lang="en-US" sz="2400" b="1" dirty="0" smtClean="0"/>
              <a:t>Off-grid Solar PV Integration</a:t>
            </a:r>
            <a:r>
              <a:rPr lang="en-US" sz="2400" dirty="0" smtClean="0"/>
              <a:t>.</a:t>
            </a:r>
          </a:p>
          <a:p>
            <a:r>
              <a:rPr lang="en-US" sz="2400" dirty="0" smtClean="0"/>
              <a:t>The objectives of evaluating the two cases include:</a:t>
            </a:r>
          </a:p>
          <a:p>
            <a:pPr lvl="1">
              <a:buFont typeface="Calibri" panose="020F0502020204030204" pitchFamily="34" charset="0"/>
              <a:buChar char="-"/>
            </a:pPr>
            <a:r>
              <a:rPr lang="en-US" sz="2000" dirty="0" smtClean="0"/>
              <a:t>Evaluating the load profile pattern after the solar PV integration.</a:t>
            </a:r>
          </a:p>
          <a:p>
            <a:pPr lvl="1">
              <a:buFont typeface="Calibri" panose="020F0502020204030204" pitchFamily="34" charset="0"/>
              <a:buChar char="-"/>
            </a:pPr>
            <a:r>
              <a:rPr lang="en-US" sz="2000" dirty="0" smtClean="0"/>
              <a:t>Identifying the costs of solar PV integration with and without battery storage contribution.</a:t>
            </a:r>
          </a:p>
          <a:p>
            <a:pPr lvl="1">
              <a:buFont typeface="Calibri" panose="020F0502020204030204" pitchFamily="34" charset="0"/>
              <a:buChar char="-"/>
            </a:pPr>
            <a:r>
              <a:rPr lang="en-US" sz="2000" dirty="0" smtClean="0"/>
              <a:t>Identifying the scales of solar PV microgrid needed for the two cases.</a:t>
            </a:r>
          </a:p>
        </p:txBody>
      </p:sp>
      <p:sp>
        <p:nvSpPr>
          <p:cNvPr id="3" name="Slide Number Placeholder 2"/>
          <p:cNvSpPr>
            <a:spLocks noGrp="1"/>
          </p:cNvSpPr>
          <p:nvPr>
            <p:ph type="sldNum" sz="quarter" idx="12"/>
          </p:nvPr>
        </p:nvSpPr>
        <p:spPr/>
        <p:txBody>
          <a:bodyPr/>
          <a:lstStyle/>
          <a:p>
            <a:fld id="{40C8F69F-517D-412F-AFAD-84CC7A87D94F}" type="slidenum">
              <a:rPr lang="en-US" smtClean="0"/>
              <a:t>81</a:t>
            </a:fld>
            <a:endParaRPr lang="en-US"/>
          </a:p>
        </p:txBody>
      </p:sp>
    </p:spTree>
    <p:extLst>
      <p:ext uri="{BB962C8B-B14F-4D97-AF65-F5344CB8AC3E}">
        <p14:creationId xmlns:p14="http://schemas.microsoft.com/office/powerpoint/2010/main" val="318964876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fontScale="90000"/>
          </a:bodyPr>
          <a:lstStyle/>
          <a:p>
            <a:r>
              <a:rPr lang="en-US" sz="3600" dirty="0">
                <a:solidFill>
                  <a:srgbClr val="002060"/>
                </a:solidFill>
                <a:latin typeface="Arial" panose="020B0604020202020204" pitchFamily="34" charset="0"/>
                <a:cs typeface="Arial" panose="020B0604020202020204" pitchFamily="34" charset="0"/>
              </a:rPr>
              <a:t>Electricity Scheduling Problems:</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Solar PV Integration</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395654" y="1207698"/>
            <a:ext cx="10835938" cy="4969265"/>
          </a:xfrm>
        </p:spPr>
        <p:txBody>
          <a:bodyPr>
            <a:noAutofit/>
          </a:bodyPr>
          <a:lstStyle/>
          <a:p>
            <a:pPr marL="0" indent="0">
              <a:buNone/>
            </a:pPr>
            <a:r>
              <a:rPr lang="en-US" sz="2000" b="1" dirty="0"/>
              <a:t>Problem:</a:t>
            </a:r>
          </a:p>
          <a:p>
            <a:pPr marL="0" indent="0">
              <a:buNone/>
            </a:pPr>
            <a:r>
              <a:rPr lang="en-US" sz="2000" dirty="0"/>
              <a:t>A group of </a:t>
            </a:r>
            <a:r>
              <a:rPr lang="en-US" sz="2000" b="1" dirty="0"/>
              <a:t>residential customers </a:t>
            </a:r>
            <a:r>
              <a:rPr lang="en-US" sz="2000" dirty="0"/>
              <a:t>are planning to install the Solar PVs in their houses. Previously, subscription of grid electricity to power their homes cost them a total of about </a:t>
            </a:r>
            <a:r>
              <a:rPr lang="en-US" sz="2000" b="1" dirty="0"/>
              <a:t>USD 29,281.76/year </a:t>
            </a:r>
            <a:r>
              <a:rPr lang="en-US" sz="2000" dirty="0"/>
              <a:t>of electricity bills. The customers want to know what are the </a:t>
            </a:r>
            <a:r>
              <a:rPr lang="en-US" sz="2000" b="1" dirty="0"/>
              <a:t>maximum capacities of Solar PV </a:t>
            </a:r>
            <a:r>
              <a:rPr lang="en-US" sz="2000" dirty="0"/>
              <a:t>that can be installed in their areas to save their electricity bills. Given this problem, you are requested to build a model to calculate </a:t>
            </a:r>
            <a:r>
              <a:rPr lang="en-US" sz="2000" b="1" dirty="0"/>
              <a:t>optimal solar PV integration rate </a:t>
            </a:r>
            <a:r>
              <a:rPr lang="en-US" sz="2000" dirty="0"/>
              <a:t>for cost savings of their houses based on a given parameter of a </a:t>
            </a:r>
            <a:r>
              <a:rPr lang="en-US" sz="2000" b="1" dirty="0"/>
              <a:t>hourly electricity demand</a:t>
            </a:r>
            <a:r>
              <a:rPr lang="en-US" sz="2000" dirty="0"/>
              <a:t>. Provided below are the related parameters that can be used for your </a:t>
            </a:r>
            <a:r>
              <a:rPr lang="en-US" sz="2000" dirty="0" smtClean="0"/>
              <a:t>calculation.</a:t>
            </a:r>
          </a:p>
          <a:p>
            <a:pPr marL="0" indent="0">
              <a:buNone/>
            </a:pPr>
            <a:endParaRPr lang="en-US" sz="2000" dirty="0"/>
          </a:p>
          <a:p>
            <a:endParaRPr lang="en-US" sz="2000" dirty="0"/>
          </a:p>
        </p:txBody>
      </p:sp>
      <p:graphicFrame>
        <p:nvGraphicFramePr>
          <p:cNvPr id="3" name="Table 2"/>
          <p:cNvGraphicFramePr>
            <a:graphicFrameLocks noGrp="1"/>
          </p:cNvGraphicFramePr>
          <p:nvPr>
            <p:extLst>
              <p:ext uri="{D42A27DB-BD31-4B8C-83A1-F6EECF244321}">
                <p14:modId xmlns:p14="http://schemas.microsoft.com/office/powerpoint/2010/main" val="3368688323"/>
              </p:ext>
            </p:extLst>
          </p:nvPr>
        </p:nvGraphicFramePr>
        <p:xfrm>
          <a:off x="1436776" y="4107634"/>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99301351"/>
                    </a:ext>
                  </a:extLst>
                </a:gridCol>
                <a:gridCol w="4064000">
                  <a:extLst>
                    <a:ext uri="{9D8B030D-6E8A-4147-A177-3AD203B41FA5}">
                      <a16:colId xmlns:a16="http://schemas.microsoft.com/office/drawing/2014/main" val="2463063563"/>
                    </a:ext>
                  </a:extLst>
                </a:gridCol>
              </a:tblGrid>
              <a:tr h="370840">
                <a:tc>
                  <a:txBody>
                    <a:bodyPr/>
                    <a:lstStyle/>
                    <a:p>
                      <a:r>
                        <a:rPr lang="en-US" dirty="0"/>
                        <a:t>Parameters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Parameters</a:t>
                      </a:r>
                    </a:p>
                  </a:txBody>
                  <a:tcPr/>
                </a:tc>
                <a:extLst>
                  <a:ext uri="{0D108BD9-81ED-4DB2-BD59-A6C34878D82A}">
                    <a16:rowId xmlns:a16="http://schemas.microsoft.com/office/drawing/2014/main" val="2053608674"/>
                  </a:ext>
                </a:extLst>
              </a:tr>
              <a:tr h="370840">
                <a:tc>
                  <a:txBody>
                    <a:bodyPr/>
                    <a:lstStyle/>
                    <a:p>
                      <a:r>
                        <a:rPr lang="en-US" dirty="0"/>
                        <a:t>Solar PV CAPEX:</a:t>
                      </a:r>
                      <a:r>
                        <a:rPr lang="en-US" baseline="0" dirty="0"/>
                        <a:t> 1500 USD/kW</a:t>
                      </a:r>
                      <a:endParaRPr lang="en-US" dirty="0"/>
                    </a:p>
                  </a:txBody>
                  <a:tcPr/>
                </a:tc>
                <a:tc>
                  <a:txBody>
                    <a:bodyPr/>
                    <a:lstStyle/>
                    <a:p>
                      <a:r>
                        <a:rPr lang="en-US" dirty="0"/>
                        <a:t>Solar</a:t>
                      </a:r>
                      <a:r>
                        <a:rPr lang="en-US" baseline="0" dirty="0"/>
                        <a:t> PV lifetime: 20 years</a:t>
                      </a:r>
                      <a:endParaRPr lang="en-US" dirty="0"/>
                    </a:p>
                  </a:txBody>
                  <a:tcPr/>
                </a:tc>
                <a:extLst>
                  <a:ext uri="{0D108BD9-81ED-4DB2-BD59-A6C34878D82A}">
                    <a16:rowId xmlns:a16="http://schemas.microsoft.com/office/drawing/2014/main" val="1585844139"/>
                  </a:ext>
                </a:extLst>
              </a:tr>
              <a:tr h="370840">
                <a:tc>
                  <a:txBody>
                    <a:bodyPr/>
                    <a:lstStyle/>
                    <a:p>
                      <a:r>
                        <a:rPr lang="en-US" dirty="0"/>
                        <a:t>Solar PV OPEX:</a:t>
                      </a:r>
                      <a:r>
                        <a:rPr lang="en-US" baseline="0" dirty="0"/>
                        <a:t> 15 USD/kW/year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Inverter </a:t>
                      </a:r>
                      <a:r>
                        <a:rPr lang="en-US" baseline="0" dirty="0"/>
                        <a:t>lifetime: 10 years</a:t>
                      </a:r>
                      <a:endParaRPr lang="en-US" dirty="0"/>
                    </a:p>
                  </a:txBody>
                  <a:tcPr/>
                </a:tc>
                <a:extLst>
                  <a:ext uri="{0D108BD9-81ED-4DB2-BD59-A6C34878D82A}">
                    <a16:rowId xmlns:a16="http://schemas.microsoft.com/office/drawing/2014/main" val="4283828690"/>
                  </a:ext>
                </a:extLst>
              </a:tr>
              <a:tr h="370840">
                <a:tc>
                  <a:txBody>
                    <a:bodyPr/>
                    <a:lstStyle/>
                    <a:p>
                      <a:r>
                        <a:rPr lang="en-US" dirty="0"/>
                        <a:t>Inverter CAPEX</a:t>
                      </a:r>
                      <a:r>
                        <a:rPr lang="en-US" baseline="0" dirty="0"/>
                        <a:t>: 60 USD/kW</a:t>
                      </a:r>
                      <a:endParaRPr lang="en-US" dirty="0"/>
                    </a:p>
                  </a:txBody>
                  <a:tcPr/>
                </a:tc>
                <a:tc>
                  <a:txBody>
                    <a:bodyPr/>
                    <a:lstStyle/>
                    <a:p>
                      <a:r>
                        <a:rPr lang="en-US" dirty="0"/>
                        <a:t>Solar PV efficiency:</a:t>
                      </a:r>
                      <a:r>
                        <a:rPr lang="en-US" baseline="0" dirty="0"/>
                        <a:t> 0.18</a:t>
                      </a:r>
                      <a:endParaRPr lang="en-US" dirty="0"/>
                    </a:p>
                  </a:txBody>
                  <a:tcPr/>
                </a:tc>
                <a:extLst>
                  <a:ext uri="{0D108BD9-81ED-4DB2-BD59-A6C34878D82A}">
                    <a16:rowId xmlns:a16="http://schemas.microsoft.com/office/drawing/2014/main" val="1104451868"/>
                  </a:ext>
                </a:extLst>
              </a:tr>
              <a:tr h="370840">
                <a:tc>
                  <a:txBody>
                    <a:bodyPr/>
                    <a:lstStyle/>
                    <a:p>
                      <a:r>
                        <a:rPr lang="en-US" dirty="0"/>
                        <a:t>Electricity tariff:</a:t>
                      </a:r>
                      <a:r>
                        <a:rPr lang="en-US" baseline="0" dirty="0"/>
                        <a:t> 0.0545 USD/kWh</a:t>
                      </a:r>
                      <a:endParaRPr lang="en-US" dirty="0"/>
                    </a:p>
                  </a:txBody>
                  <a:tcPr/>
                </a:tc>
                <a:tc>
                  <a:txBody>
                    <a:bodyPr/>
                    <a:lstStyle/>
                    <a:p>
                      <a:r>
                        <a:rPr lang="en-US" dirty="0"/>
                        <a:t>Inverter</a:t>
                      </a:r>
                      <a:r>
                        <a:rPr lang="en-US" baseline="0" dirty="0"/>
                        <a:t> efficiency: 0.96</a:t>
                      </a:r>
                      <a:endParaRPr lang="en-US" dirty="0"/>
                    </a:p>
                  </a:txBody>
                  <a:tcPr/>
                </a:tc>
                <a:extLst>
                  <a:ext uri="{0D108BD9-81ED-4DB2-BD59-A6C34878D82A}">
                    <a16:rowId xmlns:a16="http://schemas.microsoft.com/office/drawing/2014/main" val="2047486650"/>
                  </a:ext>
                </a:extLst>
              </a:tr>
              <a:tr h="370840">
                <a:tc>
                  <a:txBody>
                    <a:bodyPr/>
                    <a:lstStyle/>
                    <a:p>
                      <a:r>
                        <a:rPr lang="en-US" dirty="0"/>
                        <a:t>Interest rate:</a:t>
                      </a:r>
                      <a:r>
                        <a:rPr lang="en-US" baseline="0" dirty="0"/>
                        <a:t> 3%</a:t>
                      </a:r>
                      <a:endParaRPr lang="en-US" dirty="0"/>
                    </a:p>
                  </a:txBody>
                  <a:tcPr/>
                </a:tc>
                <a:tc>
                  <a:txBody>
                    <a:bodyPr/>
                    <a:lstStyle/>
                    <a:p>
                      <a:r>
                        <a:rPr lang="en-US" dirty="0"/>
                        <a:t>Solar</a:t>
                      </a:r>
                      <a:r>
                        <a:rPr lang="en-US" baseline="0" dirty="0"/>
                        <a:t> PV power density: 0.08 kW/m</a:t>
                      </a:r>
                      <a:r>
                        <a:rPr lang="en-US" baseline="30000" dirty="0"/>
                        <a:t>2</a:t>
                      </a:r>
                    </a:p>
                  </a:txBody>
                  <a:tcPr/>
                </a:tc>
                <a:extLst>
                  <a:ext uri="{0D108BD9-81ED-4DB2-BD59-A6C34878D82A}">
                    <a16:rowId xmlns:a16="http://schemas.microsoft.com/office/drawing/2014/main" val="500721852"/>
                  </a:ext>
                </a:extLst>
              </a:tr>
            </a:tbl>
          </a:graphicData>
        </a:graphic>
      </p:graphicFrame>
      <p:sp>
        <p:nvSpPr>
          <p:cNvPr id="9" name="Rectangle 8"/>
          <p:cNvSpPr/>
          <p:nvPr/>
        </p:nvSpPr>
        <p:spPr>
          <a:xfrm>
            <a:off x="4751760" y="3692330"/>
            <a:ext cx="1498031"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u="sng" dirty="0">
                <a:solidFill>
                  <a:schemeClr val="tx1"/>
                </a:solidFill>
                <a:latin typeface="Arial" panose="020B0604020202020204" pitchFamily="34" charset="0"/>
                <a:cs typeface="Arial" panose="020B0604020202020204" pitchFamily="34" charset="0"/>
              </a:rPr>
              <a:t>Input Data</a:t>
            </a:r>
          </a:p>
        </p:txBody>
      </p:sp>
      <p:sp>
        <p:nvSpPr>
          <p:cNvPr id="4" name="Slide Number Placeholder 3"/>
          <p:cNvSpPr>
            <a:spLocks noGrp="1"/>
          </p:cNvSpPr>
          <p:nvPr>
            <p:ph type="sldNum" sz="quarter" idx="12"/>
          </p:nvPr>
        </p:nvSpPr>
        <p:spPr/>
        <p:txBody>
          <a:bodyPr/>
          <a:lstStyle/>
          <a:p>
            <a:fld id="{40C8F69F-517D-412F-AFAD-84CC7A87D94F}" type="slidenum">
              <a:rPr lang="en-US" smtClean="0"/>
              <a:t>82</a:t>
            </a:fld>
            <a:endParaRPr lang="en-US"/>
          </a:p>
        </p:txBody>
      </p:sp>
    </p:spTree>
    <p:extLst>
      <p:ext uri="{BB962C8B-B14F-4D97-AF65-F5344CB8AC3E}">
        <p14:creationId xmlns:p14="http://schemas.microsoft.com/office/powerpoint/2010/main" val="169078840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fontScale="90000"/>
          </a:bodyPr>
          <a:lstStyle/>
          <a:p>
            <a:r>
              <a:rPr lang="en-US" sz="3600" dirty="0">
                <a:solidFill>
                  <a:srgbClr val="002060"/>
                </a:solidFill>
                <a:latin typeface="Arial" panose="020B0604020202020204" pitchFamily="34" charset="0"/>
                <a:cs typeface="Arial" panose="020B0604020202020204" pitchFamily="34" charset="0"/>
              </a:rPr>
              <a:t>Electricity Scheduling Problems:</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Solar PV Integration</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hart 7"/>
          <p:cNvGraphicFramePr/>
          <p:nvPr>
            <p:extLst>
              <p:ext uri="{D42A27DB-BD31-4B8C-83A1-F6EECF244321}">
                <p14:modId xmlns:p14="http://schemas.microsoft.com/office/powerpoint/2010/main" val="1650113804"/>
              </p:ext>
            </p:extLst>
          </p:nvPr>
        </p:nvGraphicFramePr>
        <p:xfrm>
          <a:off x="0" y="1587261"/>
          <a:ext cx="3900423" cy="40705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730153019"/>
              </p:ext>
            </p:extLst>
          </p:nvPr>
        </p:nvGraphicFramePr>
        <p:xfrm>
          <a:off x="7992105" y="1522129"/>
          <a:ext cx="3420635" cy="4351350"/>
        </p:xfrm>
        <a:graphic>
          <a:graphicData uri="http://schemas.openxmlformats.org/drawingml/2006/table">
            <a:tbl>
              <a:tblPr>
                <a:tableStyleId>{5C22544A-7EE6-4342-B048-85BDC9FD1C3A}</a:tableStyleId>
              </a:tblPr>
              <a:tblGrid>
                <a:gridCol w="580178">
                  <a:extLst>
                    <a:ext uri="{9D8B030D-6E8A-4147-A177-3AD203B41FA5}">
                      <a16:colId xmlns:a16="http://schemas.microsoft.com/office/drawing/2014/main" val="303493270"/>
                    </a:ext>
                  </a:extLst>
                </a:gridCol>
                <a:gridCol w="1414185">
                  <a:extLst>
                    <a:ext uri="{9D8B030D-6E8A-4147-A177-3AD203B41FA5}">
                      <a16:colId xmlns:a16="http://schemas.microsoft.com/office/drawing/2014/main" val="2058607727"/>
                    </a:ext>
                  </a:extLst>
                </a:gridCol>
                <a:gridCol w="1426272">
                  <a:extLst>
                    <a:ext uri="{9D8B030D-6E8A-4147-A177-3AD203B41FA5}">
                      <a16:colId xmlns:a16="http://schemas.microsoft.com/office/drawing/2014/main" val="3131934311"/>
                    </a:ext>
                  </a:extLst>
                </a:gridCol>
              </a:tblGrid>
              <a:tr h="174054">
                <a:tc>
                  <a:txBody>
                    <a:bodyPr/>
                    <a:lstStyle/>
                    <a:p>
                      <a:pPr algn="r" fontAlgn="b"/>
                      <a:r>
                        <a:rPr lang="en-US" sz="1000" b="1" i="0" u="none" strike="noStrike" dirty="0">
                          <a:solidFill>
                            <a:srgbClr val="000000"/>
                          </a:solidFill>
                          <a:effectLst/>
                          <a:latin typeface="Calibri" panose="020F0502020204030204" pitchFamily="34" charset="0"/>
                        </a:rPr>
                        <a:t>Hour</a:t>
                      </a:r>
                    </a:p>
                  </a:txBody>
                  <a:tcPr marL="7252" marR="7252" marT="7252" marB="0" anchor="b"/>
                </a:tc>
                <a:tc>
                  <a:txBody>
                    <a:bodyPr/>
                    <a:lstStyle/>
                    <a:p>
                      <a:pPr algn="l" fontAlgn="b"/>
                      <a:r>
                        <a:rPr lang="en-US" sz="1000" b="1" u="none" strike="noStrike" dirty="0">
                          <a:effectLst/>
                        </a:rPr>
                        <a:t>Solar Irradiation (kW/m2)</a:t>
                      </a:r>
                      <a:endParaRPr lang="en-US" sz="1000" b="1" i="0" u="none" strike="noStrike" dirty="0">
                        <a:solidFill>
                          <a:srgbClr val="000000"/>
                        </a:solidFill>
                        <a:effectLst/>
                        <a:latin typeface="Calibri" panose="020F0502020204030204" pitchFamily="34" charset="0"/>
                      </a:endParaRPr>
                    </a:p>
                  </a:txBody>
                  <a:tcPr marL="7252" marR="7252" marT="7252" marB="0" anchor="b"/>
                </a:tc>
                <a:tc>
                  <a:txBody>
                    <a:bodyPr/>
                    <a:lstStyle/>
                    <a:p>
                      <a:pPr algn="l" fontAlgn="b"/>
                      <a:r>
                        <a:rPr lang="en-US" sz="1000" b="1" u="none" strike="noStrike" dirty="0">
                          <a:effectLst/>
                        </a:rPr>
                        <a:t>Electricity Demand (kWh)</a:t>
                      </a:r>
                      <a:endParaRPr lang="en-US" sz="1000" b="1" i="0" u="none" strike="noStrike" dirty="0">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053182319"/>
                  </a:ext>
                </a:extLst>
              </a:tr>
              <a:tr h="174054">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67</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244154979"/>
                  </a:ext>
                </a:extLst>
              </a:tr>
              <a:tr h="174054">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64</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624057209"/>
                  </a:ext>
                </a:extLst>
              </a:tr>
              <a:tr h="174054">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60</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4194957986"/>
                  </a:ext>
                </a:extLst>
              </a:tr>
              <a:tr h="174054">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57</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768816598"/>
                  </a:ext>
                </a:extLst>
              </a:tr>
              <a:tr h="174054">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55</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645047045"/>
                  </a:ext>
                </a:extLst>
              </a:tr>
              <a:tr h="174054">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55</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860583511"/>
                  </a:ext>
                </a:extLst>
              </a:tr>
              <a:tr h="174054">
                <a:tc>
                  <a:txBody>
                    <a:bodyPr/>
                    <a:lstStyle/>
                    <a:p>
                      <a:pPr algn="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56</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823193918"/>
                  </a:ext>
                </a:extLst>
              </a:tr>
              <a:tr h="174054">
                <a:tc>
                  <a:txBody>
                    <a:bodyPr/>
                    <a:lstStyle/>
                    <a:p>
                      <a:pPr algn="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0.02821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48</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535941719"/>
                  </a:ext>
                </a:extLst>
              </a:tr>
              <a:tr h="174054">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0.16645</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50</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175542743"/>
                  </a:ext>
                </a:extLst>
              </a:tr>
              <a:tr h="174054">
                <a:tc>
                  <a:txBody>
                    <a:bodyPr/>
                    <a:lstStyle/>
                    <a:p>
                      <a:pPr algn="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0.34343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56</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057219835"/>
                  </a:ext>
                </a:extLst>
              </a:tr>
              <a:tr h="174054">
                <a:tc>
                  <a:txBody>
                    <a:bodyPr/>
                    <a:lstStyle/>
                    <a:p>
                      <a:pPr algn="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0.51119</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61</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881816592"/>
                  </a:ext>
                </a:extLst>
              </a:tr>
              <a:tr h="174054">
                <a:tc>
                  <a:txBody>
                    <a:bodyPr/>
                    <a:lstStyle/>
                    <a:p>
                      <a:pPr algn="r" fontAlgn="b"/>
                      <a:r>
                        <a:rPr lang="en-US" sz="1000" u="none" strike="noStrike">
                          <a:effectLst/>
                        </a:rPr>
                        <a:t>11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0.63695</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63</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822405482"/>
                  </a:ext>
                </a:extLst>
              </a:tr>
              <a:tr h="174054">
                <a:tc>
                  <a:txBody>
                    <a:bodyPr/>
                    <a:lstStyle/>
                    <a:p>
                      <a:pPr algn="r" fontAlgn="b"/>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0.71436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61</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730149085"/>
                  </a:ext>
                </a:extLst>
              </a:tr>
              <a:tr h="174054">
                <a:tc>
                  <a:txBody>
                    <a:bodyPr/>
                    <a:lstStyle/>
                    <a:p>
                      <a:pPr algn="r" fontAlgn="b"/>
                      <a:r>
                        <a:rPr lang="en-US" sz="1000" u="none" strike="noStrike">
                          <a:effectLst/>
                        </a:rPr>
                        <a:t>13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0.72238</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60</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757144480"/>
                  </a:ext>
                </a:extLst>
              </a:tr>
              <a:tr h="174054">
                <a:tc>
                  <a:txBody>
                    <a:bodyPr/>
                    <a:lstStyle/>
                    <a:p>
                      <a:pPr algn="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0.66178</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63</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977480737"/>
                  </a:ext>
                </a:extLst>
              </a:tr>
              <a:tr h="174054">
                <a:tc>
                  <a:txBody>
                    <a:bodyPr/>
                    <a:lstStyle/>
                    <a:p>
                      <a:pPr algn="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0.54851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64</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16009837"/>
                  </a:ext>
                </a:extLst>
              </a:tr>
              <a:tr h="174054">
                <a:tc>
                  <a:txBody>
                    <a:bodyPr/>
                    <a:lstStyle/>
                    <a:p>
                      <a:pPr algn="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0.39157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64</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965638633"/>
                  </a:ext>
                </a:extLst>
              </a:tr>
              <a:tr h="174054">
                <a:tc>
                  <a:txBody>
                    <a:bodyPr/>
                    <a:lstStyle/>
                    <a:p>
                      <a:pPr algn="r" fontAlgn="b"/>
                      <a:r>
                        <a:rPr lang="en-US" sz="1000" u="none" strike="noStrike">
                          <a:effectLst/>
                        </a:rPr>
                        <a:t>17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0.21876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60</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244395680"/>
                  </a:ext>
                </a:extLst>
              </a:tr>
              <a:tr h="174054">
                <a:tc>
                  <a:txBody>
                    <a:bodyPr/>
                    <a:lstStyle/>
                    <a:p>
                      <a:pPr algn="r" fontAlgn="b"/>
                      <a:r>
                        <a:rPr lang="en-US" sz="1000" u="none" strike="noStrike">
                          <a:effectLst/>
                        </a:rPr>
                        <a:t>18</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0.06934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58</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812000450"/>
                  </a:ext>
                </a:extLst>
              </a:tr>
              <a:tr h="174054">
                <a:tc>
                  <a:txBody>
                    <a:bodyPr/>
                    <a:lstStyle/>
                    <a:p>
                      <a:pPr algn="r" fontAlgn="b"/>
                      <a:r>
                        <a:rPr lang="en-US" sz="1000" u="none" strike="noStrike">
                          <a:effectLst/>
                        </a:rPr>
                        <a:t>19</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0.0015</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67</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40484287"/>
                  </a:ext>
                </a:extLst>
              </a:tr>
              <a:tr h="174054">
                <a:tc>
                  <a:txBody>
                    <a:bodyPr/>
                    <a:lstStyle/>
                    <a:p>
                      <a:pPr algn="r" fontAlgn="b"/>
                      <a:r>
                        <a:rPr lang="en-US" sz="1000" u="none" strike="noStrike">
                          <a:effectLst/>
                        </a:rPr>
                        <a:t>20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73</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125912055"/>
                  </a:ext>
                </a:extLst>
              </a:tr>
              <a:tr h="174054">
                <a:tc>
                  <a:txBody>
                    <a:bodyPr/>
                    <a:lstStyle/>
                    <a:p>
                      <a:pPr algn="r" fontAlgn="b"/>
                      <a:r>
                        <a:rPr lang="en-US" sz="1000" u="none" strike="noStrike">
                          <a:effectLst/>
                        </a:rPr>
                        <a:t>21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73</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033334135"/>
                  </a:ext>
                </a:extLst>
              </a:tr>
              <a:tr h="174054">
                <a:tc>
                  <a:txBody>
                    <a:bodyPr/>
                    <a:lstStyle/>
                    <a:p>
                      <a:pPr algn="r" fontAlgn="b"/>
                      <a:r>
                        <a:rPr lang="en-US" sz="1000" u="none" strike="noStrike">
                          <a:effectLst/>
                        </a:rPr>
                        <a:t>22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70</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718556049"/>
                  </a:ext>
                </a:extLst>
              </a:tr>
              <a:tr h="174054">
                <a:tc>
                  <a:txBody>
                    <a:bodyPr/>
                    <a:lstStyle/>
                    <a:p>
                      <a:pPr algn="r" fontAlgn="b"/>
                      <a:r>
                        <a:rPr lang="en-US" sz="1000" u="none" strike="noStrike">
                          <a:effectLst/>
                        </a:rPr>
                        <a:t>23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dirty="0">
                          <a:effectLst/>
                        </a:rPr>
                        <a:t>67</a:t>
                      </a:r>
                      <a:endParaRPr lang="en-US" sz="1000" b="0" i="0" u="none" strike="noStrike" dirty="0">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517861602"/>
                  </a:ext>
                </a:extLst>
              </a:tr>
            </a:tbl>
          </a:graphicData>
        </a:graphic>
      </p:graphicFrame>
      <p:graphicFrame>
        <p:nvGraphicFramePr>
          <p:cNvPr id="10" name="Chart 9"/>
          <p:cNvGraphicFramePr/>
          <p:nvPr>
            <p:extLst>
              <p:ext uri="{D42A27DB-BD31-4B8C-83A1-F6EECF244321}">
                <p14:modId xmlns:p14="http://schemas.microsoft.com/office/powerpoint/2010/main" val="2769184635"/>
              </p:ext>
            </p:extLst>
          </p:nvPr>
        </p:nvGraphicFramePr>
        <p:xfrm>
          <a:off x="3597584" y="1587260"/>
          <a:ext cx="3904488" cy="4069080"/>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10"/>
          <p:cNvSpPr/>
          <p:nvPr/>
        </p:nvSpPr>
        <p:spPr>
          <a:xfrm>
            <a:off x="4708628" y="1032536"/>
            <a:ext cx="1498031"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u="sng" dirty="0">
                <a:solidFill>
                  <a:schemeClr val="tx1"/>
                </a:solidFill>
                <a:latin typeface="Arial" panose="020B0604020202020204" pitchFamily="34" charset="0"/>
                <a:cs typeface="Arial" panose="020B0604020202020204" pitchFamily="34" charset="0"/>
              </a:rPr>
              <a:t>Input Data</a:t>
            </a:r>
          </a:p>
        </p:txBody>
      </p:sp>
      <p:sp>
        <p:nvSpPr>
          <p:cNvPr id="2" name="Slide Number Placeholder 1"/>
          <p:cNvSpPr>
            <a:spLocks noGrp="1"/>
          </p:cNvSpPr>
          <p:nvPr>
            <p:ph type="sldNum" sz="quarter" idx="12"/>
          </p:nvPr>
        </p:nvSpPr>
        <p:spPr/>
        <p:txBody>
          <a:bodyPr/>
          <a:lstStyle/>
          <a:p>
            <a:fld id="{40C8F69F-517D-412F-AFAD-84CC7A87D94F}" type="slidenum">
              <a:rPr lang="en-US" smtClean="0"/>
              <a:t>83</a:t>
            </a:fld>
            <a:endParaRPr lang="en-US"/>
          </a:p>
        </p:txBody>
      </p:sp>
    </p:spTree>
    <p:extLst>
      <p:ext uri="{BB962C8B-B14F-4D97-AF65-F5344CB8AC3E}">
        <p14:creationId xmlns:p14="http://schemas.microsoft.com/office/powerpoint/2010/main" val="234717969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fontScale="90000"/>
          </a:bodyPr>
          <a:lstStyle/>
          <a:p>
            <a:r>
              <a:rPr lang="en-US" sz="3600" dirty="0">
                <a:solidFill>
                  <a:srgbClr val="002060"/>
                </a:solidFill>
                <a:latin typeface="Arial" panose="020B0604020202020204" pitchFamily="34" charset="0"/>
                <a:cs typeface="Arial" panose="020B0604020202020204" pitchFamily="34" charset="0"/>
              </a:rPr>
              <a:t>Electricity Scheduling Problems:</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Solar PV Integration</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
          <p:cNvSpPr>
            <a:spLocks noGrp="1"/>
          </p:cNvSpPr>
          <p:nvPr>
            <p:ph idx="1"/>
          </p:nvPr>
        </p:nvSpPr>
        <p:spPr>
          <a:xfrm>
            <a:off x="395654" y="1207698"/>
            <a:ext cx="10835938" cy="4969265"/>
          </a:xfrm>
        </p:spPr>
        <p:txBody>
          <a:bodyPr>
            <a:noAutofit/>
          </a:bodyPr>
          <a:lstStyle/>
          <a:p>
            <a:r>
              <a:rPr lang="en-US" sz="1800" b="1" dirty="0"/>
              <a:t>Step 1</a:t>
            </a:r>
            <a:r>
              <a:rPr lang="en-US" sz="1800" dirty="0"/>
              <a:t>: Define SET</a:t>
            </a:r>
          </a:p>
          <a:p>
            <a:pPr lvl="1">
              <a:buFont typeface="Wingdings" panose="05000000000000000000" pitchFamily="2" charset="2"/>
              <a:buChar char="Ø"/>
            </a:pPr>
            <a:r>
              <a:rPr lang="en-US" sz="1200" dirty="0"/>
              <a:t>T = set of hours in a day</a:t>
            </a:r>
          </a:p>
          <a:p>
            <a:r>
              <a:rPr lang="en-US" sz="1800" b="1" dirty="0"/>
              <a:t>Step 2</a:t>
            </a:r>
            <a:r>
              <a:rPr lang="en-US" sz="1800" dirty="0"/>
              <a:t>: Define available PARAMETERS</a:t>
            </a:r>
          </a:p>
          <a:p>
            <a:pPr lvl="1">
              <a:buFont typeface="Wingdings" panose="05000000000000000000" pitchFamily="2" charset="2"/>
              <a:buChar char="Ø"/>
            </a:pPr>
            <a:r>
              <a:rPr lang="en-US" sz="1200" dirty="0" err="1"/>
              <a:t>SolarIrradiance</a:t>
            </a:r>
            <a:r>
              <a:rPr lang="en-US" sz="1200" baseline="-25000" dirty="0" err="1"/>
              <a:t>T</a:t>
            </a:r>
            <a:r>
              <a:rPr lang="en-US" sz="1200" dirty="0"/>
              <a:t> = Solar Irradiation at hour T (kW/m</a:t>
            </a:r>
            <a:r>
              <a:rPr lang="en-US" sz="1200" baseline="30000" dirty="0"/>
              <a:t>2</a:t>
            </a:r>
            <a:r>
              <a:rPr lang="en-US" sz="1200" dirty="0"/>
              <a:t>)</a:t>
            </a:r>
          </a:p>
          <a:p>
            <a:pPr lvl="1">
              <a:buFont typeface="Wingdings" panose="05000000000000000000" pitchFamily="2" charset="2"/>
              <a:buChar char="Ø"/>
            </a:pPr>
            <a:r>
              <a:rPr lang="en-US" sz="1200" dirty="0" err="1"/>
              <a:t>ElectricityDemand</a:t>
            </a:r>
            <a:r>
              <a:rPr lang="en-US" sz="1200" baseline="-25000" dirty="0" err="1"/>
              <a:t>T</a:t>
            </a:r>
            <a:r>
              <a:rPr lang="en-US" sz="1200" dirty="0"/>
              <a:t> = Electricity demand at hour T (kWh)</a:t>
            </a:r>
          </a:p>
          <a:p>
            <a:pPr lvl="1">
              <a:buFont typeface="Wingdings" panose="05000000000000000000" pitchFamily="2" charset="2"/>
              <a:buChar char="Ø"/>
            </a:pPr>
            <a:r>
              <a:rPr lang="en-US" sz="1200" dirty="0" err="1"/>
              <a:t>SolarEfficiency</a:t>
            </a:r>
            <a:r>
              <a:rPr lang="en-US" sz="1200" dirty="0"/>
              <a:t> = Efficiency of solar PV</a:t>
            </a:r>
          </a:p>
          <a:p>
            <a:pPr lvl="1">
              <a:buFont typeface="Wingdings" panose="05000000000000000000" pitchFamily="2" charset="2"/>
              <a:buChar char="Ø"/>
            </a:pPr>
            <a:r>
              <a:rPr lang="en-US" sz="1200" dirty="0" err="1"/>
              <a:t>InverterEfficiency</a:t>
            </a:r>
            <a:r>
              <a:rPr lang="en-US" sz="1200" dirty="0"/>
              <a:t> = Efficiency of inverter to convert DC electricity from solar to AC</a:t>
            </a:r>
          </a:p>
          <a:p>
            <a:pPr lvl="1">
              <a:buFont typeface="Wingdings" panose="05000000000000000000" pitchFamily="2" charset="2"/>
              <a:buChar char="Ø"/>
            </a:pPr>
            <a:r>
              <a:rPr lang="en-US" sz="1200" dirty="0" err="1"/>
              <a:t>SolarAreaDensity</a:t>
            </a:r>
            <a:r>
              <a:rPr lang="en-US" sz="1200" dirty="0"/>
              <a:t> = Solar PV power density (kW/m</a:t>
            </a:r>
            <a:r>
              <a:rPr lang="en-US" sz="1200" baseline="30000" dirty="0"/>
              <a:t>2</a:t>
            </a:r>
            <a:r>
              <a:rPr lang="en-US" sz="1200" dirty="0"/>
              <a:t>)</a:t>
            </a:r>
          </a:p>
          <a:p>
            <a:pPr lvl="1">
              <a:buFont typeface="Wingdings" panose="05000000000000000000" pitchFamily="2" charset="2"/>
              <a:buChar char="Ø"/>
            </a:pPr>
            <a:r>
              <a:rPr lang="en-US" sz="1200" dirty="0" err="1"/>
              <a:t>ElectricityTariff</a:t>
            </a:r>
            <a:r>
              <a:rPr lang="en-US" sz="1200" dirty="0"/>
              <a:t> = Electricity tariff (USD/kWh)</a:t>
            </a:r>
          </a:p>
          <a:p>
            <a:pPr lvl="1">
              <a:buFont typeface="Wingdings" panose="05000000000000000000" pitchFamily="2" charset="2"/>
              <a:buChar char="Ø"/>
            </a:pPr>
            <a:r>
              <a:rPr lang="en-US" sz="1200" dirty="0" err="1"/>
              <a:t>SolarInvestmentCost</a:t>
            </a:r>
            <a:r>
              <a:rPr lang="en-US" sz="1200" dirty="0"/>
              <a:t> = Investment cost of solar PV (USD/kW)</a:t>
            </a:r>
          </a:p>
          <a:p>
            <a:pPr lvl="1">
              <a:buFont typeface="Wingdings" panose="05000000000000000000" pitchFamily="2" charset="2"/>
              <a:buChar char="Ø"/>
            </a:pPr>
            <a:r>
              <a:rPr lang="en-US" sz="1200" dirty="0" err="1"/>
              <a:t>SolarOperatingCost</a:t>
            </a:r>
            <a:r>
              <a:rPr lang="en-US" sz="1200" dirty="0"/>
              <a:t> = Investment cost of solar PV (USD/kW/year)</a:t>
            </a:r>
          </a:p>
          <a:p>
            <a:pPr lvl="1">
              <a:buFont typeface="Wingdings" panose="05000000000000000000" pitchFamily="2" charset="2"/>
              <a:buChar char="Ø"/>
            </a:pPr>
            <a:r>
              <a:rPr lang="en-US" sz="1200" dirty="0" err="1"/>
              <a:t>InverterInvestmentCost</a:t>
            </a:r>
            <a:r>
              <a:rPr lang="en-US" sz="1200" dirty="0"/>
              <a:t> = Investment cost of inverter (USD/kW)</a:t>
            </a:r>
          </a:p>
          <a:p>
            <a:pPr lvl="1">
              <a:buFont typeface="Wingdings" panose="05000000000000000000" pitchFamily="2" charset="2"/>
              <a:buChar char="Ø"/>
            </a:pPr>
            <a:r>
              <a:rPr lang="en-US" sz="1200" dirty="0" err="1"/>
              <a:t>i</a:t>
            </a:r>
            <a:r>
              <a:rPr lang="en-US" sz="1200" dirty="0"/>
              <a:t> = Interest rate</a:t>
            </a:r>
          </a:p>
          <a:p>
            <a:pPr lvl="1">
              <a:buFont typeface="Wingdings" panose="05000000000000000000" pitchFamily="2" charset="2"/>
              <a:buChar char="Ø"/>
            </a:pPr>
            <a:r>
              <a:rPr lang="en-US" sz="1200" dirty="0"/>
              <a:t>SL = Solar PV lifetime (year)</a:t>
            </a:r>
          </a:p>
          <a:p>
            <a:pPr lvl="1">
              <a:buFont typeface="Wingdings" panose="05000000000000000000" pitchFamily="2" charset="2"/>
              <a:buChar char="Ø"/>
            </a:pPr>
            <a:r>
              <a:rPr lang="en-US" sz="1200" dirty="0"/>
              <a:t>IL = Inverter lifetime (year)</a:t>
            </a:r>
          </a:p>
          <a:p>
            <a:r>
              <a:rPr lang="en-US" sz="1800" b="1" dirty="0"/>
              <a:t>Step 3</a:t>
            </a:r>
            <a:r>
              <a:rPr lang="en-US" sz="1800" dirty="0"/>
              <a:t>: Define DECISION VARIABLES</a:t>
            </a:r>
          </a:p>
          <a:p>
            <a:pPr lvl="1">
              <a:buFont typeface="Wingdings" panose="05000000000000000000" pitchFamily="2" charset="2"/>
              <a:buChar char="Ø"/>
            </a:pPr>
            <a:r>
              <a:rPr lang="en-US" sz="1200" dirty="0" err="1"/>
              <a:t>SolarEnergyProduced</a:t>
            </a:r>
            <a:r>
              <a:rPr lang="en-US" sz="1200" baseline="-25000" dirty="0" err="1"/>
              <a:t>T</a:t>
            </a:r>
            <a:r>
              <a:rPr lang="en-US" sz="1200" dirty="0"/>
              <a:t> = Electricity generation from solar PV at hour T (kWh)</a:t>
            </a:r>
          </a:p>
          <a:p>
            <a:pPr lvl="1">
              <a:buFont typeface="Wingdings" panose="05000000000000000000" pitchFamily="2" charset="2"/>
              <a:buChar char="Ø"/>
            </a:pPr>
            <a:r>
              <a:rPr lang="en-US" sz="1200" dirty="0" err="1"/>
              <a:t>EnergyFromGrid</a:t>
            </a:r>
            <a:r>
              <a:rPr lang="en-US" sz="1200" baseline="-25000" dirty="0" err="1"/>
              <a:t>T</a:t>
            </a:r>
            <a:r>
              <a:rPr lang="en-US" sz="1200" dirty="0"/>
              <a:t> = Electricity from the grid at hour T (kWh)</a:t>
            </a:r>
          </a:p>
          <a:p>
            <a:pPr lvl="1">
              <a:buFont typeface="Wingdings" panose="05000000000000000000" pitchFamily="2" charset="2"/>
              <a:buChar char="Ø"/>
            </a:pPr>
            <a:r>
              <a:rPr lang="en-US" sz="1200" dirty="0"/>
              <a:t>As solar irradiance parameter listed above is in kW/m</a:t>
            </a:r>
            <a:r>
              <a:rPr lang="en-US" sz="1200" baseline="30000" dirty="0"/>
              <a:t>2</a:t>
            </a:r>
            <a:r>
              <a:rPr lang="en-US" sz="1200" dirty="0"/>
              <a:t>, we need to convert it into kWh unit to ensure similar unit is being used for the energy balance. Thus, </a:t>
            </a:r>
            <a:r>
              <a:rPr lang="en-US" sz="1200" dirty="0" err="1"/>
              <a:t>MicrogridAreaSolar</a:t>
            </a:r>
            <a:r>
              <a:rPr lang="en-US" sz="1200" dirty="0"/>
              <a:t> in m</a:t>
            </a:r>
            <a:r>
              <a:rPr lang="en-US" sz="1200" baseline="30000" dirty="0"/>
              <a:t>2</a:t>
            </a:r>
            <a:r>
              <a:rPr lang="en-US" sz="1200" dirty="0"/>
              <a:t> = Area needed for solar PV installation, is declared as a variable to cancel out the unit. </a:t>
            </a:r>
          </a:p>
          <a:p>
            <a:pPr lvl="1">
              <a:buFont typeface="Wingdings" panose="05000000000000000000" pitchFamily="2" charset="2"/>
              <a:buChar char="Ø"/>
            </a:pPr>
            <a:r>
              <a:rPr lang="en-US" sz="1200" dirty="0" err="1"/>
              <a:t>InverterCapacitySolar</a:t>
            </a:r>
            <a:r>
              <a:rPr lang="en-US" sz="1200" dirty="0"/>
              <a:t> = Capacity of inverter (kW)</a:t>
            </a:r>
          </a:p>
          <a:p>
            <a:pPr lvl="1">
              <a:buFont typeface="Wingdings" panose="05000000000000000000" pitchFamily="2" charset="2"/>
              <a:buChar char="Ø"/>
            </a:pPr>
            <a:endParaRPr lang="en-US" sz="1200" dirty="0"/>
          </a:p>
          <a:p>
            <a:pPr lvl="1">
              <a:buFont typeface="Wingdings" panose="05000000000000000000" pitchFamily="2" charset="2"/>
              <a:buChar char="Ø"/>
            </a:pPr>
            <a:endParaRPr lang="en-US" sz="1200" dirty="0"/>
          </a:p>
        </p:txBody>
      </p:sp>
      <p:sp>
        <p:nvSpPr>
          <p:cNvPr id="12" name="Rectangle 11"/>
          <p:cNvSpPr/>
          <p:nvPr/>
        </p:nvSpPr>
        <p:spPr>
          <a:xfrm>
            <a:off x="3561431" y="965638"/>
            <a:ext cx="4926961"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u="sng" dirty="0">
                <a:solidFill>
                  <a:schemeClr val="tx1"/>
                </a:solidFill>
                <a:latin typeface="Arial" panose="020B0604020202020204" pitchFamily="34" charset="0"/>
                <a:cs typeface="Arial" panose="020B0604020202020204" pitchFamily="34" charset="0"/>
              </a:rPr>
              <a:t>Steps to Develop a Mathematical Model</a:t>
            </a:r>
          </a:p>
        </p:txBody>
      </p:sp>
      <p:sp>
        <p:nvSpPr>
          <p:cNvPr id="2" name="Slide Number Placeholder 1"/>
          <p:cNvSpPr>
            <a:spLocks noGrp="1"/>
          </p:cNvSpPr>
          <p:nvPr>
            <p:ph type="sldNum" sz="quarter" idx="12"/>
          </p:nvPr>
        </p:nvSpPr>
        <p:spPr/>
        <p:txBody>
          <a:bodyPr/>
          <a:lstStyle/>
          <a:p>
            <a:fld id="{40C8F69F-517D-412F-AFAD-84CC7A87D94F}" type="slidenum">
              <a:rPr lang="en-US" smtClean="0"/>
              <a:t>84</a:t>
            </a:fld>
            <a:endParaRPr lang="en-US"/>
          </a:p>
        </p:txBody>
      </p:sp>
    </p:spTree>
    <p:extLst>
      <p:ext uri="{BB962C8B-B14F-4D97-AF65-F5344CB8AC3E}">
        <p14:creationId xmlns:p14="http://schemas.microsoft.com/office/powerpoint/2010/main" val="347747768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fontScale="90000"/>
          </a:bodyPr>
          <a:lstStyle/>
          <a:p>
            <a:r>
              <a:rPr lang="en-US" sz="3600" dirty="0">
                <a:solidFill>
                  <a:srgbClr val="002060"/>
                </a:solidFill>
                <a:latin typeface="Arial" panose="020B0604020202020204" pitchFamily="34" charset="0"/>
                <a:cs typeface="Arial" panose="020B0604020202020204" pitchFamily="34" charset="0"/>
              </a:rPr>
              <a:t>Electricity Scheduling Problems:</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Solar PV Integration</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Content Placeholder 1"/>
              <p:cNvSpPr>
                <a:spLocks noGrp="1"/>
              </p:cNvSpPr>
              <p:nvPr>
                <p:ph idx="1"/>
              </p:nvPr>
            </p:nvSpPr>
            <p:spPr>
              <a:xfrm>
                <a:off x="395654" y="1337092"/>
                <a:ext cx="10835938" cy="4969265"/>
              </a:xfrm>
            </p:spPr>
            <p:txBody>
              <a:bodyPr>
                <a:noAutofit/>
              </a:bodyPr>
              <a:lstStyle/>
              <a:p>
                <a:r>
                  <a:rPr lang="en-US" sz="2000" b="1" dirty="0"/>
                  <a:t>Step 4</a:t>
                </a:r>
                <a:r>
                  <a:rPr lang="en-US" sz="2000" dirty="0"/>
                  <a:t>: Define OBJECTIVE FUNCTION</a:t>
                </a:r>
              </a:p>
              <a:p>
                <a:pPr lvl="1">
                  <a:buFont typeface="Wingdings" panose="05000000000000000000" pitchFamily="2" charset="2"/>
                  <a:buChar char="Ø"/>
                </a:pPr>
                <a:r>
                  <a:rPr lang="en-US" sz="1400" dirty="0"/>
                  <a:t>Minimize </a:t>
                </a:r>
                <a:r>
                  <a:rPr lang="en-US" sz="1400" dirty="0" err="1"/>
                  <a:t>TotalCost</a:t>
                </a:r>
                <a:r>
                  <a:rPr lang="en-US" sz="1400" dirty="0"/>
                  <a:t> of meeting electricity demand from solar PV and grid.</a:t>
                </a:r>
              </a:p>
              <a:p>
                <a:pPr lvl="1">
                  <a:buFont typeface="Wingdings" panose="05000000000000000000" pitchFamily="2" charset="2"/>
                  <a:buChar char="Ø"/>
                </a:pPr>
                <a:r>
                  <a:rPr lang="en-US" sz="1400" dirty="0" err="1"/>
                  <a:t>TotalCost</a:t>
                </a:r>
                <a:r>
                  <a:rPr lang="en-US" sz="1400" dirty="0"/>
                  <a:t> = </a:t>
                </a:r>
                <a:r>
                  <a:rPr lang="en-US" sz="1400" dirty="0" err="1"/>
                  <a:t>MicrogridAreaSolar</a:t>
                </a:r>
                <a:r>
                  <a:rPr lang="en-US" sz="1400" dirty="0"/>
                  <a:t> x </a:t>
                </a:r>
                <a:r>
                  <a:rPr lang="en-US" sz="1400" dirty="0" err="1"/>
                  <a:t>SolarAreaDensity</a:t>
                </a:r>
                <a:r>
                  <a:rPr lang="en-US" sz="1400" dirty="0"/>
                  <a:t> x [</a:t>
                </a:r>
                <a:r>
                  <a:rPr lang="en-US" sz="1400" dirty="0" err="1"/>
                  <a:t>SolarInvestmentCost</a:t>
                </a:r>
                <a:r>
                  <a:rPr lang="en-US" sz="1400" dirty="0"/>
                  <a:t> * </a:t>
                </a:r>
                <a:r>
                  <a:rPr lang="en-US" sz="1400" dirty="0" err="1"/>
                  <a:t>AnnualizedInvestmentFactorSolar</a:t>
                </a:r>
                <a:r>
                  <a:rPr lang="en-US" sz="1400" dirty="0"/>
                  <a:t> + Operating Cost]</a:t>
                </a:r>
              </a:p>
              <a:p>
                <a:pPr marL="457200" lvl="1" indent="0">
                  <a:buNone/>
                </a:pPr>
                <a:r>
                  <a:rPr lang="en-US" sz="1400" dirty="0"/>
                  <a:t>       + </a:t>
                </a:r>
                <a:r>
                  <a:rPr lang="en-US" sz="1400" dirty="0" err="1"/>
                  <a:t>InverterCapacity</a:t>
                </a:r>
                <a:r>
                  <a:rPr lang="en-US" sz="1400" dirty="0"/>
                  <a:t> x </a:t>
                </a:r>
                <a:r>
                  <a:rPr lang="en-US" sz="1400" dirty="0" err="1"/>
                  <a:t>InverterInvestmentCost</a:t>
                </a:r>
                <a:r>
                  <a:rPr lang="en-US" sz="1400" dirty="0"/>
                  <a:t> x </a:t>
                </a:r>
                <a:r>
                  <a:rPr lang="en-US" sz="1400" dirty="0" err="1"/>
                  <a:t>AnnualizedInvestmentFactorInverter</a:t>
                </a:r>
                <a:endParaRPr lang="en-US" sz="1400" dirty="0"/>
              </a:p>
              <a:p>
                <a:pPr marL="457200" lvl="1" indent="0">
                  <a:buNone/>
                </a:pPr>
                <a:r>
                  <a:rPr lang="en-US" sz="1400" dirty="0"/>
                  <a:t>       + </a:t>
                </a:r>
                <a14:m>
                  <m:oMath xmlns:m="http://schemas.openxmlformats.org/officeDocument/2006/math">
                    <m:nary>
                      <m:naryPr>
                        <m:chr m:val="∑"/>
                        <m:supHide m:val="on"/>
                        <m:ctrlPr>
                          <a:rPr lang="en-US" sz="1400" i="1" smtClean="0">
                            <a:latin typeface="Cambria Math" panose="02040503050406030204" pitchFamily="18" charset="0"/>
                          </a:rPr>
                        </m:ctrlPr>
                      </m:naryPr>
                      <m:sub>
                        <m:r>
                          <m:rPr>
                            <m:brk m:alnAt="7"/>
                          </m:rPr>
                          <a:rPr lang="en-US" sz="1400" b="0" i="1" smtClean="0">
                            <a:latin typeface="Cambria Math" panose="02040503050406030204" pitchFamily="18" charset="0"/>
                          </a:rPr>
                          <m:t>𝑇</m:t>
                        </m:r>
                      </m:sub>
                      <m:sup/>
                      <m:e>
                        <m:r>
                          <m:rPr>
                            <m:nor/>
                          </m:rPr>
                          <a:rPr lang="en-US" sz="1400" dirty="0"/>
                          <m:t>EnergyFromGrid</m:t>
                        </m:r>
                        <m:r>
                          <m:rPr>
                            <m:nor/>
                          </m:rPr>
                          <a:rPr lang="en-US" sz="1400" baseline="-25000" dirty="0"/>
                          <m:t>T</m:t>
                        </m:r>
                      </m:e>
                    </m:nary>
                  </m:oMath>
                </a14:m>
                <a:r>
                  <a:rPr lang="en-US" sz="1400" dirty="0"/>
                  <a:t> x </a:t>
                </a:r>
                <a:r>
                  <a:rPr lang="en-US" sz="1400" dirty="0" err="1"/>
                  <a:t>ElectricityTariff</a:t>
                </a:r>
                <a:r>
                  <a:rPr lang="en-US" sz="1400" dirty="0"/>
                  <a:t> x 365</a:t>
                </a:r>
              </a:p>
              <a:p>
                <a:pPr lvl="1">
                  <a:buFont typeface="Wingdings" panose="05000000000000000000" pitchFamily="2" charset="2"/>
                  <a:buChar char="Ø"/>
                </a:pPr>
                <a:endParaRPr lang="en-US" sz="1400" dirty="0"/>
              </a:p>
              <a:p>
                <a:r>
                  <a:rPr lang="en-US" sz="2000" b="1" dirty="0"/>
                  <a:t>Step 5</a:t>
                </a:r>
                <a:r>
                  <a:rPr lang="en-US" sz="2000" dirty="0"/>
                  <a:t>: Define CONSTRAINTS</a:t>
                </a:r>
              </a:p>
              <a:p>
                <a:pPr lvl="1">
                  <a:buFont typeface="Wingdings" panose="05000000000000000000" pitchFamily="2" charset="2"/>
                  <a:buChar char="Ø"/>
                </a:pPr>
                <a:r>
                  <a:rPr lang="en-US" sz="1400" dirty="0"/>
                  <a:t>Solar Energy Supply: </a:t>
                </a:r>
                <a:r>
                  <a:rPr lang="en-US" sz="1400" dirty="0" err="1"/>
                  <a:t>SolarEnergyProduced</a:t>
                </a:r>
                <a:r>
                  <a:rPr lang="en-US" sz="1400" baseline="-25000" dirty="0" err="1"/>
                  <a:t>T</a:t>
                </a:r>
                <a:r>
                  <a:rPr lang="en-US" sz="1400" dirty="0"/>
                  <a:t> = </a:t>
                </a:r>
                <a:r>
                  <a:rPr lang="en-US" sz="1400" dirty="0" err="1"/>
                  <a:t>MicrogridAreaSolar</a:t>
                </a:r>
                <a:r>
                  <a:rPr lang="en-US" sz="1400" dirty="0"/>
                  <a:t> x </a:t>
                </a:r>
                <a:r>
                  <a:rPr lang="en-US" sz="1400" dirty="0" err="1"/>
                  <a:t>SolarIrradiance</a:t>
                </a:r>
                <a:r>
                  <a:rPr lang="en-US" sz="1400" baseline="-25000" dirty="0" err="1"/>
                  <a:t>T</a:t>
                </a:r>
                <a:r>
                  <a:rPr lang="en-US" sz="1400" dirty="0"/>
                  <a:t> x </a:t>
                </a:r>
                <a:r>
                  <a:rPr lang="en-US" sz="1400" dirty="0" err="1"/>
                  <a:t>SolarEfficiency</a:t>
                </a:r>
                <a:r>
                  <a:rPr lang="en-US" sz="1400" dirty="0"/>
                  <a:t>	</a:t>
                </a:r>
                <a14:m>
                  <m:oMath xmlns:m="http://schemas.openxmlformats.org/officeDocument/2006/math">
                    <m:sSub>
                      <m:sSubPr>
                        <m:ctrlPr>
                          <a:rPr lang="en-US" sz="1400" i="1" smtClean="0">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m:t>
                        </m:r>
                      </m:e>
                      <m:sub>
                        <m:r>
                          <a:rPr lang="en-US" sz="1400" b="0" i="1" smtClean="0">
                            <a:latin typeface="Cambria Math" panose="02040503050406030204" pitchFamily="18" charset="0"/>
                            <a:ea typeface="Cambria Math" panose="02040503050406030204" pitchFamily="18" charset="0"/>
                          </a:rPr>
                          <m:t>𝑇</m:t>
                        </m:r>
                      </m:sub>
                    </m:sSub>
                  </m:oMath>
                </a14:m>
                <a:endParaRPr lang="en-US" sz="1400" dirty="0"/>
              </a:p>
              <a:p>
                <a:pPr lvl="1">
                  <a:buFont typeface="Wingdings" panose="05000000000000000000" pitchFamily="2" charset="2"/>
                  <a:buChar char="Ø"/>
                </a:pPr>
                <a:r>
                  <a:rPr lang="en-US" sz="1400" dirty="0"/>
                  <a:t>Electricity Demand: </a:t>
                </a:r>
                <a:r>
                  <a:rPr lang="en-US" sz="1400" dirty="0" err="1"/>
                  <a:t>SolarEnergyProduced</a:t>
                </a:r>
                <a:r>
                  <a:rPr lang="en-US" sz="1400" baseline="-25000" dirty="0" err="1"/>
                  <a:t>T</a:t>
                </a:r>
                <a:r>
                  <a:rPr lang="en-US" sz="1400" dirty="0"/>
                  <a:t> + </a:t>
                </a:r>
                <a:r>
                  <a:rPr lang="en-US" sz="1400" dirty="0" err="1"/>
                  <a:t>EnergyFromGrid</a:t>
                </a:r>
                <a:r>
                  <a:rPr lang="en-US" sz="1400" baseline="-25000" dirty="0" err="1"/>
                  <a:t>T</a:t>
                </a:r>
                <a:r>
                  <a:rPr lang="en-US" sz="1400" dirty="0"/>
                  <a:t> = </a:t>
                </a:r>
                <a:r>
                  <a:rPr lang="en-US" sz="1400" dirty="0" err="1"/>
                  <a:t>ElectricityDemand</a:t>
                </a:r>
                <a:r>
                  <a:rPr lang="en-US" sz="1400" baseline="-25000" dirty="0" err="1"/>
                  <a:t>T</a:t>
                </a:r>
                <a:r>
                  <a:rPr lang="en-US" sz="1400" baseline="-25000" dirty="0"/>
                  <a:t>		</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ea typeface="Cambria Math" panose="02040503050406030204" pitchFamily="18" charset="0"/>
                          </a:rPr>
                          <m:t>𝑇</m:t>
                        </m:r>
                      </m:sub>
                    </m:sSub>
                  </m:oMath>
                </a14:m>
                <a:endParaRPr lang="en-US" sz="1400" dirty="0"/>
              </a:p>
              <a:p>
                <a:pPr lvl="1">
                  <a:buFont typeface="Wingdings" panose="05000000000000000000" pitchFamily="2" charset="2"/>
                  <a:buChar char="Ø"/>
                </a:pPr>
                <a:r>
                  <a:rPr lang="en-US" sz="1400" dirty="0"/>
                  <a:t>Inverter Capacity: </a:t>
                </a:r>
                <a:r>
                  <a:rPr lang="en-US" sz="1400" dirty="0" err="1"/>
                  <a:t>SolarEnergyProduced</a:t>
                </a:r>
                <a:r>
                  <a:rPr lang="en-US" sz="1400" baseline="-25000" dirty="0" err="1"/>
                  <a:t>T</a:t>
                </a:r>
                <a:r>
                  <a:rPr lang="en-US" sz="1400" dirty="0"/>
                  <a:t> ≤ </a:t>
                </a:r>
                <a:r>
                  <a:rPr lang="en-US" sz="1400" dirty="0" err="1"/>
                  <a:t>InverterCapacity</a:t>
                </a:r>
                <a:r>
                  <a:rPr lang="en-US" sz="1400" dirty="0"/>
                  <a:t>				</a:t>
                </a:r>
                <a14:m>
                  <m:oMath xmlns:m="http://schemas.openxmlformats.org/officeDocument/2006/math">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m:t>
                        </m:r>
                      </m:e>
                      <m:sub>
                        <m:r>
                          <a:rPr lang="en-US" sz="1400" i="1">
                            <a:latin typeface="Cambria Math" panose="02040503050406030204" pitchFamily="18" charset="0"/>
                            <a:ea typeface="Cambria Math" panose="02040503050406030204" pitchFamily="18" charset="0"/>
                          </a:rPr>
                          <m:t>𝑇</m:t>
                        </m:r>
                      </m:sub>
                    </m:sSub>
                  </m:oMath>
                </a14:m>
                <a:endParaRPr lang="en-US" sz="1400" dirty="0"/>
              </a:p>
              <a:p>
                <a:endParaRPr lang="en-US" sz="2000" b="1" dirty="0"/>
              </a:p>
              <a:p>
                <a:r>
                  <a:rPr lang="en-US" sz="2000" b="1" dirty="0"/>
                  <a:t>Step 6</a:t>
                </a:r>
                <a:r>
                  <a:rPr lang="en-US" sz="2000" dirty="0"/>
                  <a:t>: CODE the mathematical formulation in GAMS</a:t>
                </a:r>
                <a:endParaRPr lang="en-US" sz="1400" dirty="0"/>
              </a:p>
              <a:p>
                <a:pPr marL="457200" lvl="1" indent="0">
                  <a:buNone/>
                </a:pPr>
                <a:endParaRPr lang="en-US" sz="1400" dirty="0"/>
              </a:p>
            </p:txBody>
          </p:sp>
        </mc:Choice>
        <mc:Fallback xmlns="">
          <p:sp>
            <p:nvSpPr>
              <p:cNvPr id="11" name="Content Placeholder 1"/>
              <p:cNvSpPr>
                <a:spLocks noGrp="1" noRot="1" noChangeAspect="1" noMove="1" noResize="1" noEditPoints="1" noAdjustHandles="1" noChangeArrowheads="1" noChangeShapeType="1" noTextEdit="1"/>
              </p:cNvSpPr>
              <p:nvPr>
                <p:ph idx="1"/>
              </p:nvPr>
            </p:nvSpPr>
            <p:spPr>
              <a:xfrm>
                <a:off x="395654" y="1337092"/>
                <a:ext cx="10835938" cy="4969265"/>
              </a:xfrm>
              <a:blipFill>
                <a:blip r:embed="rId3"/>
                <a:stretch>
                  <a:fillRect l="-506" t="-1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724619" y="5555408"/>
                <a:ext cx="7435970" cy="100163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tx1"/>
                    </a:solidFill>
                    <a:latin typeface="Arial" panose="020B0604020202020204" pitchFamily="34" charset="0"/>
                    <a:cs typeface="Arial" panose="020B0604020202020204" pitchFamily="34" charset="0"/>
                  </a:rPr>
                  <a:t>Annualized Investment Factor =</a:t>
                </a:r>
                <a14:m>
                  <m:oMath xmlns:m="http://schemas.openxmlformats.org/officeDocument/2006/math">
                    <m:r>
                      <a:rPr lang="en-US" sz="1400" b="0" i="0" smtClean="0">
                        <a:solidFill>
                          <a:schemeClr val="tx1"/>
                        </a:solidFill>
                        <a:latin typeface="Cambria Math" panose="02040503050406030204" pitchFamily="18" charset="0"/>
                      </a:rPr>
                      <m:t> </m:t>
                    </m:r>
                    <m:f>
                      <m:fPr>
                        <m:ctrlPr>
                          <a:rPr lang="en-US" sz="1400" i="1" smtClean="0">
                            <a:solidFill>
                              <a:schemeClr val="tx1"/>
                            </a:solidFill>
                            <a:latin typeface="Cambria Math" panose="02040503050406030204" pitchFamily="18" charset="0"/>
                          </a:rPr>
                        </m:ctrlPr>
                      </m:fPr>
                      <m:num>
                        <m:r>
                          <a:rPr lang="en-US" sz="1400" b="0" i="1" smtClean="0">
                            <a:solidFill>
                              <a:schemeClr val="tx1"/>
                            </a:solidFill>
                            <a:latin typeface="Cambria Math" panose="02040503050406030204" pitchFamily="18" charset="0"/>
                          </a:rPr>
                          <m:t>𝑖</m:t>
                        </m:r>
                        <m:r>
                          <a:rPr lang="en-US" sz="1400" i="1" dirty="0">
                            <a:solidFill>
                              <a:schemeClr val="tx1"/>
                            </a:solidFill>
                            <a:latin typeface="Cambria Math" panose="02040503050406030204" pitchFamily="18" charset="0"/>
                          </a:rPr>
                          <m:t> </m:t>
                        </m:r>
                        <m:r>
                          <a:rPr lang="en-US" sz="1400" i="1" dirty="0">
                            <a:solidFill>
                              <a:schemeClr val="tx1"/>
                            </a:solidFill>
                            <a:latin typeface="Cambria Math" panose="02040503050406030204" pitchFamily="18" charset="0"/>
                          </a:rPr>
                          <m:t>𝑥</m:t>
                        </m:r>
                        <m:r>
                          <a:rPr lang="en-US" sz="1400" i="1" dirty="0">
                            <a:solidFill>
                              <a:schemeClr val="tx1"/>
                            </a:solidFill>
                            <a:latin typeface="Cambria Math" panose="02040503050406030204" pitchFamily="18" charset="0"/>
                          </a:rPr>
                          <m:t> (1 +</m:t>
                        </m:r>
                        <m:r>
                          <a:rPr lang="en-US" sz="1400" i="1" dirty="0" err="1">
                            <a:solidFill>
                              <a:schemeClr val="tx1"/>
                            </a:solidFill>
                            <a:latin typeface="Cambria Math" panose="02040503050406030204" pitchFamily="18" charset="0"/>
                          </a:rPr>
                          <m:t>𝑖</m:t>
                        </m:r>
                        <m:r>
                          <a:rPr lang="en-US" sz="1400" i="1" dirty="0">
                            <a:solidFill>
                              <a:schemeClr val="tx1"/>
                            </a:solidFill>
                            <a:latin typeface="Cambria Math" panose="02040503050406030204" pitchFamily="18" charset="0"/>
                          </a:rPr>
                          <m:t>)</m:t>
                        </m:r>
                        <m:r>
                          <a:rPr lang="en-US" sz="1400" i="1" baseline="30000" dirty="0">
                            <a:solidFill>
                              <a:schemeClr val="tx1"/>
                            </a:solidFill>
                            <a:latin typeface="Cambria Math" panose="02040503050406030204" pitchFamily="18" charset="0"/>
                          </a:rPr>
                          <m:t>𝐿𝑖𝑓𝑒𝑡𝑖𝑚𝑒</m:t>
                        </m:r>
                        <m:r>
                          <m:rPr>
                            <m:nor/>
                          </m:rPr>
                          <a:rPr lang="en-US" sz="1400" dirty="0">
                            <a:solidFill>
                              <a:schemeClr val="tx1"/>
                            </a:solidFill>
                            <a:latin typeface="Arial" panose="020B0604020202020204" pitchFamily="34" charset="0"/>
                            <a:cs typeface="Arial" panose="020B0604020202020204" pitchFamily="34" charset="0"/>
                          </a:rPr>
                          <m:t> </m:t>
                        </m:r>
                      </m:num>
                      <m:den>
                        <m:d>
                          <m:dPr>
                            <m:ctrlPr>
                              <a:rPr lang="en-US" sz="1400" i="1" dirty="0">
                                <a:solidFill>
                                  <a:schemeClr val="tx1"/>
                                </a:solidFill>
                                <a:latin typeface="Cambria Math" panose="02040503050406030204" pitchFamily="18" charset="0"/>
                              </a:rPr>
                            </m:ctrlPr>
                          </m:dPr>
                          <m:e>
                            <m:r>
                              <a:rPr lang="en-US" sz="1400" i="1" dirty="0">
                                <a:solidFill>
                                  <a:schemeClr val="tx1"/>
                                </a:solidFill>
                                <a:latin typeface="Cambria Math" panose="02040503050406030204" pitchFamily="18" charset="0"/>
                              </a:rPr>
                              <m:t>1 +</m:t>
                            </m:r>
                            <m:r>
                              <a:rPr lang="en-US" sz="1400" i="1" dirty="0" err="1">
                                <a:solidFill>
                                  <a:schemeClr val="tx1"/>
                                </a:solidFill>
                                <a:latin typeface="Cambria Math" panose="02040503050406030204" pitchFamily="18" charset="0"/>
                              </a:rPr>
                              <m:t>𝑖</m:t>
                            </m:r>
                          </m:e>
                        </m:d>
                        <m:r>
                          <a:rPr lang="en-US" sz="1400" i="1" baseline="30000" dirty="0">
                            <a:solidFill>
                              <a:schemeClr val="tx1"/>
                            </a:solidFill>
                            <a:latin typeface="Cambria Math" panose="02040503050406030204" pitchFamily="18" charset="0"/>
                          </a:rPr>
                          <m:t>𝐿𝑖𝑓𝑒𝑡𝑖𝑚𝑒</m:t>
                        </m:r>
                        <m:r>
                          <a:rPr lang="en-US" sz="1400" b="0" i="1" dirty="0" smtClean="0">
                            <a:solidFill>
                              <a:schemeClr val="tx1"/>
                            </a:solidFill>
                            <a:latin typeface="Cambria Math" panose="02040503050406030204" pitchFamily="18" charset="0"/>
                          </a:rPr>
                          <m:t>−1</m:t>
                        </m:r>
                      </m:den>
                    </m:f>
                  </m:oMath>
                </a14:m>
                <a:endParaRPr lang="en-US" sz="1400" dirty="0">
                  <a:solidFill>
                    <a:schemeClr val="tx1"/>
                  </a:solidFill>
                  <a:latin typeface="Arial" panose="020B0604020202020204" pitchFamily="34" charset="0"/>
                  <a:cs typeface="Arial" panose="020B0604020202020204" pitchFamily="34" charset="0"/>
                </a:endParaRPr>
              </a:p>
              <a:p>
                <a:endParaRPr lang="en-US" sz="1400" dirty="0">
                  <a:solidFill>
                    <a:schemeClr val="tx1"/>
                  </a:solidFill>
                  <a:latin typeface="Arial" panose="020B0604020202020204" pitchFamily="34" charset="0"/>
                  <a:cs typeface="Arial" panose="020B0604020202020204" pitchFamily="34" charset="0"/>
                </a:endParaRPr>
              </a:p>
              <a:p>
                <a:r>
                  <a:rPr lang="en-US" sz="1400" dirty="0">
                    <a:solidFill>
                      <a:schemeClr val="tx1"/>
                    </a:solidFill>
                    <a:latin typeface="Arial" panose="020B0604020202020204" pitchFamily="34" charset="0"/>
                    <a:cs typeface="Arial" panose="020B0604020202020204" pitchFamily="34" charset="0"/>
                  </a:rPr>
                  <a:t>Where, </a:t>
                </a:r>
                <a:r>
                  <a:rPr lang="en-US" sz="1400" i="1" dirty="0" err="1">
                    <a:solidFill>
                      <a:schemeClr val="tx1"/>
                    </a:solidFill>
                    <a:latin typeface="Arial" panose="020B0604020202020204" pitchFamily="34" charset="0"/>
                    <a:cs typeface="Arial" panose="020B0604020202020204" pitchFamily="34" charset="0"/>
                  </a:rPr>
                  <a:t>i</a:t>
                </a:r>
                <a:r>
                  <a:rPr lang="en-US" sz="1400" dirty="0">
                    <a:solidFill>
                      <a:schemeClr val="tx1"/>
                    </a:solidFill>
                    <a:latin typeface="Arial" panose="020B0604020202020204" pitchFamily="34" charset="0"/>
                    <a:cs typeface="Arial" panose="020B0604020202020204" pitchFamily="34" charset="0"/>
                  </a:rPr>
                  <a:t> is interest rate, </a:t>
                </a:r>
                <a:r>
                  <a:rPr lang="en-US" sz="1400" i="1" dirty="0">
                    <a:solidFill>
                      <a:schemeClr val="tx1"/>
                    </a:solidFill>
                    <a:latin typeface="Arial" panose="020B0604020202020204" pitchFamily="34" charset="0"/>
                    <a:cs typeface="Arial" panose="020B0604020202020204" pitchFamily="34" charset="0"/>
                  </a:rPr>
                  <a:t>lifetime </a:t>
                </a:r>
                <a:r>
                  <a:rPr lang="en-US" sz="1400" dirty="0">
                    <a:solidFill>
                      <a:schemeClr val="tx1"/>
                    </a:solidFill>
                    <a:latin typeface="Arial" panose="020B0604020202020204" pitchFamily="34" charset="0"/>
                    <a:cs typeface="Arial" panose="020B0604020202020204" pitchFamily="34" charset="0"/>
                  </a:rPr>
                  <a:t>is the economic life of a technology</a:t>
                </a:r>
              </a:p>
            </p:txBody>
          </p:sp>
        </mc:Choice>
        <mc:Fallback xmlns="">
          <p:sp>
            <p:nvSpPr>
              <p:cNvPr id="3" name="Rectangle 2"/>
              <p:cNvSpPr>
                <a:spLocks noRot="1" noChangeAspect="1" noMove="1" noResize="1" noEditPoints="1" noAdjustHandles="1" noChangeArrowheads="1" noChangeShapeType="1" noTextEdit="1"/>
              </p:cNvSpPr>
              <p:nvPr/>
            </p:nvSpPr>
            <p:spPr>
              <a:xfrm>
                <a:off x="724619" y="5555408"/>
                <a:ext cx="7435970" cy="1001633"/>
              </a:xfrm>
              <a:prstGeom prst="rect">
                <a:avLst/>
              </a:prstGeom>
              <a:blipFill>
                <a:blip r:embed="rId4"/>
                <a:stretch>
                  <a:fillRect l="-164"/>
                </a:stretch>
              </a:blipFill>
            </p:spPr>
            <p:txBody>
              <a:bodyPr/>
              <a:lstStyle/>
              <a:p>
                <a:r>
                  <a:rPr lang="en-US">
                    <a:noFill/>
                  </a:rPr>
                  <a:t> </a:t>
                </a:r>
              </a:p>
            </p:txBody>
          </p:sp>
        </mc:Fallback>
      </mc:AlternateContent>
      <p:sp>
        <p:nvSpPr>
          <p:cNvPr id="8" name="Rectangle 7"/>
          <p:cNvSpPr/>
          <p:nvPr/>
        </p:nvSpPr>
        <p:spPr>
          <a:xfrm>
            <a:off x="750497" y="5181055"/>
            <a:ext cx="1498031"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b="1" dirty="0">
                <a:solidFill>
                  <a:schemeClr val="tx1"/>
                </a:solidFill>
                <a:latin typeface="Arial" panose="020B0604020202020204" pitchFamily="34" charset="0"/>
                <a:cs typeface="Arial" panose="020B0604020202020204" pitchFamily="34" charset="0"/>
              </a:rPr>
              <a:t>Note:</a:t>
            </a:r>
          </a:p>
        </p:txBody>
      </p:sp>
      <p:sp>
        <p:nvSpPr>
          <p:cNvPr id="10" name="Rectangle 9"/>
          <p:cNvSpPr/>
          <p:nvPr/>
        </p:nvSpPr>
        <p:spPr>
          <a:xfrm>
            <a:off x="3561431" y="965638"/>
            <a:ext cx="4926961"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u="sng" dirty="0">
                <a:solidFill>
                  <a:schemeClr val="tx1"/>
                </a:solidFill>
                <a:latin typeface="Arial" panose="020B0604020202020204" pitchFamily="34" charset="0"/>
                <a:cs typeface="Arial" panose="020B0604020202020204" pitchFamily="34" charset="0"/>
              </a:rPr>
              <a:t>Steps to Develop a Mathematical Model</a:t>
            </a:r>
          </a:p>
        </p:txBody>
      </p:sp>
      <p:sp>
        <p:nvSpPr>
          <p:cNvPr id="2" name="Slide Number Placeholder 1"/>
          <p:cNvSpPr>
            <a:spLocks noGrp="1"/>
          </p:cNvSpPr>
          <p:nvPr>
            <p:ph type="sldNum" sz="quarter" idx="12"/>
          </p:nvPr>
        </p:nvSpPr>
        <p:spPr/>
        <p:txBody>
          <a:bodyPr/>
          <a:lstStyle/>
          <a:p>
            <a:fld id="{40C8F69F-517D-412F-AFAD-84CC7A87D94F}" type="slidenum">
              <a:rPr lang="en-US" smtClean="0"/>
              <a:t>85</a:t>
            </a:fld>
            <a:endParaRPr lang="en-US"/>
          </a:p>
        </p:txBody>
      </p:sp>
    </p:spTree>
    <p:extLst>
      <p:ext uri="{BB962C8B-B14F-4D97-AF65-F5344CB8AC3E}">
        <p14:creationId xmlns:p14="http://schemas.microsoft.com/office/powerpoint/2010/main" val="330807069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395654" y="174824"/>
            <a:ext cx="10515600" cy="713177"/>
          </a:xfrm>
        </p:spPr>
        <p:txBody>
          <a:bodyPr>
            <a:normAutofit fontScale="90000"/>
          </a:bodyPr>
          <a:lstStyle/>
          <a:p>
            <a:r>
              <a:rPr lang="en-US" sz="3600" dirty="0">
                <a:solidFill>
                  <a:srgbClr val="002060"/>
                </a:solidFill>
                <a:latin typeface="Arial" panose="020B0604020202020204" pitchFamily="34" charset="0"/>
                <a:cs typeface="Arial" panose="020B0604020202020204" pitchFamily="34" charset="0"/>
              </a:rPr>
              <a:t>Electricity Scheduling Problems:</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Solar PV Integration</a:t>
            </a:r>
          </a:p>
        </p:txBody>
      </p:sp>
      <p:sp>
        <p:nvSpPr>
          <p:cNvPr id="9" name="Rectangle 8"/>
          <p:cNvSpPr/>
          <p:nvPr/>
        </p:nvSpPr>
        <p:spPr>
          <a:xfrm>
            <a:off x="475351" y="1170635"/>
            <a:ext cx="2552521"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u="sng" dirty="0">
                <a:solidFill>
                  <a:schemeClr val="tx1"/>
                </a:solidFill>
                <a:latin typeface="Arial" panose="020B0604020202020204" pitchFamily="34" charset="0"/>
                <a:cs typeface="Arial" panose="020B0604020202020204" pitchFamily="34" charset="0"/>
              </a:rPr>
              <a:t>Sets and parameters</a:t>
            </a:r>
          </a:p>
        </p:txBody>
      </p:sp>
      <p:pic>
        <p:nvPicPr>
          <p:cNvPr id="10" name="Picture 9"/>
          <p:cNvPicPr>
            <a:picLocks noChangeAspect="1"/>
          </p:cNvPicPr>
          <p:nvPr/>
        </p:nvPicPr>
        <p:blipFill rotWithShape="1">
          <a:blip r:embed="rId3"/>
          <a:srcRect t="16821"/>
          <a:stretch/>
        </p:blipFill>
        <p:spPr>
          <a:xfrm>
            <a:off x="633996" y="1794076"/>
            <a:ext cx="11194585" cy="4386805"/>
          </a:xfrm>
          <a:prstGeom prst="rect">
            <a:avLst/>
          </a:prstGeom>
        </p:spPr>
      </p:pic>
      <p:sp>
        <p:nvSpPr>
          <p:cNvPr id="2" name="Slide Number Placeholder 1"/>
          <p:cNvSpPr>
            <a:spLocks noGrp="1"/>
          </p:cNvSpPr>
          <p:nvPr>
            <p:ph type="sldNum" sz="quarter" idx="12"/>
          </p:nvPr>
        </p:nvSpPr>
        <p:spPr/>
        <p:txBody>
          <a:bodyPr/>
          <a:lstStyle/>
          <a:p>
            <a:fld id="{40C8F69F-517D-412F-AFAD-84CC7A87D94F}" type="slidenum">
              <a:rPr lang="en-US" smtClean="0"/>
              <a:t>86</a:t>
            </a:fld>
            <a:endParaRPr lang="en-US"/>
          </a:p>
        </p:txBody>
      </p:sp>
    </p:spTree>
    <p:extLst>
      <p:ext uri="{BB962C8B-B14F-4D97-AF65-F5344CB8AC3E}">
        <p14:creationId xmlns:p14="http://schemas.microsoft.com/office/powerpoint/2010/main" val="17587204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395654" y="174824"/>
            <a:ext cx="10515600" cy="713177"/>
          </a:xfrm>
        </p:spPr>
        <p:txBody>
          <a:bodyPr>
            <a:normAutofit fontScale="90000"/>
          </a:bodyPr>
          <a:lstStyle/>
          <a:p>
            <a:r>
              <a:rPr lang="en-US" sz="3600" dirty="0">
                <a:solidFill>
                  <a:srgbClr val="002060"/>
                </a:solidFill>
                <a:latin typeface="Arial" panose="020B0604020202020204" pitchFamily="34" charset="0"/>
                <a:cs typeface="Arial" panose="020B0604020202020204" pitchFamily="34" charset="0"/>
              </a:rPr>
              <a:t>Electricity Scheduling Problems:</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Solar PV Integration</a:t>
            </a:r>
          </a:p>
        </p:txBody>
      </p:sp>
      <p:sp>
        <p:nvSpPr>
          <p:cNvPr id="9" name="Rectangle 8"/>
          <p:cNvSpPr/>
          <p:nvPr/>
        </p:nvSpPr>
        <p:spPr>
          <a:xfrm>
            <a:off x="395654" y="1716395"/>
            <a:ext cx="4942038"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u="sng" dirty="0">
                <a:solidFill>
                  <a:schemeClr val="tx1"/>
                </a:solidFill>
                <a:latin typeface="Arial" panose="020B0604020202020204" pitchFamily="34" charset="0"/>
                <a:cs typeface="Arial" panose="020B0604020202020204" pitchFamily="34" charset="0"/>
              </a:rPr>
              <a:t>Declarations of variables and equations</a:t>
            </a:r>
          </a:p>
        </p:txBody>
      </p:sp>
      <p:pic>
        <p:nvPicPr>
          <p:cNvPr id="2" name="Picture 1"/>
          <p:cNvPicPr>
            <a:picLocks noChangeAspect="1"/>
          </p:cNvPicPr>
          <p:nvPr/>
        </p:nvPicPr>
        <p:blipFill>
          <a:blip r:embed="rId3"/>
          <a:stretch>
            <a:fillRect/>
          </a:stretch>
        </p:blipFill>
        <p:spPr>
          <a:xfrm>
            <a:off x="395655" y="2435159"/>
            <a:ext cx="11166008" cy="2750299"/>
          </a:xfrm>
          <a:prstGeom prst="rect">
            <a:avLst/>
          </a:prstGeom>
        </p:spPr>
      </p:pic>
      <p:sp>
        <p:nvSpPr>
          <p:cNvPr id="3" name="Slide Number Placeholder 2"/>
          <p:cNvSpPr>
            <a:spLocks noGrp="1"/>
          </p:cNvSpPr>
          <p:nvPr>
            <p:ph type="sldNum" sz="quarter" idx="12"/>
          </p:nvPr>
        </p:nvSpPr>
        <p:spPr/>
        <p:txBody>
          <a:bodyPr/>
          <a:lstStyle/>
          <a:p>
            <a:fld id="{40C8F69F-517D-412F-AFAD-84CC7A87D94F}" type="slidenum">
              <a:rPr lang="en-US" smtClean="0"/>
              <a:t>87</a:t>
            </a:fld>
            <a:endParaRPr lang="en-US"/>
          </a:p>
        </p:txBody>
      </p:sp>
    </p:spTree>
    <p:extLst>
      <p:ext uri="{BB962C8B-B14F-4D97-AF65-F5344CB8AC3E}">
        <p14:creationId xmlns:p14="http://schemas.microsoft.com/office/powerpoint/2010/main" val="3499425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395654" y="174824"/>
            <a:ext cx="10515600" cy="713177"/>
          </a:xfrm>
        </p:spPr>
        <p:txBody>
          <a:bodyPr>
            <a:normAutofit fontScale="90000"/>
          </a:bodyPr>
          <a:lstStyle/>
          <a:p>
            <a:r>
              <a:rPr lang="en-US" sz="3600" dirty="0">
                <a:solidFill>
                  <a:srgbClr val="002060"/>
                </a:solidFill>
                <a:latin typeface="Arial" panose="020B0604020202020204" pitchFamily="34" charset="0"/>
                <a:cs typeface="Arial" panose="020B0604020202020204" pitchFamily="34" charset="0"/>
              </a:rPr>
              <a:t>Electricity Scheduling Problems:</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Solar PV Integration</a:t>
            </a:r>
          </a:p>
        </p:txBody>
      </p:sp>
      <p:sp>
        <p:nvSpPr>
          <p:cNvPr id="9" name="Rectangle 8"/>
          <p:cNvSpPr/>
          <p:nvPr/>
        </p:nvSpPr>
        <p:spPr>
          <a:xfrm>
            <a:off x="612367" y="1296575"/>
            <a:ext cx="4942038"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b="1" u="sng" dirty="0">
                <a:solidFill>
                  <a:schemeClr val="tx1"/>
                </a:solidFill>
                <a:latin typeface="Arial" panose="020B0604020202020204" pitchFamily="34" charset="0"/>
                <a:cs typeface="Arial" panose="020B0604020202020204" pitchFamily="34" charset="0"/>
              </a:rPr>
              <a:t>Mathematical formulations</a:t>
            </a:r>
          </a:p>
        </p:txBody>
      </p:sp>
      <p:pic>
        <p:nvPicPr>
          <p:cNvPr id="10" name="Picture 9"/>
          <p:cNvPicPr>
            <a:picLocks noChangeAspect="1"/>
          </p:cNvPicPr>
          <p:nvPr/>
        </p:nvPicPr>
        <p:blipFill>
          <a:blip r:embed="rId3"/>
          <a:stretch>
            <a:fillRect/>
          </a:stretch>
        </p:blipFill>
        <p:spPr>
          <a:xfrm>
            <a:off x="395654" y="1805123"/>
            <a:ext cx="11124362" cy="1632934"/>
          </a:xfrm>
          <a:prstGeom prst="rect">
            <a:avLst/>
          </a:prstGeom>
        </p:spPr>
      </p:pic>
      <p:pic>
        <p:nvPicPr>
          <p:cNvPr id="4" name="Picture 3"/>
          <p:cNvPicPr>
            <a:picLocks noChangeAspect="1"/>
          </p:cNvPicPr>
          <p:nvPr/>
        </p:nvPicPr>
        <p:blipFill>
          <a:blip r:embed="rId4"/>
          <a:stretch>
            <a:fillRect/>
          </a:stretch>
        </p:blipFill>
        <p:spPr>
          <a:xfrm>
            <a:off x="395654" y="3601548"/>
            <a:ext cx="11714333" cy="1203812"/>
          </a:xfrm>
          <a:prstGeom prst="rect">
            <a:avLst/>
          </a:prstGeom>
        </p:spPr>
      </p:pic>
      <p:pic>
        <p:nvPicPr>
          <p:cNvPr id="5" name="Picture 4"/>
          <p:cNvPicPr>
            <a:picLocks noChangeAspect="1"/>
          </p:cNvPicPr>
          <p:nvPr/>
        </p:nvPicPr>
        <p:blipFill>
          <a:blip r:embed="rId5"/>
          <a:stretch>
            <a:fillRect/>
          </a:stretch>
        </p:blipFill>
        <p:spPr>
          <a:xfrm>
            <a:off x="612367" y="5534910"/>
            <a:ext cx="4552950" cy="866775"/>
          </a:xfrm>
          <a:prstGeom prst="rect">
            <a:avLst/>
          </a:prstGeom>
        </p:spPr>
      </p:pic>
      <p:sp>
        <p:nvSpPr>
          <p:cNvPr id="11" name="Rectangle 10"/>
          <p:cNvSpPr/>
          <p:nvPr/>
        </p:nvSpPr>
        <p:spPr>
          <a:xfrm>
            <a:off x="612367" y="5108558"/>
            <a:ext cx="4942038"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b="1" u="sng" dirty="0">
                <a:solidFill>
                  <a:schemeClr val="tx1"/>
                </a:solidFill>
                <a:latin typeface="Arial" panose="020B0604020202020204" pitchFamily="34" charset="0"/>
                <a:cs typeface="Arial" panose="020B0604020202020204" pitchFamily="34" charset="0"/>
              </a:rPr>
              <a:t>Model and solve statements</a:t>
            </a:r>
          </a:p>
        </p:txBody>
      </p:sp>
      <p:sp>
        <p:nvSpPr>
          <p:cNvPr id="2" name="Slide Number Placeholder 1"/>
          <p:cNvSpPr>
            <a:spLocks noGrp="1"/>
          </p:cNvSpPr>
          <p:nvPr>
            <p:ph type="sldNum" sz="quarter" idx="12"/>
          </p:nvPr>
        </p:nvSpPr>
        <p:spPr/>
        <p:txBody>
          <a:bodyPr/>
          <a:lstStyle/>
          <a:p>
            <a:fld id="{40C8F69F-517D-412F-AFAD-84CC7A87D94F}" type="slidenum">
              <a:rPr lang="en-US" smtClean="0"/>
              <a:t>88</a:t>
            </a:fld>
            <a:endParaRPr lang="en-US"/>
          </a:p>
        </p:txBody>
      </p:sp>
    </p:spTree>
    <p:extLst>
      <p:ext uri="{BB962C8B-B14F-4D97-AF65-F5344CB8AC3E}">
        <p14:creationId xmlns:p14="http://schemas.microsoft.com/office/powerpoint/2010/main" val="138100593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p:cNvSpPr>
            <a:spLocks noGrp="1"/>
          </p:cNvSpPr>
          <p:nvPr>
            <p:ph idx="1"/>
          </p:nvPr>
        </p:nvSpPr>
        <p:spPr>
          <a:xfrm>
            <a:off x="395654" y="1207698"/>
            <a:ext cx="10835938" cy="4969265"/>
          </a:xfrm>
        </p:spPr>
        <p:txBody>
          <a:bodyPr>
            <a:noAutofit/>
          </a:bodyPr>
          <a:lstStyle/>
          <a:p>
            <a:pPr marL="0" indent="0">
              <a:buNone/>
            </a:pPr>
            <a:r>
              <a:rPr lang="en-US" sz="2000" b="1" dirty="0"/>
              <a:t>Results:</a:t>
            </a:r>
          </a:p>
          <a:p>
            <a:r>
              <a:rPr lang="en-US" sz="2000" dirty="0"/>
              <a:t>Objective function = 25,890.078161 USD/year</a:t>
            </a:r>
          </a:p>
          <a:p>
            <a:r>
              <a:rPr lang="en-US" sz="2000" dirty="0"/>
              <a:t>Microgrid area = 480.666 m</a:t>
            </a:r>
            <a:r>
              <a:rPr lang="en-US" sz="2000" baseline="30000" dirty="0"/>
              <a:t>2</a:t>
            </a:r>
            <a:endParaRPr lang="en-US" sz="2000" baseline="-25000" dirty="0"/>
          </a:p>
          <a:p>
            <a:r>
              <a:rPr lang="en-US" sz="2000" dirty="0"/>
              <a:t>Electricity production: 1,472 kWh/day (28% solar penetration)</a:t>
            </a:r>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r>
              <a:rPr lang="en-US" sz="2000" dirty="0"/>
              <a:t>Cost savings: </a:t>
            </a:r>
          </a:p>
          <a:p>
            <a:pPr marL="0" indent="0">
              <a:buNone/>
            </a:pPr>
            <a:r>
              <a:rPr lang="en-US" sz="2000" dirty="0"/>
              <a:t>29,281.76 USD/year (Reference) – 25,890.078161 USD/year</a:t>
            </a:r>
          </a:p>
          <a:p>
            <a:pPr marL="0" indent="0">
              <a:buNone/>
            </a:pPr>
            <a:r>
              <a:rPr lang="en-US" sz="2000" dirty="0"/>
              <a:t>= </a:t>
            </a:r>
            <a:r>
              <a:rPr lang="en-US" sz="2000" b="1" dirty="0">
                <a:solidFill>
                  <a:srgbClr val="00B050"/>
                </a:solidFill>
              </a:rPr>
              <a:t>3,391.68 USD/year</a:t>
            </a:r>
          </a:p>
          <a:p>
            <a:pPr marL="0" indent="0">
              <a:buNone/>
            </a:pPr>
            <a:endParaRPr lang="en-US" sz="2000" dirty="0"/>
          </a:p>
          <a:p>
            <a:endParaRPr lang="en-US" sz="2000" dirty="0"/>
          </a:p>
          <a:p>
            <a:endParaRPr lang="en-US" sz="2000" dirty="0"/>
          </a:p>
          <a:p>
            <a:endParaRPr lang="en-US" sz="2000" dirty="0"/>
          </a:p>
          <a:p>
            <a:endParaRPr lang="en-US" sz="2000" dirty="0"/>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395654" y="174824"/>
            <a:ext cx="10515600" cy="713177"/>
          </a:xfrm>
        </p:spPr>
        <p:txBody>
          <a:bodyPr>
            <a:normAutofit fontScale="90000"/>
          </a:bodyPr>
          <a:lstStyle/>
          <a:p>
            <a:r>
              <a:rPr lang="en-US" sz="3600" dirty="0">
                <a:solidFill>
                  <a:srgbClr val="002060"/>
                </a:solidFill>
                <a:latin typeface="Arial" panose="020B0604020202020204" pitchFamily="34" charset="0"/>
                <a:cs typeface="Arial" panose="020B0604020202020204" pitchFamily="34" charset="0"/>
              </a:rPr>
              <a:t>Electricity Scheduling Problems:</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Solar PV Integration</a:t>
            </a:r>
          </a:p>
        </p:txBody>
      </p:sp>
      <p:graphicFrame>
        <p:nvGraphicFramePr>
          <p:cNvPr id="9" name="Chart 8"/>
          <p:cNvGraphicFramePr>
            <a:graphicFrameLocks/>
          </p:cNvGraphicFramePr>
          <p:nvPr>
            <p:extLst>
              <p:ext uri="{D42A27DB-BD31-4B8C-83A1-F6EECF244321}">
                <p14:modId xmlns:p14="http://schemas.microsoft.com/office/powerpoint/2010/main" val="268274503"/>
              </p:ext>
            </p:extLst>
          </p:nvPr>
        </p:nvGraphicFramePr>
        <p:xfrm>
          <a:off x="2916341" y="2846715"/>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551105213"/>
              </p:ext>
            </p:extLst>
          </p:nvPr>
        </p:nvGraphicFramePr>
        <p:xfrm>
          <a:off x="7488341" y="1901876"/>
          <a:ext cx="1994362" cy="4351350"/>
        </p:xfrm>
        <a:graphic>
          <a:graphicData uri="http://schemas.openxmlformats.org/drawingml/2006/table">
            <a:tbl>
              <a:tblPr>
                <a:tableStyleId>{5C22544A-7EE6-4342-B048-85BDC9FD1C3A}</a:tableStyleId>
              </a:tblPr>
              <a:tblGrid>
                <a:gridCol w="580178">
                  <a:extLst>
                    <a:ext uri="{9D8B030D-6E8A-4147-A177-3AD203B41FA5}">
                      <a16:colId xmlns:a16="http://schemas.microsoft.com/office/drawing/2014/main" val="2586126406"/>
                    </a:ext>
                  </a:extLst>
                </a:gridCol>
                <a:gridCol w="834006">
                  <a:extLst>
                    <a:ext uri="{9D8B030D-6E8A-4147-A177-3AD203B41FA5}">
                      <a16:colId xmlns:a16="http://schemas.microsoft.com/office/drawing/2014/main" val="1335741787"/>
                    </a:ext>
                  </a:extLst>
                </a:gridCol>
                <a:gridCol w="580178">
                  <a:extLst>
                    <a:ext uri="{9D8B030D-6E8A-4147-A177-3AD203B41FA5}">
                      <a16:colId xmlns:a16="http://schemas.microsoft.com/office/drawing/2014/main" val="3553879431"/>
                    </a:ext>
                  </a:extLst>
                </a:gridCol>
              </a:tblGrid>
              <a:tr h="174054">
                <a:tc>
                  <a:txBody>
                    <a:bodyPr/>
                    <a:lstStyle/>
                    <a:p>
                      <a:pPr algn="r" fontAlgn="b"/>
                      <a:r>
                        <a:rPr lang="en-US" sz="1000" b="1" i="0" u="none" strike="noStrike" dirty="0">
                          <a:solidFill>
                            <a:srgbClr val="000000"/>
                          </a:solidFill>
                          <a:effectLst/>
                          <a:latin typeface="Calibri" panose="020F0502020204030204" pitchFamily="34" charset="0"/>
                        </a:rPr>
                        <a:t>Hour</a:t>
                      </a:r>
                    </a:p>
                  </a:txBody>
                  <a:tcPr marL="7252" marR="7252" marT="7252" marB="0" anchor="b"/>
                </a:tc>
                <a:tc>
                  <a:txBody>
                    <a:bodyPr/>
                    <a:lstStyle/>
                    <a:p>
                      <a:pPr algn="l" fontAlgn="b"/>
                      <a:r>
                        <a:rPr lang="en-US" sz="1000" b="1" u="none" strike="noStrike">
                          <a:effectLst/>
                        </a:rPr>
                        <a:t>Grid Electricity</a:t>
                      </a:r>
                      <a:endParaRPr lang="en-US" sz="1000" b="1"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1000" b="1" u="none" strike="noStrike" dirty="0">
                          <a:effectLst/>
                        </a:rPr>
                        <a:t>Solar PV</a:t>
                      </a:r>
                      <a:endParaRPr lang="en-US" sz="1000" b="1" i="0" u="none" strike="noStrike" dirty="0">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663605925"/>
                  </a:ext>
                </a:extLst>
              </a:tr>
              <a:tr h="174054">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dirty="0">
                          <a:effectLst/>
                        </a:rPr>
                        <a:t>67</a:t>
                      </a:r>
                      <a:endParaRPr lang="en-US" sz="1000" b="0" i="0" u="none" strike="noStrike" dirty="0">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4263275205"/>
                  </a:ext>
                </a:extLst>
              </a:tr>
              <a:tr h="174054">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887913484"/>
                  </a:ext>
                </a:extLst>
              </a:tr>
              <a:tr h="174054">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398526342"/>
                  </a:ext>
                </a:extLst>
              </a:tr>
              <a:tr h="174054">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884499627"/>
                  </a:ext>
                </a:extLst>
              </a:tr>
              <a:tr h="174054">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55</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078747013"/>
                  </a:ext>
                </a:extLst>
              </a:tr>
              <a:tr h="174054">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55</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055735023"/>
                  </a:ext>
                </a:extLst>
              </a:tr>
              <a:tr h="174054">
                <a:tc>
                  <a:txBody>
                    <a:bodyPr/>
                    <a:lstStyle/>
                    <a:p>
                      <a:pPr algn="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780280859"/>
                  </a:ext>
                </a:extLst>
              </a:tr>
              <a:tr h="174054">
                <a:tc>
                  <a:txBody>
                    <a:bodyPr/>
                    <a:lstStyle/>
                    <a:p>
                      <a:pPr algn="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45.6569</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2.343091</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102636243"/>
                  </a:ext>
                </a:extLst>
              </a:tr>
              <a:tr h="174054">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36.1749</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13.82515</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339805589"/>
                  </a:ext>
                </a:extLst>
              </a:tr>
              <a:tr h="174054">
                <a:tc>
                  <a:txBody>
                    <a:bodyPr/>
                    <a:lstStyle/>
                    <a:p>
                      <a:pPr algn="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27.4751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dirty="0">
                          <a:effectLst/>
                        </a:rPr>
                        <a:t>28.52486</a:t>
                      </a:r>
                      <a:endParaRPr lang="en-US" sz="1000" b="0" i="0" u="none" strike="noStrike" dirty="0">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4082457777"/>
                  </a:ext>
                </a:extLst>
              </a:tr>
              <a:tr h="174054">
                <a:tc>
                  <a:txBody>
                    <a:bodyPr/>
                    <a:lstStyle/>
                    <a:p>
                      <a:pPr algn="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18.5412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42.45878</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519948110"/>
                  </a:ext>
                </a:extLst>
              </a:tr>
              <a:tr h="174054">
                <a:tc>
                  <a:txBody>
                    <a:bodyPr/>
                    <a:lstStyle/>
                    <a:p>
                      <a:pPr algn="r" fontAlgn="b"/>
                      <a:r>
                        <a:rPr lang="en-US" sz="1000" u="none" strike="noStrike">
                          <a:effectLst/>
                        </a:rPr>
                        <a:t>11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10.0957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52.90426</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663472354"/>
                  </a:ext>
                </a:extLst>
              </a:tr>
              <a:tr h="174054">
                <a:tc>
                  <a:txBody>
                    <a:bodyPr/>
                    <a:lstStyle/>
                    <a:p>
                      <a:pPr algn="r" fontAlgn="b"/>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1.66613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59.33386</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85371386"/>
                  </a:ext>
                </a:extLst>
              </a:tr>
              <a:tr h="174054">
                <a:tc>
                  <a:txBody>
                    <a:bodyPr/>
                    <a:lstStyle/>
                    <a:p>
                      <a:pPr algn="r" fontAlgn="b"/>
                      <a:r>
                        <a:rPr lang="en-US" sz="1000" u="none" strike="noStrike">
                          <a:effectLst/>
                        </a:rPr>
                        <a:t>13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60</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457280809"/>
                  </a:ext>
                </a:extLst>
              </a:tr>
              <a:tr h="174054">
                <a:tc>
                  <a:txBody>
                    <a:bodyPr/>
                    <a:lstStyle/>
                    <a:p>
                      <a:pPr algn="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8.03336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54.96662</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4030800290"/>
                  </a:ext>
                </a:extLst>
              </a:tr>
              <a:tr h="174054">
                <a:tc>
                  <a:txBody>
                    <a:bodyPr/>
                    <a:lstStyle/>
                    <a:p>
                      <a:pPr algn="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18.4414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45.55853</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912457109"/>
                  </a:ext>
                </a:extLst>
              </a:tr>
              <a:tr h="174054">
                <a:tc>
                  <a:txBody>
                    <a:bodyPr/>
                    <a:lstStyle/>
                    <a:p>
                      <a:pPr algn="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31.4767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32.52336</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578686911"/>
                  </a:ext>
                </a:extLst>
              </a:tr>
              <a:tr h="174054">
                <a:tc>
                  <a:txBody>
                    <a:bodyPr/>
                    <a:lstStyle/>
                    <a:p>
                      <a:pPr algn="r" fontAlgn="b"/>
                      <a:r>
                        <a:rPr lang="en-US" sz="1000" u="none" strike="noStrike">
                          <a:effectLst/>
                        </a:rPr>
                        <a:t>17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41.8301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18.16992</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434666984"/>
                  </a:ext>
                </a:extLst>
              </a:tr>
              <a:tr h="174054">
                <a:tc>
                  <a:txBody>
                    <a:bodyPr/>
                    <a:lstStyle/>
                    <a:p>
                      <a:pPr algn="r" fontAlgn="b"/>
                      <a:r>
                        <a:rPr lang="en-US" sz="1000" u="none" strike="noStrike">
                          <a:effectLst/>
                        </a:rPr>
                        <a:t>18</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52.2407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5.759299</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589870412"/>
                  </a:ext>
                </a:extLst>
              </a:tr>
              <a:tr h="174054">
                <a:tc>
                  <a:txBody>
                    <a:bodyPr/>
                    <a:lstStyle/>
                    <a:p>
                      <a:pPr algn="r" fontAlgn="b"/>
                      <a:r>
                        <a:rPr lang="en-US" sz="1000" u="none" strike="noStrike">
                          <a:effectLst/>
                        </a:rPr>
                        <a:t>19</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66.8754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0.124588</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952320691"/>
                  </a:ext>
                </a:extLst>
              </a:tr>
              <a:tr h="174054">
                <a:tc>
                  <a:txBody>
                    <a:bodyPr/>
                    <a:lstStyle/>
                    <a:p>
                      <a:pPr algn="r" fontAlgn="b"/>
                      <a:r>
                        <a:rPr lang="en-US" sz="1000" u="none" strike="noStrike">
                          <a:effectLst/>
                        </a:rPr>
                        <a:t>20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73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214681680"/>
                  </a:ext>
                </a:extLst>
              </a:tr>
              <a:tr h="174054">
                <a:tc>
                  <a:txBody>
                    <a:bodyPr/>
                    <a:lstStyle/>
                    <a:p>
                      <a:pPr algn="r" fontAlgn="b"/>
                      <a:r>
                        <a:rPr lang="en-US" sz="1000" u="none" strike="noStrike">
                          <a:effectLst/>
                        </a:rPr>
                        <a:t>21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73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268645775"/>
                  </a:ext>
                </a:extLst>
              </a:tr>
              <a:tr h="174054">
                <a:tc>
                  <a:txBody>
                    <a:bodyPr/>
                    <a:lstStyle/>
                    <a:p>
                      <a:pPr algn="r" fontAlgn="b"/>
                      <a:r>
                        <a:rPr lang="en-US" sz="1000" u="none" strike="noStrike">
                          <a:effectLst/>
                        </a:rPr>
                        <a:t>22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70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581950499"/>
                  </a:ext>
                </a:extLst>
              </a:tr>
              <a:tr h="174054">
                <a:tc>
                  <a:txBody>
                    <a:bodyPr/>
                    <a:lstStyle/>
                    <a:p>
                      <a:pPr algn="r" fontAlgn="b"/>
                      <a:r>
                        <a:rPr lang="en-US" sz="1000" u="none" strike="noStrike">
                          <a:effectLst/>
                        </a:rPr>
                        <a:t>23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a:effectLst/>
                        </a:rPr>
                        <a:t>67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000" u="none" strike="noStrike" dirty="0">
                          <a:effectLst/>
                        </a:rPr>
                        <a:t>0</a:t>
                      </a:r>
                      <a:endParaRPr lang="en-US" sz="1000" b="0" i="0" u="none" strike="noStrike" dirty="0">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243899002"/>
                  </a:ext>
                </a:extLst>
              </a:tr>
            </a:tbl>
          </a:graphicData>
        </a:graphic>
      </p:graphicFrame>
      <p:sp>
        <p:nvSpPr>
          <p:cNvPr id="13" name="Rectangle 12"/>
          <p:cNvSpPr/>
          <p:nvPr/>
        </p:nvSpPr>
        <p:spPr>
          <a:xfrm>
            <a:off x="9913682" y="3511175"/>
            <a:ext cx="2198415" cy="872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dirty="0">
                <a:solidFill>
                  <a:srgbClr val="C00000"/>
                </a:solidFill>
                <a:latin typeface="Arial" panose="020B0604020202020204" pitchFamily="34" charset="0"/>
                <a:cs typeface="Arial" panose="020B0604020202020204" pitchFamily="34" charset="0"/>
              </a:rPr>
              <a:t>Please note to multiply </a:t>
            </a:r>
            <a:r>
              <a:rPr lang="en-US" sz="1200" dirty="0" err="1">
                <a:solidFill>
                  <a:srgbClr val="C00000"/>
                </a:solidFill>
                <a:latin typeface="Arial" panose="020B0604020202020204" pitchFamily="34" charset="0"/>
                <a:cs typeface="Arial" panose="020B0604020202020204" pitchFamily="34" charset="0"/>
              </a:rPr>
              <a:t>SolarEnergyProduced</a:t>
            </a:r>
            <a:r>
              <a:rPr lang="en-US" sz="1200" baseline="-25000" dirty="0" err="1">
                <a:solidFill>
                  <a:srgbClr val="C00000"/>
                </a:solidFill>
                <a:latin typeface="Arial" panose="020B0604020202020204" pitchFamily="34" charset="0"/>
                <a:cs typeface="Arial" panose="020B0604020202020204" pitchFamily="34" charset="0"/>
              </a:rPr>
              <a:t>T</a:t>
            </a:r>
            <a:r>
              <a:rPr lang="en-US" sz="1200" dirty="0">
                <a:solidFill>
                  <a:srgbClr val="C00000"/>
                </a:solidFill>
                <a:latin typeface="Arial" panose="020B0604020202020204" pitchFamily="34" charset="0"/>
                <a:cs typeface="Arial" panose="020B0604020202020204" pitchFamily="34" charset="0"/>
              </a:rPr>
              <a:t> with inverter efficiency in the results to reflect the converted electricity values.</a:t>
            </a:r>
          </a:p>
        </p:txBody>
      </p:sp>
      <p:sp>
        <p:nvSpPr>
          <p:cNvPr id="14" name="Down Arrow 13"/>
          <p:cNvSpPr/>
          <p:nvPr/>
        </p:nvSpPr>
        <p:spPr>
          <a:xfrm rot="5400000" flipH="1">
            <a:off x="9513461" y="3759643"/>
            <a:ext cx="282233" cy="2728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736506" y="1582179"/>
            <a:ext cx="1498031"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chemeClr val="tx1"/>
                </a:solidFill>
                <a:latin typeface="Arial" panose="020B0604020202020204" pitchFamily="34" charset="0"/>
                <a:cs typeface="Arial" panose="020B0604020202020204" pitchFamily="34" charset="0"/>
              </a:rPr>
              <a:t>Load (kWh)</a:t>
            </a:r>
          </a:p>
        </p:txBody>
      </p:sp>
      <p:sp>
        <p:nvSpPr>
          <p:cNvPr id="2" name="Slide Number Placeholder 1"/>
          <p:cNvSpPr>
            <a:spLocks noGrp="1"/>
          </p:cNvSpPr>
          <p:nvPr>
            <p:ph type="sldNum" sz="quarter" idx="12"/>
          </p:nvPr>
        </p:nvSpPr>
        <p:spPr/>
        <p:txBody>
          <a:bodyPr/>
          <a:lstStyle/>
          <a:p>
            <a:fld id="{40C8F69F-517D-412F-AFAD-84CC7A87D94F}" type="slidenum">
              <a:rPr lang="en-US" smtClean="0"/>
              <a:t>89</a:t>
            </a:fld>
            <a:endParaRPr lang="en-US"/>
          </a:p>
        </p:txBody>
      </p:sp>
    </p:spTree>
    <p:extLst>
      <p:ext uri="{BB962C8B-B14F-4D97-AF65-F5344CB8AC3E}">
        <p14:creationId xmlns:p14="http://schemas.microsoft.com/office/powerpoint/2010/main" val="6913768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25287" y="228137"/>
            <a:ext cx="7848600" cy="587375"/>
          </a:xfrm>
          <a:noFill/>
        </p:spPr>
        <p:txBody>
          <a:bodyPr vert="horz" lIns="90488" tIns="44450" rIns="90488" bIns="44450" rtlCol="0" anchor="t">
            <a:normAutofit/>
          </a:bodyPr>
          <a:lstStyle/>
          <a:p>
            <a:pPr eaLnBrk="1" hangingPunct="1"/>
            <a:r>
              <a:rPr lang="en-US" altLang="en-US" sz="3600" dirty="0">
                <a:solidFill>
                  <a:srgbClr val="002060"/>
                </a:solidFill>
                <a:latin typeface="Arial" panose="020B0604020202020204" pitchFamily="34" charset="0"/>
                <a:cs typeface="Arial" panose="020B0604020202020204" pitchFamily="34" charset="0"/>
              </a:rPr>
              <a:t>Key elements of </a:t>
            </a:r>
            <a:r>
              <a:rPr lang="en-US" altLang="en-US" sz="3600" dirty="0" err="1">
                <a:solidFill>
                  <a:srgbClr val="002060"/>
                </a:solidFill>
                <a:latin typeface="Arial" panose="020B0604020202020204" pitchFamily="34" charset="0"/>
                <a:cs typeface="Arial" panose="020B0604020202020204" pitchFamily="34" charset="0"/>
              </a:rPr>
              <a:t>Optimisation</a:t>
            </a:r>
            <a:endParaRPr lang="en-US" altLang="en-US" sz="3600" dirty="0">
              <a:solidFill>
                <a:srgbClr val="002060"/>
              </a:solidFill>
              <a:latin typeface="Arial" panose="020B0604020202020204" pitchFamily="34" charset="0"/>
              <a:cs typeface="Arial" panose="020B0604020202020204" pitchFamily="34" charset="0"/>
            </a:endParaRPr>
          </a:p>
        </p:txBody>
      </p:sp>
      <p:sp>
        <p:nvSpPr>
          <p:cNvPr id="31747" name="Rectangle 3"/>
          <p:cNvSpPr>
            <a:spLocks noGrp="1" noChangeArrowheads="1"/>
          </p:cNvSpPr>
          <p:nvPr>
            <p:ph type="body" idx="1"/>
          </p:nvPr>
        </p:nvSpPr>
        <p:spPr>
          <a:xfrm>
            <a:off x="636104" y="1143000"/>
            <a:ext cx="9472302" cy="4621212"/>
          </a:xfrm>
        </p:spPr>
        <p:txBody>
          <a:bodyPr vert="horz" lIns="90488" tIns="44450" rIns="90488" bIns="44450" rtlCol="0">
            <a:normAutofit/>
          </a:bodyPr>
          <a:lstStyle/>
          <a:p>
            <a:pPr eaLnBrk="1" hangingPunct="1">
              <a:lnSpc>
                <a:spcPct val="60000"/>
              </a:lnSpc>
              <a:buFontTx/>
              <a:buNone/>
            </a:pPr>
            <a:r>
              <a:rPr lang="en-US" altLang="en-US" sz="2000" b="1" dirty="0">
                <a:solidFill>
                  <a:srgbClr val="FF0000"/>
                </a:solidFill>
                <a:latin typeface="Arial" panose="020B0604020202020204" pitchFamily="34" charset="0"/>
                <a:cs typeface="Arial" panose="020B0604020202020204" pitchFamily="34" charset="0"/>
              </a:rPr>
              <a:t>Objective function</a:t>
            </a:r>
          </a:p>
          <a:p>
            <a:pPr eaLnBrk="1" hangingPunct="1">
              <a:lnSpc>
                <a:spcPct val="60000"/>
              </a:lnSpc>
              <a:buFontTx/>
              <a:buNone/>
            </a:pPr>
            <a:endParaRPr lang="en-US" altLang="en-US" sz="2000" b="1" dirty="0">
              <a:solidFill>
                <a:srgbClr val="FF0000"/>
              </a:solidFill>
              <a:latin typeface="Arial" panose="020B0604020202020204" pitchFamily="34" charset="0"/>
              <a:cs typeface="Arial" panose="020B0604020202020204" pitchFamily="34" charset="0"/>
            </a:endParaRPr>
          </a:p>
          <a:p>
            <a:pPr lvl="1" eaLnBrk="1" hangingPunct="1"/>
            <a:r>
              <a:rPr lang="en-US" altLang="en-US" sz="2000" dirty="0">
                <a:latin typeface="Arial" panose="020B0604020202020204" pitchFamily="34" charset="0"/>
                <a:cs typeface="Arial" panose="020B0604020202020204" pitchFamily="34" charset="0"/>
              </a:rPr>
              <a:t>mathematical function to be </a:t>
            </a:r>
            <a:r>
              <a:rPr lang="en-US" altLang="en-US" sz="2000" dirty="0" err="1">
                <a:latin typeface="Arial" panose="020B0604020202020204" pitchFamily="34" charset="0"/>
                <a:cs typeface="Arial" panose="020B0604020202020204" pitchFamily="34" charset="0"/>
              </a:rPr>
              <a:t>minimised</a:t>
            </a:r>
            <a:r>
              <a:rPr lang="en-US" altLang="en-US" sz="2000" dirty="0">
                <a:latin typeface="Arial" panose="020B0604020202020204" pitchFamily="34" charset="0"/>
                <a:cs typeface="Arial" panose="020B0604020202020204" pitchFamily="34" charset="0"/>
              </a:rPr>
              <a:t> or </a:t>
            </a:r>
            <a:r>
              <a:rPr lang="en-US" altLang="en-US" sz="2000" dirty="0" err="1">
                <a:latin typeface="Arial" panose="020B0604020202020204" pitchFamily="34" charset="0"/>
                <a:cs typeface="Arial" panose="020B0604020202020204" pitchFamily="34" charset="0"/>
              </a:rPr>
              <a:t>maximised</a:t>
            </a:r>
            <a:r>
              <a:rPr lang="en-US" altLang="en-US" sz="2000" dirty="0">
                <a:latin typeface="Arial" panose="020B0604020202020204" pitchFamily="34" charset="0"/>
                <a:cs typeface="Arial" panose="020B0604020202020204" pitchFamily="34" charset="0"/>
              </a:rPr>
              <a:t>, related to the desired incentives by the company</a:t>
            </a:r>
            <a:endParaRPr lang="en-GB" altLang="en-US" sz="2000" dirty="0">
              <a:latin typeface="Arial" panose="020B0604020202020204" pitchFamily="34" charset="0"/>
              <a:cs typeface="Arial" panose="020B0604020202020204" pitchFamily="34" charset="0"/>
            </a:endParaRPr>
          </a:p>
          <a:p>
            <a:pPr eaLnBrk="1" hangingPunct="1">
              <a:buFontTx/>
              <a:buNone/>
            </a:pPr>
            <a:endParaRPr lang="en-US" altLang="en-US" sz="2000" b="1" dirty="0">
              <a:latin typeface="Arial" panose="020B0604020202020204" pitchFamily="34" charset="0"/>
              <a:cs typeface="Arial" panose="020B0604020202020204" pitchFamily="34" charset="0"/>
            </a:endParaRPr>
          </a:p>
          <a:p>
            <a:pPr eaLnBrk="1" hangingPunct="1">
              <a:lnSpc>
                <a:spcPct val="60000"/>
              </a:lnSpc>
              <a:buFontTx/>
              <a:buNone/>
            </a:pPr>
            <a:endParaRPr lang="en-US" altLang="en-US" sz="2000" b="1" dirty="0">
              <a:latin typeface="Arial" panose="020B0604020202020204" pitchFamily="34" charset="0"/>
              <a:cs typeface="Arial" panose="020B0604020202020204" pitchFamily="34" charset="0"/>
            </a:endParaRPr>
          </a:p>
          <a:p>
            <a:pPr lvl="2" eaLnBrk="1" hangingPunct="1">
              <a:lnSpc>
                <a:spcPct val="60000"/>
              </a:lnSpc>
              <a:buFontTx/>
              <a:buNone/>
            </a:pPr>
            <a:endParaRPr lang="en-US" altLang="en-US" sz="1700" b="1" dirty="0">
              <a:latin typeface="Arial" panose="020B0604020202020204" pitchFamily="34" charset="0"/>
              <a:cs typeface="Arial" panose="020B0604020202020204" pitchFamily="34" charset="0"/>
            </a:endParaRPr>
          </a:p>
        </p:txBody>
      </p:sp>
      <p:sp>
        <p:nvSpPr>
          <p:cNvPr id="6" name="Rectangle 5"/>
          <p:cNvSpPr/>
          <p:nvPr/>
        </p:nvSpPr>
        <p:spPr>
          <a:xfrm>
            <a:off x="636104" y="2920835"/>
            <a:ext cx="8602353" cy="2923877"/>
          </a:xfrm>
          <a:prstGeom prst="rect">
            <a:avLst/>
          </a:prstGeom>
        </p:spPr>
        <p:txBody>
          <a:bodyPr wrap="square">
            <a:spAutoFit/>
          </a:bodyPr>
          <a:lstStyle/>
          <a:p>
            <a:pPr>
              <a:lnSpc>
                <a:spcPct val="60000"/>
              </a:lnSpc>
            </a:pPr>
            <a:r>
              <a:rPr lang="en-US" altLang="en-US" sz="2000" b="1" dirty="0">
                <a:solidFill>
                  <a:srgbClr val="FF0000"/>
                </a:solidFill>
                <a:latin typeface="Arial" panose="020B0604020202020204" pitchFamily="34" charset="0"/>
                <a:cs typeface="Arial" panose="020B0604020202020204" pitchFamily="34" charset="0"/>
              </a:rPr>
              <a:t>Decision variables</a:t>
            </a:r>
          </a:p>
          <a:p>
            <a:pPr>
              <a:lnSpc>
                <a:spcPct val="60000"/>
              </a:lnSpc>
            </a:pPr>
            <a:endParaRPr lang="en-US" altLang="en-US" sz="2000" b="1" dirty="0">
              <a:solidFill>
                <a:srgbClr val="FF0000"/>
              </a:solidFill>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variables that you can adjust or choose in order to minimize or maximize the objective function</a:t>
            </a:r>
          </a:p>
          <a:p>
            <a:pPr marL="800100" lvl="1" indent="-342900">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variables can be:</a:t>
            </a:r>
          </a:p>
          <a:p>
            <a:pPr marL="1257300" lvl="2" indent="-342900">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Continuous,  e.g. </a:t>
            </a:r>
            <a:r>
              <a:rPr lang="en-US" altLang="en-US" sz="2000" dirty="0" err="1">
                <a:latin typeface="Arial" panose="020B0604020202020204" pitchFamily="34" charset="0"/>
                <a:cs typeface="Arial" panose="020B0604020202020204" pitchFamily="34" charset="0"/>
              </a:rPr>
              <a:t>flowrates</a:t>
            </a:r>
            <a:r>
              <a:rPr lang="en-US" altLang="en-US" sz="2000" dirty="0">
                <a:latin typeface="Arial" panose="020B0604020202020204" pitchFamily="34" charset="0"/>
                <a:cs typeface="Arial" panose="020B0604020202020204" pitchFamily="34" charset="0"/>
              </a:rPr>
              <a:t>, concentration, temperature, pressure</a:t>
            </a:r>
          </a:p>
          <a:p>
            <a:pPr marL="1257300" lvl="2" indent="-342900">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Integers, </a:t>
            </a:r>
            <a:r>
              <a:rPr lang="en-US" altLang="en-US" sz="2000" dirty="0" err="1">
                <a:latin typeface="Arial" panose="020B0604020202020204" pitchFamily="34" charset="0"/>
                <a:cs typeface="Arial" panose="020B0604020202020204" pitchFamily="34" charset="0"/>
              </a:rPr>
              <a:t>eg</a:t>
            </a:r>
            <a:r>
              <a:rPr lang="en-US" altLang="en-US" sz="2000" dirty="0">
                <a:latin typeface="Arial" panose="020B0604020202020204" pitchFamily="34" charset="0"/>
                <a:cs typeface="Arial" panose="020B0604020202020204" pitchFamily="34" charset="0"/>
              </a:rPr>
              <a:t>. # of trays </a:t>
            </a:r>
          </a:p>
          <a:p>
            <a:pPr marL="1257300" lvl="2" indent="-342900">
              <a:buFont typeface="Arial" panose="020B0604020202020204" pitchFamily="34" charset="0"/>
              <a:buChar char="•"/>
            </a:pPr>
            <a:r>
              <a:rPr lang="en-US" altLang="en-US" sz="2000" dirty="0">
                <a:latin typeface="Arial" panose="020B0604020202020204" pitchFamily="34" charset="0"/>
                <a:cs typeface="Arial" panose="020B0604020202020204" pitchFamily="34" charset="0"/>
              </a:rPr>
              <a:t>Binary (either 0 or 1),  </a:t>
            </a:r>
            <a:r>
              <a:rPr lang="en-US" altLang="en-US" sz="2000" dirty="0" err="1">
                <a:latin typeface="Arial" panose="020B0604020202020204" pitchFamily="34" charset="0"/>
                <a:cs typeface="Arial" panose="020B0604020202020204" pitchFamily="34" charset="0"/>
              </a:rPr>
              <a:t>eg</a:t>
            </a:r>
            <a:r>
              <a:rPr lang="en-US" altLang="en-US" sz="2000" dirty="0">
                <a:latin typeface="Arial" panose="020B0604020202020204" pitchFamily="34" charset="0"/>
                <a:cs typeface="Arial" panose="020B0604020202020204" pitchFamily="34" charset="0"/>
              </a:rPr>
              <a:t>. Select/not select - plant process </a:t>
            </a:r>
            <a:r>
              <a:rPr lang="en-US" altLang="en-US" sz="2000" dirty="0" err="1">
                <a:latin typeface="Arial" panose="020B0604020202020204" pitchFamily="34" charset="0"/>
                <a:cs typeface="Arial" panose="020B0604020202020204" pitchFamily="34" charset="0"/>
              </a:rPr>
              <a:t>flowsheet</a:t>
            </a:r>
            <a:endParaRPr lang="en-US" altLang="en-US" sz="2000"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40C8F69F-517D-412F-AFAD-84CC7A87D94F}" type="slidenum">
              <a:rPr lang="en-US" smtClean="0"/>
              <a:t>9</a:t>
            </a:fld>
            <a:endParaRPr lang="en-US"/>
          </a:p>
        </p:txBody>
      </p:sp>
    </p:spTree>
    <p:extLst>
      <p:ext uri="{BB962C8B-B14F-4D97-AF65-F5344CB8AC3E}">
        <p14:creationId xmlns:p14="http://schemas.microsoft.com/office/powerpoint/2010/main" val="4281944914"/>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fontScale="90000"/>
          </a:bodyPr>
          <a:lstStyle/>
          <a:p>
            <a:r>
              <a:rPr lang="en-US" sz="3600" dirty="0">
                <a:solidFill>
                  <a:srgbClr val="002060"/>
                </a:solidFill>
                <a:latin typeface="Arial" panose="020B0604020202020204" pitchFamily="34" charset="0"/>
                <a:cs typeface="Arial" panose="020B0604020202020204" pitchFamily="34" charset="0"/>
              </a:rPr>
              <a:t>Electricity Scheduling Problems:</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Solar PV Integration with Battery</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395654" y="1207698"/>
            <a:ext cx="10835938" cy="4969265"/>
          </a:xfrm>
        </p:spPr>
        <p:txBody>
          <a:bodyPr>
            <a:noAutofit/>
          </a:bodyPr>
          <a:lstStyle/>
          <a:p>
            <a:pPr marL="0" indent="0">
              <a:buNone/>
            </a:pPr>
            <a:r>
              <a:rPr lang="en-US" sz="2000" b="1" dirty="0"/>
              <a:t>Problem:</a:t>
            </a:r>
          </a:p>
          <a:p>
            <a:pPr marL="0" indent="0">
              <a:buNone/>
            </a:pPr>
            <a:r>
              <a:rPr lang="en-US" sz="2000" dirty="0"/>
              <a:t>Similar case involving the fulfilment of electricity demand in residential areas is considered here. However, the customers are interested in enhancing the solar PV shares to power their homes. For this reason, battery energy storage is needed to store energy to increase the solar PV penetration at night. Based on this problem, you are requested to build a model to calculate </a:t>
            </a:r>
            <a:r>
              <a:rPr lang="en-US" sz="2000" b="1" dirty="0"/>
              <a:t>optimal solar PV integration with battery contribution</a:t>
            </a:r>
            <a:r>
              <a:rPr lang="en-US" sz="2000" dirty="0"/>
              <a:t> based on a given parameter of a hourly electricity demand (assuming </a:t>
            </a:r>
            <a:r>
              <a:rPr lang="en-US" sz="2000" b="1" dirty="0"/>
              <a:t>50% VRE penetration target, </a:t>
            </a:r>
            <a:r>
              <a:rPr lang="en-US" sz="2000" dirty="0"/>
              <a:t>which is higher than the optimal rate in previous case at 28%, to force the battery contribution).</a:t>
            </a:r>
          </a:p>
          <a:p>
            <a:pPr marL="0" indent="0">
              <a:buNone/>
            </a:pPr>
            <a:r>
              <a:rPr lang="en-US" sz="2000" b="1" dirty="0"/>
              <a:t>Note</a:t>
            </a:r>
            <a:r>
              <a:rPr lang="en-US" sz="2000" dirty="0"/>
              <a:t>: Use the previous model and extend it for this application.</a:t>
            </a:r>
          </a:p>
        </p:txBody>
      </p:sp>
      <p:graphicFrame>
        <p:nvGraphicFramePr>
          <p:cNvPr id="8" name="Table 7"/>
          <p:cNvGraphicFramePr>
            <a:graphicFrameLocks noGrp="1"/>
          </p:cNvGraphicFramePr>
          <p:nvPr>
            <p:extLst>
              <p:ext uri="{D42A27DB-BD31-4B8C-83A1-F6EECF244321}">
                <p14:modId xmlns:p14="http://schemas.microsoft.com/office/powerpoint/2010/main" val="4268073888"/>
              </p:ext>
            </p:extLst>
          </p:nvPr>
        </p:nvGraphicFramePr>
        <p:xfrm>
          <a:off x="1887645" y="4547485"/>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299301351"/>
                    </a:ext>
                  </a:extLst>
                </a:gridCol>
                <a:gridCol w="4064000">
                  <a:extLst>
                    <a:ext uri="{9D8B030D-6E8A-4147-A177-3AD203B41FA5}">
                      <a16:colId xmlns:a16="http://schemas.microsoft.com/office/drawing/2014/main" val="2463063563"/>
                    </a:ext>
                  </a:extLst>
                </a:gridCol>
              </a:tblGrid>
              <a:tr h="370840">
                <a:tc>
                  <a:txBody>
                    <a:bodyPr/>
                    <a:lstStyle/>
                    <a:p>
                      <a:r>
                        <a:rPr lang="en-US" dirty="0"/>
                        <a:t>Parameters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Parameters</a:t>
                      </a:r>
                    </a:p>
                  </a:txBody>
                  <a:tcPr/>
                </a:tc>
                <a:extLst>
                  <a:ext uri="{0D108BD9-81ED-4DB2-BD59-A6C34878D82A}">
                    <a16:rowId xmlns:a16="http://schemas.microsoft.com/office/drawing/2014/main" val="2053608674"/>
                  </a:ext>
                </a:extLst>
              </a:tr>
              <a:tr h="370840">
                <a:tc>
                  <a:txBody>
                    <a:bodyPr/>
                    <a:lstStyle/>
                    <a:p>
                      <a:r>
                        <a:rPr lang="en-US" dirty="0"/>
                        <a:t>Battery-Energy CAPEX:</a:t>
                      </a:r>
                      <a:r>
                        <a:rPr lang="en-US" baseline="0" dirty="0"/>
                        <a:t> 380 USD/kWh</a:t>
                      </a:r>
                      <a:endParaRPr lang="en-US" dirty="0"/>
                    </a:p>
                  </a:txBody>
                  <a:tcPr/>
                </a:tc>
                <a:tc>
                  <a:txBody>
                    <a:bodyPr/>
                    <a:lstStyle/>
                    <a:p>
                      <a:r>
                        <a:rPr lang="en-US" dirty="0"/>
                        <a:t>VRE</a:t>
                      </a:r>
                      <a:r>
                        <a:rPr lang="en-US" baseline="0" dirty="0"/>
                        <a:t> penetration target: 50%</a:t>
                      </a:r>
                      <a:endParaRPr lang="en-US" dirty="0"/>
                    </a:p>
                  </a:txBody>
                  <a:tcPr/>
                </a:tc>
                <a:extLst>
                  <a:ext uri="{0D108BD9-81ED-4DB2-BD59-A6C34878D82A}">
                    <a16:rowId xmlns:a16="http://schemas.microsoft.com/office/drawing/2014/main" val="1585844139"/>
                  </a:ext>
                </a:extLst>
              </a:tr>
              <a:tr h="370840">
                <a:tc>
                  <a:txBody>
                    <a:bodyPr/>
                    <a:lstStyle/>
                    <a:p>
                      <a:r>
                        <a:rPr lang="en-US" dirty="0"/>
                        <a:t>Battery-Power</a:t>
                      </a:r>
                      <a:r>
                        <a:rPr lang="en-US" baseline="0" dirty="0"/>
                        <a:t> </a:t>
                      </a:r>
                      <a:r>
                        <a:rPr lang="en-US" dirty="0"/>
                        <a:t>CAPEX:</a:t>
                      </a:r>
                      <a:r>
                        <a:rPr lang="en-US" baseline="0" dirty="0"/>
                        <a:t> 360 USD/kW</a:t>
                      </a:r>
                      <a:endParaRPr lang="en-US" dirty="0"/>
                    </a:p>
                  </a:txBody>
                  <a:tcPr/>
                </a:tc>
                <a:tc>
                  <a:txBody>
                    <a:bodyPr/>
                    <a:lstStyle/>
                    <a:p>
                      <a:r>
                        <a:rPr lang="en-US" dirty="0"/>
                        <a:t>Battery </a:t>
                      </a:r>
                      <a:r>
                        <a:rPr lang="en-US" baseline="0" dirty="0"/>
                        <a:t>lifetime: 10 years</a:t>
                      </a:r>
                      <a:endParaRPr lang="en-US" dirty="0"/>
                    </a:p>
                  </a:txBody>
                  <a:tcPr/>
                </a:tc>
                <a:extLst>
                  <a:ext uri="{0D108BD9-81ED-4DB2-BD59-A6C34878D82A}">
                    <a16:rowId xmlns:a16="http://schemas.microsoft.com/office/drawing/2014/main" val="4283828690"/>
                  </a:ext>
                </a:extLst>
              </a:tr>
              <a:tr h="370840">
                <a:tc>
                  <a:txBody>
                    <a:bodyPr/>
                    <a:lstStyle/>
                    <a:p>
                      <a:r>
                        <a:rPr lang="en-US" dirty="0"/>
                        <a:t>Battery-Power</a:t>
                      </a:r>
                      <a:r>
                        <a:rPr lang="en-US" baseline="0" dirty="0"/>
                        <a:t> </a:t>
                      </a:r>
                      <a:r>
                        <a:rPr lang="en-US" dirty="0"/>
                        <a:t>OPEX:</a:t>
                      </a:r>
                      <a:r>
                        <a:rPr lang="en-US" baseline="0" dirty="0"/>
                        <a:t> 10 USD/kW/year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Battery</a:t>
                      </a:r>
                      <a:r>
                        <a:rPr lang="en-US" baseline="0" dirty="0"/>
                        <a:t> charging efficiency: 0.94</a:t>
                      </a:r>
                      <a:endParaRPr lang="en-US" dirty="0"/>
                    </a:p>
                  </a:txBody>
                  <a:tcPr/>
                </a:tc>
                <a:extLst>
                  <a:ext uri="{0D108BD9-81ED-4DB2-BD59-A6C34878D82A}">
                    <a16:rowId xmlns:a16="http://schemas.microsoft.com/office/drawing/2014/main" val="1104451868"/>
                  </a:ext>
                </a:extLst>
              </a:tr>
              <a:tr h="370840">
                <a:tc>
                  <a:txBody>
                    <a:bodyPr/>
                    <a:lstStyle/>
                    <a:p>
                      <a:r>
                        <a:rPr lang="en-US" dirty="0"/>
                        <a:t>Battery depth-of-discharge: 80%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Battery</a:t>
                      </a:r>
                      <a:r>
                        <a:rPr lang="en-US" baseline="0" dirty="0"/>
                        <a:t> discharging efficiency: 0.94</a:t>
                      </a:r>
                      <a:endParaRPr lang="en-US" dirty="0"/>
                    </a:p>
                  </a:txBody>
                  <a:tcPr/>
                </a:tc>
                <a:extLst>
                  <a:ext uri="{0D108BD9-81ED-4DB2-BD59-A6C34878D82A}">
                    <a16:rowId xmlns:a16="http://schemas.microsoft.com/office/drawing/2014/main" val="2047486650"/>
                  </a:ext>
                </a:extLst>
              </a:tr>
            </a:tbl>
          </a:graphicData>
        </a:graphic>
      </p:graphicFrame>
      <p:sp>
        <p:nvSpPr>
          <p:cNvPr id="9" name="Rectangle 8"/>
          <p:cNvSpPr/>
          <p:nvPr/>
        </p:nvSpPr>
        <p:spPr>
          <a:xfrm>
            <a:off x="4506023" y="4055259"/>
            <a:ext cx="2615199"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u="sng" dirty="0">
                <a:solidFill>
                  <a:schemeClr val="tx1"/>
                </a:solidFill>
                <a:latin typeface="Arial" panose="020B0604020202020204" pitchFamily="34" charset="0"/>
                <a:cs typeface="Arial" panose="020B0604020202020204" pitchFamily="34" charset="0"/>
              </a:rPr>
              <a:t>Additional Input Data</a:t>
            </a:r>
          </a:p>
        </p:txBody>
      </p:sp>
      <p:sp>
        <p:nvSpPr>
          <p:cNvPr id="3" name="Slide Number Placeholder 2"/>
          <p:cNvSpPr>
            <a:spLocks noGrp="1"/>
          </p:cNvSpPr>
          <p:nvPr>
            <p:ph type="sldNum" sz="quarter" idx="12"/>
          </p:nvPr>
        </p:nvSpPr>
        <p:spPr/>
        <p:txBody>
          <a:bodyPr/>
          <a:lstStyle/>
          <a:p>
            <a:fld id="{40C8F69F-517D-412F-AFAD-84CC7A87D94F}" type="slidenum">
              <a:rPr lang="en-US" smtClean="0"/>
              <a:t>90</a:t>
            </a:fld>
            <a:endParaRPr lang="en-US"/>
          </a:p>
        </p:txBody>
      </p:sp>
    </p:spTree>
    <p:extLst>
      <p:ext uri="{BB962C8B-B14F-4D97-AF65-F5344CB8AC3E}">
        <p14:creationId xmlns:p14="http://schemas.microsoft.com/office/powerpoint/2010/main" val="162947828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fontScale="90000"/>
          </a:bodyPr>
          <a:lstStyle/>
          <a:p>
            <a:r>
              <a:rPr lang="en-US" sz="3600" dirty="0">
                <a:solidFill>
                  <a:srgbClr val="002060"/>
                </a:solidFill>
                <a:latin typeface="Arial" panose="020B0604020202020204" pitchFamily="34" charset="0"/>
                <a:cs typeface="Arial" panose="020B0604020202020204" pitchFamily="34" charset="0"/>
              </a:rPr>
              <a:t>Electricity Scheduling Problems:</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Solar PV Integration with Battery</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17476" y="1240085"/>
            <a:ext cx="2552521"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u="sng" dirty="0">
                <a:solidFill>
                  <a:schemeClr val="tx1"/>
                </a:solidFill>
                <a:latin typeface="Arial" panose="020B0604020202020204" pitchFamily="34" charset="0"/>
                <a:cs typeface="Arial" panose="020B0604020202020204" pitchFamily="34" charset="0"/>
              </a:rPr>
              <a:t>Sets and parameters</a:t>
            </a:r>
          </a:p>
        </p:txBody>
      </p:sp>
      <p:pic>
        <p:nvPicPr>
          <p:cNvPr id="2" name="Picture 1"/>
          <p:cNvPicPr>
            <a:picLocks noChangeAspect="1"/>
          </p:cNvPicPr>
          <p:nvPr/>
        </p:nvPicPr>
        <p:blipFill>
          <a:blip r:embed="rId3"/>
          <a:stretch>
            <a:fillRect/>
          </a:stretch>
        </p:blipFill>
        <p:spPr>
          <a:xfrm>
            <a:off x="577970" y="1702558"/>
            <a:ext cx="9472163" cy="4881689"/>
          </a:xfrm>
          <a:prstGeom prst="rect">
            <a:avLst/>
          </a:prstGeom>
        </p:spPr>
      </p:pic>
      <p:sp>
        <p:nvSpPr>
          <p:cNvPr id="3" name="Slide Number Placeholder 2"/>
          <p:cNvSpPr>
            <a:spLocks noGrp="1"/>
          </p:cNvSpPr>
          <p:nvPr>
            <p:ph type="sldNum" sz="quarter" idx="12"/>
          </p:nvPr>
        </p:nvSpPr>
        <p:spPr/>
        <p:txBody>
          <a:bodyPr/>
          <a:lstStyle/>
          <a:p>
            <a:fld id="{40C8F69F-517D-412F-AFAD-84CC7A87D94F}" type="slidenum">
              <a:rPr lang="en-US" smtClean="0"/>
              <a:t>91</a:t>
            </a:fld>
            <a:endParaRPr lang="en-US"/>
          </a:p>
        </p:txBody>
      </p:sp>
    </p:spTree>
    <p:extLst>
      <p:ext uri="{BB962C8B-B14F-4D97-AF65-F5344CB8AC3E}">
        <p14:creationId xmlns:p14="http://schemas.microsoft.com/office/powerpoint/2010/main" val="178416061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fontScale="90000"/>
          </a:bodyPr>
          <a:lstStyle/>
          <a:p>
            <a:r>
              <a:rPr lang="en-US" sz="3600" dirty="0">
                <a:solidFill>
                  <a:srgbClr val="002060"/>
                </a:solidFill>
                <a:latin typeface="Arial" panose="020B0604020202020204" pitchFamily="34" charset="0"/>
                <a:cs typeface="Arial" panose="020B0604020202020204" pitchFamily="34" charset="0"/>
              </a:rPr>
              <a:t>Electricity Scheduling Problems:</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Solar PV Integration with Battery</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17476" y="1240085"/>
            <a:ext cx="4256124"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u="sng" dirty="0">
                <a:solidFill>
                  <a:schemeClr val="tx1"/>
                </a:solidFill>
                <a:latin typeface="Arial" panose="020B0604020202020204" pitchFamily="34" charset="0"/>
                <a:cs typeface="Arial" panose="020B0604020202020204" pitchFamily="34" charset="0"/>
              </a:rPr>
              <a:t>Declaration of variables and equations</a:t>
            </a:r>
          </a:p>
        </p:txBody>
      </p:sp>
      <p:pic>
        <p:nvPicPr>
          <p:cNvPr id="3" name="Picture 2"/>
          <p:cNvPicPr>
            <a:picLocks noChangeAspect="1"/>
          </p:cNvPicPr>
          <p:nvPr/>
        </p:nvPicPr>
        <p:blipFill>
          <a:blip r:embed="rId3"/>
          <a:stretch>
            <a:fillRect/>
          </a:stretch>
        </p:blipFill>
        <p:spPr>
          <a:xfrm>
            <a:off x="506558" y="1697903"/>
            <a:ext cx="8594310" cy="4886344"/>
          </a:xfrm>
          <a:prstGeom prst="rect">
            <a:avLst/>
          </a:prstGeom>
        </p:spPr>
      </p:pic>
      <p:sp>
        <p:nvSpPr>
          <p:cNvPr id="2" name="Slide Number Placeholder 1"/>
          <p:cNvSpPr>
            <a:spLocks noGrp="1"/>
          </p:cNvSpPr>
          <p:nvPr>
            <p:ph type="sldNum" sz="quarter" idx="12"/>
          </p:nvPr>
        </p:nvSpPr>
        <p:spPr/>
        <p:txBody>
          <a:bodyPr/>
          <a:lstStyle/>
          <a:p>
            <a:fld id="{40C8F69F-517D-412F-AFAD-84CC7A87D94F}" type="slidenum">
              <a:rPr lang="en-US" smtClean="0"/>
              <a:t>92</a:t>
            </a:fld>
            <a:endParaRPr lang="en-US"/>
          </a:p>
        </p:txBody>
      </p:sp>
    </p:spTree>
    <p:extLst>
      <p:ext uri="{BB962C8B-B14F-4D97-AF65-F5344CB8AC3E}">
        <p14:creationId xmlns:p14="http://schemas.microsoft.com/office/powerpoint/2010/main" val="249535341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fontScale="90000"/>
          </a:bodyPr>
          <a:lstStyle/>
          <a:p>
            <a:r>
              <a:rPr lang="en-US" sz="3600" dirty="0">
                <a:solidFill>
                  <a:srgbClr val="002060"/>
                </a:solidFill>
                <a:latin typeface="Arial" panose="020B0604020202020204" pitchFamily="34" charset="0"/>
                <a:cs typeface="Arial" panose="020B0604020202020204" pitchFamily="34" charset="0"/>
              </a:rPr>
              <a:t>Electricity Scheduling Problems:</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Solar PV Integration with Battery</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49556" y="1229925"/>
            <a:ext cx="4256124"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b="1" u="sng" dirty="0">
                <a:solidFill>
                  <a:schemeClr val="tx1"/>
                </a:solidFill>
                <a:latin typeface="Arial" panose="020B0604020202020204" pitchFamily="34" charset="0"/>
                <a:cs typeface="Arial" panose="020B0604020202020204" pitchFamily="34" charset="0"/>
              </a:rPr>
              <a:t>Mathematical formulations</a:t>
            </a:r>
          </a:p>
        </p:txBody>
      </p:sp>
      <p:pic>
        <p:nvPicPr>
          <p:cNvPr id="2" name="Picture 1"/>
          <p:cNvPicPr>
            <a:picLocks noChangeAspect="1"/>
          </p:cNvPicPr>
          <p:nvPr/>
        </p:nvPicPr>
        <p:blipFill>
          <a:blip r:embed="rId3"/>
          <a:stretch>
            <a:fillRect/>
          </a:stretch>
        </p:blipFill>
        <p:spPr>
          <a:xfrm>
            <a:off x="301924" y="1759247"/>
            <a:ext cx="11318845" cy="4257048"/>
          </a:xfrm>
          <a:prstGeom prst="rect">
            <a:avLst/>
          </a:prstGeom>
        </p:spPr>
      </p:pic>
      <p:sp>
        <p:nvSpPr>
          <p:cNvPr id="3" name="Slide Number Placeholder 2"/>
          <p:cNvSpPr>
            <a:spLocks noGrp="1"/>
          </p:cNvSpPr>
          <p:nvPr>
            <p:ph type="sldNum" sz="quarter" idx="12"/>
          </p:nvPr>
        </p:nvSpPr>
        <p:spPr/>
        <p:txBody>
          <a:bodyPr/>
          <a:lstStyle/>
          <a:p>
            <a:fld id="{40C8F69F-517D-412F-AFAD-84CC7A87D94F}" type="slidenum">
              <a:rPr lang="en-US" smtClean="0"/>
              <a:t>93</a:t>
            </a:fld>
            <a:endParaRPr lang="en-US"/>
          </a:p>
        </p:txBody>
      </p:sp>
    </p:spTree>
    <p:extLst>
      <p:ext uri="{BB962C8B-B14F-4D97-AF65-F5344CB8AC3E}">
        <p14:creationId xmlns:p14="http://schemas.microsoft.com/office/powerpoint/2010/main" val="282223590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fontScale="90000"/>
          </a:bodyPr>
          <a:lstStyle/>
          <a:p>
            <a:r>
              <a:rPr lang="en-US" sz="3600" dirty="0">
                <a:solidFill>
                  <a:srgbClr val="002060"/>
                </a:solidFill>
                <a:latin typeface="Arial" panose="020B0604020202020204" pitchFamily="34" charset="0"/>
                <a:cs typeface="Arial" panose="020B0604020202020204" pitchFamily="34" charset="0"/>
              </a:rPr>
              <a:t>Electricity Scheduling Problems:</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Solar PV Integration with Battery</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49556" y="1229925"/>
            <a:ext cx="4256124"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b="1" u="sng" dirty="0">
                <a:solidFill>
                  <a:schemeClr val="tx1"/>
                </a:solidFill>
                <a:latin typeface="Arial" panose="020B0604020202020204" pitchFamily="34" charset="0"/>
                <a:cs typeface="Arial" panose="020B0604020202020204" pitchFamily="34" charset="0"/>
              </a:rPr>
              <a:t>Mathematical formulations</a:t>
            </a:r>
          </a:p>
        </p:txBody>
      </p:sp>
      <p:pic>
        <p:nvPicPr>
          <p:cNvPr id="3" name="Picture 2"/>
          <p:cNvPicPr>
            <a:picLocks noChangeAspect="1"/>
          </p:cNvPicPr>
          <p:nvPr/>
        </p:nvPicPr>
        <p:blipFill>
          <a:blip r:embed="rId3"/>
          <a:stretch>
            <a:fillRect/>
          </a:stretch>
        </p:blipFill>
        <p:spPr>
          <a:xfrm>
            <a:off x="373301" y="1712355"/>
            <a:ext cx="11415413" cy="4611692"/>
          </a:xfrm>
          <a:prstGeom prst="rect">
            <a:avLst/>
          </a:prstGeom>
        </p:spPr>
      </p:pic>
      <p:sp>
        <p:nvSpPr>
          <p:cNvPr id="2" name="Slide Number Placeholder 1"/>
          <p:cNvSpPr>
            <a:spLocks noGrp="1"/>
          </p:cNvSpPr>
          <p:nvPr>
            <p:ph type="sldNum" sz="quarter" idx="12"/>
          </p:nvPr>
        </p:nvSpPr>
        <p:spPr/>
        <p:txBody>
          <a:bodyPr/>
          <a:lstStyle/>
          <a:p>
            <a:fld id="{40C8F69F-517D-412F-AFAD-84CC7A87D94F}" type="slidenum">
              <a:rPr lang="en-US" smtClean="0"/>
              <a:t>94</a:t>
            </a:fld>
            <a:endParaRPr lang="en-US"/>
          </a:p>
        </p:txBody>
      </p:sp>
    </p:spTree>
    <p:extLst>
      <p:ext uri="{BB962C8B-B14F-4D97-AF65-F5344CB8AC3E}">
        <p14:creationId xmlns:p14="http://schemas.microsoft.com/office/powerpoint/2010/main" val="36067404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p:cNvSpPr>
            <a:spLocks noGrp="1"/>
          </p:cNvSpPr>
          <p:nvPr>
            <p:ph idx="1"/>
          </p:nvPr>
        </p:nvSpPr>
        <p:spPr>
          <a:xfrm>
            <a:off x="395654" y="1207698"/>
            <a:ext cx="10835938" cy="4969265"/>
          </a:xfrm>
        </p:spPr>
        <p:txBody>
          <a:bodyPr>
            <a:noAutofit/>
          </a:bodyPr>
          <a:lstStyle/>
          <a:p>
            <a:pPr marL="0" indent="0">
              <a:buNone/>
            </a:pPr>
            <a:r>
              <a:rPr lang="en-US" sz="2000" b="1" dirty="0"/>
              <a:t>Results:</a:t>
            </a:r>
          </a:p>
          <a:p>
            <a:r>
              <a:rPr lang="en-US" sz="2000" dirty="0"/>
              <a:t>Objective function = 35091.368572 USD/year</a:t>
            </a:r>
          </a:p>
          <a:p>
            <a:r>
              <a:rPr lang="en-US" sz="2000" dirty="0"/>
              <a:t>Microgrid area = 876.659 m</a:t>
            </a:r>
            <a:r>
              <a:rPr lang="en-US" sz="2000" baseline="30000" dirty="0"/>
              <a:t>2</a:t>
            </a:r>
            <a:endParaRPr lang="en-US" sz="2000" baseline="-25000" dirty="0"/>
          </a:p>
          <a:p>
            <a:r>
              <a:rPr lang="en-US" sz="2000" dirty="0"/>
              <a:t>Electricity production: 1,472 kWh/day (50% solar penetration)</a:t>
            </a:r>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r>
              <a:rPr lang="en-US" sz="2000" dirty="0"/>
              <a:t>Cost increment: </a:t>
            </a:r>
          </a:p>
          <a:p>
            <a:pPr marL="0" indent="0">
              <a:buNone/>
            </a:pPr>
            <a:r>
              <a:rPr lang="en-US" sz="2000" dirty="0"/>
              <a:t>35,091.368572 USD/year - 29,281.76 USD/year (Reference)</a:t>
            </a:r>
          </a:p>
          <a:p>
            <a:pPr marL="0" indent="0">
              <a:buNone/>
            </a:pPr>
            <a:r>
              <a:rPr lang="en-US" sz="2000" dirty="0"/>
              <a:t>= </a:t>
            </a:r>
            <a:r>
              <a:rPr lang="en-US" sz="2000" b="1" dirty="0">
                <a:solidFill>
                  <a:srgbClr val="FF0000"/>
                </a:solidFill>
              </a:rPr>
              <a:t>5,809.61 USD/year</a:t>
            </a:r>
          </a:p>
          <a:p>
            <a:pPr marL="0" indent="0">
              <a:buNone/>
            </a:pPr>
            <a:endParaRPr lang="en-US" sz="2000" dirty="0"/>
          </a:p>
          <a:p>
            <a:endParaRPr lang="en-US" sz="2000" dirty="0"/>
          </a:p>
          <a:p>
            <a:endParaRPr lang="en-US" sz="2000" dirty="0"/>
          </a:p>
          <a:p>
            <a:endParaRPr lang="en-US" sz="2000" dirty="0"/>
          </a:p>
          <a:p>
            <a:endParaRPr lang="en-US" sz="2000" dirty="0"/>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395654" y="174824"/>
            <a:ext cx="10515600" cy="713177"/>
          </a:xfrm>
        </p:spPr>
        <p:txBody>
          <a:bodyPr>
            <a:normAutofit fontScale="90000"/>
          </a:bodyPr>
          <a:lstStyle/>
          <a:p>
            <a:r>
              <a:rPr lang="en-US" sz="3600" dirty="0">
                <a:solidFill>
                  <a:srgbClr val="002060"/>
                </a:solidFill>
                <a:latin typeface="Arial" panose="020B0604020202020204" pitchFamily="34" charset="0"/>
                <a:cs typeface="Arial" panose="020B0604020202020204" pitchFamily="34" charset="0"/>
              </a:rPr>
              <a:t>Electricity Scheduling Problems:</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Solar PV Integration with Battery</a:t>
            </a:r>
          </a:p>
        </p:txBody>
      </p:sp>
      <p:sp>
        <p:nvSpPr>
          <p:cNvPr id="16" name="Rectangle 15"/>
          <p:cNvSpPr/>
          <p:nvPr/>
        </p:nvSpPr>
        <p:spPr>
          <a:xfrm>
            <a:off x="9737310" y="3990777"/>
            <a:ext cx="2385682" cy="2076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dirty="0">
                <a:solidFill>
                  <a:srgbClr val="C00000"/>
                </a:solidFill>
                <a:latin typeface="Arial" panose="020B0604020202020204" pitchFamily="34" charset="0"/>
                <a:cs typeface="Arial" panose="020B0604020202020204" pitchFamily="34" charset="0"/>
              </a:rPr>
              <a:t>Please note to multiply </a:t>
            </a:r>
            <a:r>
              <a:rPr lang="en-US" sz="1200" b="1" dirty="0" err="1">
                <a:solidFill>
                  <a:srgbClr val="C00000"/>
                </a:solidFill>
                <a:latin typeface="Arial" panose="020B0604020202020204" pitchFamily="34" charset="0"/>
                <a:cs typeface="Arial" panose="020B0604020202020204" pitchFamily="34" charset="0"/>
              </a:rPr>
              <a:t>SolarEnergyProduced</a:t>
            </a:r>
            <a:r>
              <a:rPr lang="en-US" sz="1200" b="1" baseline="-25000" dirty="0" err="1">
                <a:solidFill>
                  <a:srgbClr val="C00000"/>
                </a:solidFill>
                <a:latin typeface="Arial" panose="020B0604020202020204" pitchFamily="34" charset="0"/>
                <a:cs typeface="Arial" panose="020B0604020202020204" pitchFamily="34" charset="0"/>
              </a:rPr>
              <a:t>T</a:t>
            </a:r>
            <a:r>
              <a:rPr lang="en-US" sz="1200" b="1" dirty="0">
                <a:solidFill>
                  <a:srgbClr val="C00000"/>
                </a:solidFill>
                <a:latin typeface="Arial" panose="020B0604020202020204" pitchFamily="34" charset="0"/>
                <a:cs typeface="Arial" panose="020B0604020202020204" pitchFamily="34" charset="0"/>
              </a:rPr>
              <a:t> </a:t>
            </a:r>
            <a:r>
              <a:rPr lang="en-US" sz="1200" dirty="0">
                <a:solidFill>
                  <a:srgbClr val="C00000"/>
                </a:solidFill>
                <a:latin typeface="Arial" panose="020B0604020202020204" pitchFamily="34" charset="0"/>
                <a:cs typeface="Arial" panose="020B0604020202020204" pitchFamily="34" charset="0"/>
              </a:rPr>
              <a:t>with </a:t>
            </a:r>
            <a:r>
              <a:rPr lang="en-US" sz="1200" b="1" dirty="0">
                <a:solidFill>
                  <a:srgbClr val="C00000"/>
                </a:solidFill>
                <a:latin typeface="Arial" panose="020B0604020202020204" pitchFamily="34" charset="0"/>
                <a:cs typeface="Arial" panose="020B0604020202020204" pitchFamily="34" charset="0"/>
              </a:rPr>
              <a:t>inverter efficiency </a:t>
            </a:r>
            <a:r>
              <a:rPr lang="en-US" sz="1200" dirty="0">
                <a:solidFill>
                  <a:srgbClr val="C00000"/>
                </a:solidFill>
                <a:latin typeface="Arial" panose="020B0604020202020204" pitchFamily="34" charset="0"/>
                <a:cs typeface="Arial" panose="020B0604020202020204" pitchFamily="34" charset="0"/>
              </a:rPr>
              <a:t>and </a:t>
            </a:r>
            <a:r>
              <a:rPr lang="en-US" sz="1200" b="1" dirty="0" err="1">
                <a:solidFill>
                  <a:srgbClr val="C00000"/>
                </a:solidFill>
                <a:latin typeface="Arial" panose="020B0604020202020204" pitchFamily="34" charset="0"/>
                <a:cs typeface="Arial" panose="020B0604020202020204" pitchFamily="34" charset="0"/>
              </a:rPr>
              <a:t>SolarEnergyStorageDischarged</a:t>
            </a:r>
            <a:r>
              <a:rPr lang="en-US" sz="1200" b="1" baseline="-25000" dirty="0" err="1">
                <a:solidFill>
                  <a:srgbClr val="C00000"/>
                </a:solidFill>
                <a:latin typeface="Arial" panose="020B0604020202020204" pitchFamily="34" charset="0"/>
                <a:cs typeface="Arial" panose="020B0604020202020204" pitchFamily="34" charset="0"/>
              </a:rPr>
              <a:t>T</a:t>
            </a:r>
            <a:r>
              <a:rPr lang="en-US" sz="1200" b="1" dirty="0">
                <a:solidFill>
                  <a:srgbClr val="C00000"/>
                </a:solidFill>
                <a:latin typeface="Arial" panose="020B0604020202020204" pitchFamily="34" charset="0"/>
                <a:cs typeface="Arial" panose="020B0604020202020204" pitchFamily="34" charset="0"/>
              </a:rPr>
              <a:t> </a:t>
            </a:r>
            <a:r>
              <a:rPr lang="en-US" sz="1200" dirty="0">
                <a:solidFill>
                  <a:srgbClr val="C00000"/>
                </a:solidFill>
                <a:latin typeface="Arial" panose="020B0604020202020204" pitchFamily="34" charset="0"/>
                <a:cs typeface="Arial" panose="020B0604020202020204" pitchFamily="34" charset="0"/>
              </a:rPr>
              <a:t>with </a:t>
            </a:r>
            <a:r>
              <a:rPr lang="en-US" sz="1200" b="1" dirty="0">
                <a:solidFill>
                  <a:srgbClr val="C00000"/>
                </a:solidFill>
                <a:latin typeface="Arial" panose="020B0604020202020204" pitchFamily="34" charset="0"/>
                <a:cs typeface="Arial" panose="020B0604020202020204" pitchFamily="34" charset="0"/>
              </a:rPr>
              <a:t>inverter efficiency</a:t>
            </a:r>
            <a:r>
              <a:rPr lang="en-US" sz="1200" dirty="0">
                <a:solidFill>
                  <a:srgbClr val="C00000"/>
                </a:solidFill>
                <a:latin typeface="Arial" panose="020B0604020202020204" pitchFamily="34" charset="0"/>
                <a:cs typeface="Arial" panose="020B0604020202020204" pitchFamily="34" charset="0"/>
              </a:rPr>
              <a:t> and </a:t>
            </a:r>
            <a:r>
              <a:rPr lang="en-US" sz="1200" b="1" dirty="0">
                <a:solidFill>
                  <a:srgbClr val="C00000"/>
                </a:solidFill>
                <a:latin typeface="Arial" panose="020B0604020202020204" pitchFamily="34" charset="0"/>
                <a:cs typeface="Arial" panose="020B0604020202020204" pitchFamily="34" charset="0"/>
              </a:rPr>
              <a:t>discharge efficiency </a:t>
            </a:r>
            <a:r>
              <a:rPr lang="en-US" sz="1200" dirty="0">
                <a:solidFill>
                  <a:srgbClr val="C00000"/>
                </a:solidFill>
                <a:latin typeface="Arial" panose="020B0604020202020204" pitchFamily="34" charset="0"/>
                <a:cs typeface="Arial" panose="020B0604020202020204" pitchFamily="34" charset="0"/>
              </a:rPr>
              <a:t>in the results to reflect the converted electricity values.</a:t>
            </a:r>
          </a:p>
        </p:txBody>
      </p:sp>
      <p:sp>
        <p:nvSpPr>
          <p:cNvPr id="17" name="Down Arrow 16"/>
          <p:cNvSpPr/>
          <p:nvPr/>
        </p:nvSpPr>
        <p:spPr>
          <a:xfrm rot="5400000" flipH="1">
            <a:off x="9790228" y="3869271"/>
            <a:ext cx="192196" cy="4352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7"/>
          <p:cNvGraphicFramePr>
            <a:graphicFrameLocks noGrp="1"/>
          </p:cNvGraphicFramePr>
          <p:nvPr>
            <p:extLst>
              <p:ext uri="{D42A27DB-BD31-4B8C-83A1-F6EECF244321}">
                <p14:modId xmlns:p14="http://schemas.microsoft.com/office/powerpoint/2010/main" val="1843469570"/>
              </p:ext>
            </p:extLst>
          </p:nvPr>
        </p:nvGraphicFramePr>
        <p:xfrm>
          <a:off x="7246190" y="1715852"/>
          <a:ext cx="2381388" cy="4380294"/>
        </p:xfrm>
        <a:graphic>
          <a:graphicData uri="http://schemas.openxmlformats.org/drawingml/2006/table">
            <a:tbl>
              <a:tblPr>
                <a:tableStyleId>{5C22544A-7EE6-4342-B048-85BDC9FD1C3A}</a:tableStyleId>
              </a:tblPr>
              <a:tblGrid>
                <a:gridCol w="311364">
                  <a:extLst>
                    <a:ext uri="{9D8B030D-6E8A-4147-A177-3AD203B41FA5}">
                      <a16:colId xmlns:a16="http://schemas.microsoft.com/office/drawing/2014/main" val="558599290"/>
                    </a:ext>
                  </a:extLst>
                </a:gridCol>
                <a:gridCol w="918748">
                  <a:extLst>
                    <a:ext uri="{9D8B030D-6E8A-4147-A177-3AD203B41FA5}">
                      <a16:colId xmlns:a16="http://schemas.microsoft.com/office/drawing/2014/main" val="4152253705"/>
                    </a:ext>
                  </a:extLst>
                </a:gridCol>
                <a:gridCol w="561366">
                  <a:extLst>
                    <a:ext uri="{9D8B030D-6E8A-4147-A177-3AD203B41FA5}">
                      <a16:colId xmlns:a16="http://schemas.microsoft.com/office/drawing/2014/main" val="3380902967"/>
                    </a:ext>
                  </a:extLst>
                </a:gridCol>
                <a:gridCol w="589910">
                  <a:extLst>
                    <a:ext uri="{9D8B030D-6E8A-4147-A177-3AD203B41FA5}">
                      <a16:colId xmlns:a16="http://schemas.microsoft.com/office/drawing/2014/main" val="3876927750"/>
                    </a:ext>
                  </a:extLst>
                </a:gridCol>
              </a:tblGrid>
              <a:tr h="174054">
                <a:tc>
                  <a:txBody>
                    <a:bodyPr/>
                    <a:lstStyle/>
                    <a:p>
                      <a:pPr algn="r" fontAlgn="b"/>
                      <a:r>
                        <a:rPr lang="en-US" sz="1000" b="1" i="0" u="none" strike="noStrike" dirty="0">
                          <a:solidFill>
                            <a:srgbClr val="000000"/>
                          </a:solidFill>
                          <a:effectLst/>
                          <a:latin typeface="Calibri" panose="020F0502020204030204" pitchFamily="34" charset="0"/>
                        </a:rPr>
                        <a:t>Hour</a:t>
                      </a:r>
                    </a:p>
                  </a:txBody>
                  <a:tcPr marL="7252" marR="7252" marT="7252" marB="0" anchor="b"/>
                </a:tc>
                <a:tc>
                  <a:txBody>
                    <a:bodyPr/>
                    <a:lstStyle/>
                    <a:p>
                      <a:pPr algn="l" fontAlgn="b"/>
                      <a:r>
                        <a:rPr lang="en-US" sz="1000" b="1" u="none" strike="noStrike">
                          <a:effectLst/>
                        </a:rPr>
                        <a:t>Grid Electricity</a:t>
                      </a:r>
                      <a:endParaRPr lang="en-US" sz="1000" b="1"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1000" b="1" u="none" strike="noStrike" dirty="0">
                          <a:effectLst/>
                        </a:rPr>
                        <a:t>Solar PV</a:t>
                      </a:r>
                      <a:endParaRPr lang="en-US" sz="1000" b="1" i="0" u="none" strike="noStrike" dirty="0">
                        <a:solidFill>
                          <a:srgbClr val="000000"/>
                        </a:solidFill>
                        <a:effectLst/>
                        <a:latin typeface="Calibri" panose="020F0502020204030204" pitchFamily="34" charset="0"/>
                      </a:endParaRPr>
                    </a:p>
                  </a:txBody>
                  <a:tcPr marL="7252" marR="7252" marT="7252" marB="0" anchor="b"/>
                </a:tc>
                <a:tc>
                  <a:txBody>
                    <a:bodyPr/>
                    <a:lstStyle/>
                    <a:p>
                      <a:pPr algn="l" fontAlgn="b"/>
                      <a:r>
                        <a:rPr lang="en-US" sz="1000" b="1" u="none" strike="noStrike" dirty="0">
                          <a:effectLst/>
                        </a:rPr>
                        <a:t>Battery</a:t>
                      </a:r>
                      <a:endParaRPr lang="en-US" sz="1000" b="1" i="0" u="none" strike="noStrike" dirty="0">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506224083"/>
                  </a:ext>
                </a:extLst>
              </a:tr>
              <a:tr h="174054">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dirty="0">
                          <a:solidFill>
                            <a:srgbClr val="000000"/>
                          </a:solidFill>
                          <a:effectLst/>
                          <a:latin typeface="Calibri" panose="020F0502020204030204" pitchFamily="34" charset="0"/>
                        </a:rPr>
                        <a:t>67</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2500448185"/>
                  </a:ext>
                </a:extLst>
              </a:tr>
              <a:tr h="174054">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a:solidFill>
                            <a:srgbClr val="000000"/>
                          </a:solidFill>
                          <a:effectLst/>
                          <a:latin typeface="Calibri" panose="020F0502020204030204" pitchFamily="34" charset="0"/>
                        </a:rPr>
                        <a:t>64</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1598753324"/>
                  </a:ext>
                </a:extLst>
              </a:tr>
              <a:tr h="174054">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dirty="0">
                          <a:solidFill>
                            <a:srgbClr val="000000"/>
                          </a:solidFill>
                          <a:effectLst/>
                          <a:latin typeface="Calibri" panose="020F0502020204030204" pitchFamily="34" charset="0"/>
                        </a:rPr>
                        <a:t>60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1216949361"/>
                  </a:ext>
                </a:extLst>
              </a:tr>
              <a:tr h="174054">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a:solidFill>
                            <a:srgbClr val="000000"/>
                          </a:solidFill>
                          <a:effectLst/>
                          <a:latin typeface="Calibri" panose="020F0502020204030204" pitchFamily="34" charset="0"/>
                        </a:rPr>
                        <a:t>57</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745403959"/>
                  </a:ext>
                </a:extLst>
              </a:tr>
              <a:tr h="174054">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a:solidFill>
                            <a:srgbClr val="000000"/>
                          </a:solidFill>
                          <a:effectLst/>
                          <a:latin typeface="Calibri" panose="020F0502020204030204" pitchFamily="34" charset="0"/>
                        </a:rPr>
                        <a:t>55</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3462822786"/>
                  </a:ext>
                </a:extLst>
              </a:tr>
              <a:tr h="174054">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a:solidFill>
                            <a:srgbClr val="000000"/>
                          </a:solidFill>
                          <a:effectLst/>
                          <a:latin typeface="Calibri" panose="020F0502020204030204" pitchFamily="34" charset="0"/>
                        </a:rPr>
                        <a:t>55</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1539585009"/>
                  </a:ext>
                </a:extLst>
              </a:tr>
              <a:tr h="174054">
                <a:tc>
                  <a:txBody>
                    <a:bodyPr/>
                    <a:lstStyle/>
                    <a:p>
                      <a:pPr algn="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a:solidFill>
                            <a:srgbClr val="000000"/>
                          </a:solidFill>
                          <a:effectLst/>
                          <a:latin typeface="Calibri" panose="020F0502020204030204" pitchFamily="34" charset="0"/>
                        </a:rPr>
                        <a:t>56</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2216313154"/>
                  </a:ext>
                </a:extLst>
              </a:tr>
              <a:tr h="174054">
                <a:tc>
                  <a:txBody>
                    <a:bodyPr/>
                    <a:lstStyle/>
                    <a:p>
                      <a:pPr algn="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a:solidFill>
                            <a:srgbClr val="000000"/>
                          </a:solidFill>
                          <a:effectLst/>
                          <a:latin typeface="Calibri" panose="020F0502020204030204" pitchFamily="34" charset="0"/>
                        </a:rPr>
                        <a:t>43.7266</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4.27344</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4164522671"/>
                  </a:ext>
                </a:extLst>
              </a:tr>
              <a:tr h="174054">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a:solidFill>
                            <a:srgbClr val="000000"/>
                          </a:solidFill>
                          <a:effectLst/>
                          <a:latin typeface="Calibri" panose="020F0502020204030204" pitchFamily="34" charset="0"/>
                        </a:rPr>
                        <a:t>24.785</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25.21498</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1353606931"/>
                  </a:ext>
                </a:extLst>
              </a:tr>
              <a:tr h="174054">
                <a:tc>
                  <a:txBody>
                    <a:bodyPr/>
                    <a:lstStyle/>
                    <a:p>
                      <a:pPr algn="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a:solidFill>
                            <a:srgbClr val="000000"/>
                          </a:solidFill>
                          <a:effectLst/>
                          <a:latin typeface="Calibri" panose="020F0502020204030204" pitchFamily="34" charset="0"/>
                        </a:rPr>
                        <a:t>3.97491</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52.02509</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4092017457"/>
                  </a:ext>
                </a:extLst>
              </a:tr>
              <a:tr h="174054">
                <a:tc>
                  <a:txBody>
                    <a:bodyPr/>
                    <a:lstStyle/>
                    <a:p>
                      <a:pPr algn="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61.00003</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847388663"/>
                  </a:ext>
                </a:extLst>
              </a:tr>
              <a:tr h="174054">
                <a:tc>
                  <a:txBody>
                    <a:bodyPr/>
                    <a:lstStyle/>
                    <a:p>
                      <a:pPr algn="r" fontAlgn="b"/>
                      <a:r>
                        <a:rPr lang="en-US" sz="1000" u="none" strike="noStrike">
                          <a:effectLst/>
                        </a:rPr>
                        <a:t>11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63</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2562771128"/>
                  </a:ext>
                </a:extLst>
              </a:tr>
              <a:tr h="174054">
                <a:tc>
                  <a:txBody>
                    <a:bodyPr/>
                    <a:lstStyle/>
                    <a:p>
                      <a:pPr algn="r" fontAlgn="b"/>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61.00003</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689530468"/>
                  </a:ext>
                </a:extLst>
              </a:tr>
              <a:tr h="174054">
                <a:tc>
                  <a:txBody>
                    <a:bodyPr/>
                    <a:lstStyle/>
                    <a:p>
                      <a:pPr algn="r" fontAlgn="b"/>
                      <a:r>
                        <a:rPr lang="en-US" sz="1000" u="none" strike="noStrike">
                          <a:effectLst/>
                        </a:rPr>
                        <a:t>13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60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3846553421"/>
                  </a:ext>
                </a:extLst>
              </a:tr>
              <a:tr h="174054">
                <a:tc>
                  <a:txBody>
                    <a:bodyPr/>
                    <a:lstStyle/>
                    <a:p>
                      <a:pPr algn="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63</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1353663549"/>
                  </a:ext>
                </a:extLst>
              </a:tr>
              <a:tr h="174054">
                <a:tc>
                  <a:txBody>
                    <a:bodyPr/>
                    <a:lstStyle/>
                    <a:p>
                      <a:pPr algn="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64.00003</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725833981"/>
                  </a:ext>
                </a:extLst>
              </a:tr>
              <a:tr h="174054">
                <a:tc>
                  <a:txBody>
                    <a:bodyPr/>
                    <a:lstStyle/>
                    <a:p>
                      <a:pPr algn="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a:solidFill>
                            <a:srgbClr val="000000"/>
                          </a:solidFill>
                          <a:effectLst/>
                          <a:latin typeface="Calibri" panose="020F0502020204030204" pitchFamily="34" charset="0"/>
                        </a:rPr>
                        <a:t>4.68234</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59.31763</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3302309998"/>
                  </a:ext>
                </a:extLst>
              </a:tr>
              <a:tr h="174054">
                <a:tc>
                  <a:txBody>
                    <a:bodyPr/>
                    <a:lstStyle/>
                    <a:p>
                      <a:pPr algn="r" fontAlgn="b"/>
                      <a:r>
                        <a:rPr lang="en-US" sz="1000" u="none" strike="noStrike">
                          <a:effectLst/>
                        </a:rPr>
                        <a:t>17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a:solidFill>
                            <a:srgbClr val="000000"/>
                          </a:solidFill>
                          <a:effectLst/>
                          <a:latin typeface="Calibri" panose="020F0502020204030204" pitchFamily="34" charset="0"/>
                        </a:rPr>
                        <a:t>26.8608</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33.1392</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1141147449"/>
                  </a:ext>
                </a:extLst>
              </a:tr>
              <a:tr h="174054">
                <a:tc>
                  <a:txBody>
                    <a:bodyPr/>
                    <a:lstStyle/>
                    <a:p>
                      <a:pPr algn="r" fontAlgn="b"/>
                      <a:r>
                        <a:rPr lang="en-US" sz="1000" u="none" strike="noStrike">
                          <a:effectLst/>
                        </a:rPr>
                        <a:t>18</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a:solidFill>
                            <a:srgbClr val="000000"/>
                          </a:solidFill>
                          <a:effectLst/>
                          <a:latin typeface="Calibri" panose="020F0502020204030204" pitchFamily="34" charset="0"/>
                        </a:rPr>
                        <a:t>47.4959</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10.50413</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2295803416"/>
                  </a:ext>
                </a:extLst>
              </a:tr>
              <a:tr h="174054">
                <a:tc>
                  <a:txBody>
                    <a:bodyPr/>
                    <a:lstStyle/>
                    <a:p>
                      <a:pPr algn="r" fontAlgn="b"/>
                      <a:r>
                        <a:rPr lang="en-US" sz="1000" u="none" strike="noStrike">
                          <a:effectLst/>
                        </a:rPr>
                        <a:t>19</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a:solidFill>
                            <a:srgbClr val="000000"/>
                          </a:solidFill>
                          <a:effectLst/>
                          <a:latin typeface="Calibri" panose="020F0502020204030204" pitchFamily="34" charset="0"/>
                        </a:rPr>
                        <a:t>66.7728</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0.22723</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3160263240"/>
                  </a:ext>
                </a:extLst>
              </a:tr>
              <a:tr h="174054">
                <a:tc>
                  <a:txBody>
                    <a:bodyPr/>
                    <a:lstStyle/>
                    <a:p>
                      <a:pPr algn="r" fontAlgn="b"/>
                      <a:r>
                        <a:rPr lang="en-US" sz="1000" u="none" strike="noStrike">
                          <a:effectLst/>
                        </a:rPr>
                        <a:t>20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a:solidFill>
                            <a:srgbClr val="000000"/>
                          </a:solidFill>
                          <a:effectLst/>
                          <a:latin typeface="Calibri" panose="020F0502020204030204" pitchFamily="34" charset="0"/>
                        </a:rPr>
                        <a:t>33.0971</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39.90286</a:t>
                      </a:r>
                    </a:p>
                  </a:txBody>
                  <a:tcPr marL="7620" marR="7620" marT="7620" marB="0" anchor="b"/>
                </a:tc>
                <a:extLst>
                  <a:ext uri="{0D108BD9-81ED-4DB2-BD59-A6C34878D82A}">
                    <a16:rowId xmlns:a16="http://schemas.microsoft.com/office/drawing/2014/main" val="1839864592"/>
                  </a:ext>
                </a:extLst>
              </a:tr>
              <a:tr h="174054">
                <a:tc>
                  <a:txBody>
                    <a:bodyPr/>
                    <a:lstStyle/>
                    <a:p>
                      <a:pPr algn="r" fontAlgn="b"/>
                      <a:r>
                        <a:rPr lang="en-US" sz="1000" u="none" strike="noStrike">
                          <a:effectLst/>
                        </a:rPr>
                        <a:t>21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a:solidFill>
                            <a:srgbClr val="000000"/>
                          </a:solidFill>
                          <a:effectLst/>
                          <a:latin typeface="Calibri" panose="020F0502020204030204" pitchFamily="34" charset="0"/>
                        </a:rPr>
                        <a:t>26.5349</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46.46512</a:t>
                      </a:r>
                    </a:p>
                  </a:txBody>
                  <a:tcPr marL="7620" marR="7620" marT="7620" marB="0" anchor="b"/>
                </a:tc>
                <a:extLst>
                  <a:ext uri="{0D108BD9-81ED-4DB2-BD59-A6C34878D82A}">
                    <a16:rowId xmlns:a16="http://schemas.microsoft.com/office/drawing/2014/main" val="3590594976"/>
                  </a:ext>
                </a:extLst>
              </a:tr>
              <a:tr h="174054">
                <a:tc>
                  <a:txBody>
                    <a:bodyPr/>
                    <a:lstStyle/>
                    <a:p>
                      <a:pPr algn="r" fontAlgn="b"/>
                      <a:r>
                        <a:rPr lang="en-US" sz="1000" u="none" strike="noStrike">
                          <a:effectLst/>
                        </a:rPr>
                        <a:t>22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a:solidFill>
                            <a:srgbClr val="000000"/>
                          </a:solidFill>
                          <a:effectLst/>
                          <a:latin typeface="Calibri" panose="020F0502020204030204" pitchFamily="34" charset="0"/>
                        </a:rPr>
                        <a:t>23.5349</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46.46512</a:t>
                      </a:r>
                    </a:p>
                  </a:txBody>
                  <a:tcPr marL="7620" marR="7620" marT="7620" marB="0" anchor="b"/>
                </a:tc>
                <a:extLst>
                  <a:ext uri="{0D108BD9-81ED-4DB2-BD59-A6C34878D82A}">
                    <a16:rowId xmlns:a16="http://schemas.microsoft.com/office/drawing/2014/main" val="1178568980"/>
                  </a:ext>
                </a:extLst>
              </a:tr>
              <a:tr h="174054">
                <a:tc>
                  <a:txBody>
                    <a:bodyPr/>
                    <a:lstStyle/>
                    <a:p>
                      <a:pPr algn="r" fontAlgn="b"/>
                      <a:r>
                        <a:rPr lang="en-US" sz="1000" u="none" strike="noStrike">
                          <a:effectLst/>
                        </a:rPr>
                        <a:t>23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algn="r" fontAlgn="b"/>
                      <a:r>
                        <a:rPr lang="en-US" sz="1100" b="0" i="0" u="none" strike="noStrike">
                          <a:solidFill>
                            <a:srgbClr val="000000"/>
                          </a:solidFill>
                          <a:effectLst/>
                          <a:latin typeface="Calibri" panose="020F0502020204030204" pitchFamily="34" charset="0"/>
                        </a:rPr>
                        <a:t>20.5349</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dirty="0">
                          <a:solidFill>
                            <a:srgbClr val="000000"/>
                          </a:solidFill>
                          <a:effectLst/>
                          <a:latin typeface="Calibri" panose="020F0502020204030204" pitchFamily="34" charset="0"/>
                        </a:rPr>
                        <a:t>46.46512</a:t>
                      </a:r>
                    </a:p>
                  </a:txBody>
                  <a:tcPr marL="7620" marR="7620" marT="7620" marB="0" anchor="b"/>
                </a:tc>
                <a:extLst>
                  <a:ext uri="{0D108BD9-81ED-4DB2-BD59-A6C34878D82A}">
                    <a16:rowId xmlns:a16="http://schemas.microsoft.com/office/drawing/2014/main" val="322820065"/>
                  </a:ext>
                </a:extLst>
              </a:tr>
            </a:tbl>
          </a:graphicData>
        </a:graphic>
      </p:graphicFrame>
      <p:sp>
        <p:nvSpPr>
          <p:cNvPr id="19" name="Rectangle 18"/>
          <p:cNvSpPr/>
          <p:nvPr/>
        </p:nvSpPr>
        <p:spPr>
          <a:xfrm>
            <a:off x="7565765" y="1348138"/>
            <a:ext cx="1498031"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chemeClr val="tx1"/>
                </a:solidFill>
                <a:latin typeface="Arial" panose="020B0604020202020204" pitchFamily="34" charset="0"/>
                <a:cs typeface="Arial" panose="020B0604020202020204" pitchFamily="34" charset="0"/>
              </a:rPr>
              <a:t>Load (kWh)</a:t>
            </a:r>
          </a:p>
        </p:txBody>
      </p:sp>
      <p:graphicFrame>
        <p:nvGraphicFramePr>
          <p:cNvPr id="20" name="Chart 19"/>
          <p:cNvGraphicFramePr>
            <a:graphicFrameLocks/>
          </p:cNvGraphicFramePr>
          <p:nvPr>
            <p:extLst>
              <p:ext uri="{D42A27DB-BD31-4B8C-83A1-F6EECF244321}">
                <p14:modId xmlns:p14="http://schemas.microsoft.com/office/powerpoint/2010/main" val="4232171252"/>
              </p:ext>
            </p:extLst>
          </p:nvPr>
        </p:nvGraphicFramePr>
        <p:xfrm>
          <a:off x="2674190" y="2989053"/>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40C8F69F-517D-412F-AFAD-84CC7A87D94F}" type="slidenum">
              <a:rPr lang="en-US" smtClean="0"/>
              <a:t>95</a:t>
            </a:fld>
            <a:endParaRPr lang="en-US"/>
          </a:p>
        </p:txBody>
      </p:sp>
    </p:spTree>
    <p:extLst>
      <p:ext uri="{BB962C8B-B14F-4D97-AF65-F5344CB8AC3E}">
        <p14:creationId xmlns:p14="http://schemas.microsoft.com/office/powerpoint/2010/main" val="344019421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95654" y="174824"/>
            <a:ext cx="10515600" cy="713177"/>
          </a:xfrm>
        </p:spPr>
        <p:txBody>
          <a:bodyPr>
            <a:normAutofit fontScale="90000"/>
          </a:bodyPr>
          <a:lstStyle/>
          <a:p>
            <a:r>
              <a:rPr lang="en-US" sz="3600" dirty="0">
                <a:solidFill>
                  <a:srgbClr val="002060"/>
                </a:solidFill>
                <a:latin typeface="Arial" panose="020B0604020202020204" pitchFamily="34" charset="0"/>
                <a:cs typeface="Arial" panose="020B0604020202020204" pitchFamily="34" charset="0"/>
              </a:rPr>
              <a:t>Electricity Scheduling Problems:</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Off-Grid Solar PV Integration</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395654" y="1207698"/>
            <a:ext cx="10835938" cy="4969265"/>
          </a:xfrm>
        </p:spPr>
        <p:txBody>
          <a:bodyPr>
            <a:noAutofit/>
          </a:bodyPr>
          <a:lstStyle/>
          <a:p>
            <a:pPr marL="0" indent="0">
              <a:buNone/>
            </a:pPr>
            <a:r>
              <a:rPr lang="en-US" sz="2400" b="1" dirty="0"/>
              <a:t>Problem:</a:t>
            </a:r>
          </a:p>
          <a:p>
            <a:pPr marL="0" indent="0">
              <a:buNone/>
            </a:pPr>
            <a:r>
              <a:rPr lang="en-US" sz="2400" dirty="0"/>
              <a:t>For this problem, you are requested to apply the previous model (</a:t>
            </a:r>
            <a:r>
              <a:rPr lang="en-US" sz="2400" i="1" dirty="0"/>
              <a:t>Solar PV Integration with Battery</a:t>
            </a:r>
            <a:r>
              <a:rPr lang="en-US" sz="2400" dirty="0"/>
              <a:t>) to assess </a:t>
            </a:r>
            <a:r>
              <a:rPr lang="en-US" sz="2400" b="1" dirty="0"/>
              <a:t>off-grid solar PV integration with battery </a:t>
            </a:r>
            <a:r>
              <a:rPr lang="en-US" sz="2400" dirty="0"/>
              <a:t>based on a given parameter of a hourly electricity demand (assuming </a:t>
            </a:r>
            <a:r>
              <a:rPr lang="en-US" sz="2400" b="1" dirty="0"/>
              <a:t>100% VRE penetration target </a:t>
            </a:r>
            <a:r>
              <a:rPr lang="en-US" sz="2400" dirty="0"/>
              <a:t>to resemble the off-grid application).</a:t>
            </a:r>
          </a:p>
          <a:p>
            <a:pPr marL="0" indent="0">
              <a:buNone/>
            </a:pPr>
            <a:r>
              <a:rPr lang="en-US" sz="2400" b="1" dirty="0"/>
              <a:t>Note</a:t>
            </a:r>
            <a:r>
              <a:rPr lang="en-US" sz="2400" dirty="0"/>
              <a:t>: Use the previous model and extend it for this application.</a:t>
            </a:r>
          </a:p>
        </p:txBody>
      </p:sp>
      <p:sp>
        <p:nvSpPr>
          <p:cNvPr id="3" name="Slide Number Placeholder 2"/>
          <p:cNvSpPr>
            <a:spLocks noGrp="1"/>
          </p:cNvSpPr>
          <p:nvPr>
            <p:ph type="sldNum" sz="quarter" idx="12"/>
          </p:nvPr>
        </p:nvSpPr>
        <p:spPr/>
        <p:txBody>
          <a:bodyPr/>
          <a:lstStyle/>
          <a:p>
            <a:fld id="{40C8F69F-517D-412F-AFAD-84CC7A87D94F}" type="slidenum">
              <a:rPr lang="en-US" smtClean="0"/>
              <a:t>96</a:t>
            </a:fld>
            <a:endParaRPr lang="en-US"/>
          </a:p>
        </p:txBody>
      </p:sp>
    </p:spTree>
    <p:extLst>
      <p:ext uri="{BB962C8B-B14F-4D97-AF65-F5344CB8AC3E}">
        <p14:creationId xmlns:p14="http://schemas.microsoft.com/office/powerpoint/2010/main" val="85263520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1"/>
          <p:cNvSpPr>
            <a:spLocks noGrp="1"/>
          </p:cNvSpPr>
          <p:nvPr>
            <p:ph idx="1"/>
          </p:nvPr>
        </p:nvSpPr>
        <p:spPr>
          <a:xfrm>
            <a:off x="395654" y="1207698"/>
            <a:ext cx="10835938" cy="4969265"/>
          </a:xfrm>
        </p:spPr>
        <p:txBody>
          <a:bodyPr>
            <a:noAutofit/>
          </a:bodyPr>
          <a:lstStyle/>
          <a:p>
            <a:pPr marL="0" indent="0">
              <a:buNone/>
            </a:pPr>
            <a:r>
              <a:rPr lang="en-US" sz="2000" b="1" dirty="0"/>
              <a:t>Results:</a:t>
            </a:r>
          </a:p>
          <a:p>
            <a:r>
              <a:rPr lang="en-US" sz="2000" dirty="0"/>
              <a:t>Objective function = 69,922.459796 USD/year</a:t>
            </a:r>
          </a:p>
          <a:p>
            <a:r>
              <a:rPr lang="en-US" sz="2000" dirty="0"/>
              <a:t>Microgrid area = 1,826.32 m</a:t>
            </a:r>
            <a:r>
              <a:rPr lang="en-US" sz="2000" baseline="30000" dirty="0"/>
              <a:t>2</a:t>
            </a:r>
            <a:endParaRPr lang="en-US" sz="2000" baseline="-25000" dirty="0"/>
          </a:p>
          <a:p>
            <a:r>
              <a:rPr lang="en-US" sz="2000" dirty="0"/>
              <a:t>Electricity production: 1,472 kWh/day (100% solar penetration)</a:t>
            </a:r>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r>
              <a:rPr lang="en-US" sz="2000" dirty="0"/>
              <a:t>Cost increment: </a:t>
            </a:r>
          </a:p>
          <a:p>
            <a:pPr marL="0" indent="0">
              <a:buNone/>
            </a:pPr>
            <a:r>
              <a:rPr lang="en-US" sz="2000" dirty="0"/>
              <a:t>69,922.45979 USD/year - 29,281.76 USD/year (Reference)</a:t>
            </a:r>
          </a:p>
          <a:p>
            <a:pPr marL="0" indent="0">
              <a:buNone/>
            </a:pPr>
            <a:r>
              <a:rPr lang="en-US" sz="2000" dirty="0"/>
              <a:t>= </a:t>
            </a:r>
            <a:r>
              <a:rPr lang="en-US" sz="2000" b="1" dirty="0">
                <a:solidFill>
                  <a:srgbClr val="FF0000"/>
                </a:solidFill>
              </a:rPr>
              <a:t>40,640.70 USD/year</a:t>
            </a:r>
          </a:p>
          <a:p>
            <a:pPr marL="0" indent="0">
              <a:buNone/>
            </a:pPr>
            <a:endParaRPr lang="en-US" sz="2000" dirty="0"/>
          </a:p>
          <a:p>
            <a:endParaRPr lang="en-US" sz="2000" dirty="0"/>
          </a:p>
          <a:p>
            <a:endParaRPr lang="en-US" sz="2000" dirty="0"/>
          </a:p>
          <a:p>
            <a:endParaRPr lang="en-US" sz="2000" dirty="0"/>
          </a:p>
          <a:p>
            <a:endParaRPr lang="en-US" sz="2000" dirty="0"/>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395654" y="174824"/>
            <a:ext cx="10515600" cy="713177"/>
          </a:xfrm>
        </p:spPr>
        <p:txBody>
          <a:bodyPr>
            <a:normAutofit fontScale="90000"/>
          </a:bodyPr>
          <a:lstStyle/>
          <a:p>
            <a:r>
              <a:rPr lang="en-US" sz="3600" dirty="0">
                <a:solidFill>
                  <a:srgbClr val="002060"/>
                </a:solidFill>
                <a:latin typeface="Arial" panose="020B0604020202020204" pitchFamily="34" charset="0"/>
                <a:cs typeface="Arial" panose="020B0604020202020204" pitchFamily="34" charset="0"/>
              </a:rPr>
              <a:t>Electricity Scheduling Problems:</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Off-Grid Solar PV Integration</a:t>
            </a:r>
          </a:p>
        </p:txBody>
      </p:sp>
      <p:sp>
        <p:nvSpPr>
          <p:cNvPr id="16" name="Rectangle 15"/>
          <p:cNvSpPr/>
          <p:nvPr/>
        </p:nvSpPr>
        <p:spPr>
          <a:xfrm>
            <a:off x="9737310" y="3990777"/>
            <a:ext cx="2385682" cy="2076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200" dirty="0">
                <a:solidFill>
                  <a:srgbClr val="C00000"/>
                </a:solidFill>
                <a:latin typeface="Arial" panose="020B0604020202020204" pitchFamily="34" charset="0"/>
                <a:cs typeface="Arial" panose="020B0604020202020204" pitchFamily="34" charset="0"/>
              </a:rPr>
              <a:t>Please note to multiply </a:t>
            </a:r>
            <a:r>
              <a:rPr lang="en-US" sz="1200" b="1" dirty="0" err="1">
                <a:solidFill>
                  <a:srgbClr val="C00000"/>
                </a:solidFill>
                <a:latin typeface="Arial" panose="020B0604020202020204" pitchFamily="34" charset="0"/>
                <a:cs typeface="Arial" panose="020B0604020202020204" pitchFamily="34" charset="0"/>
              </a:rPr>
              <a:t>SolarEnergyProduced</a:t>
            </a:r>
            <a:r>
              <a:rPr lang="en-US" sz="1200" b="1" baseline="-25000" dirty="0" err="1">
                <a:solidFill>
                  <a:srgbClr val="C00000"/>
                </a:solidFill>
                <a:latin typeface="Arial" panose="020B0604020202020204" pitchFamily="34" charset="0"/>
                <a:cs typeface="Arial" panose="020B0604020202020204" pitchFamily="34" charset="0"/>
              </a:rPr>
              <a:t>T</a:t>
            </a:r>
            <a:r>
              <a:rPr lang="en-US" sz="1200" b="1" dirty="0">
                <a:solidFill>
                  <a:srgbClr val="C00000"/>
                </a:solidFill>
                <a:latin typeface="Arial" panose="020B0604020202020204" pitchFamily="34" charset="0"/>
                <a:cs typeface="Arial" panose="020B0604020202020204" pitchFamily="34" charset="0"/>
              </a:rPr>
              <a:t> </a:t>
            </a:r>
            <a:r>
              <a:rPr lang="en-US" sz="1200" dirty="0">
                <a:solidFill>
                  <a:srgbClr val="C00000"/>
                </a:solidFill>
                <a:latin typeface="Arial" panose="020B0604020202020204" pitchFamily="34" charset="0"/>
                <a:cs typeface="Arial" panose="020B0604020202020204" pitchFamily="34" charset="0"/>
              </a:rPr>
              <a:t>with </a:t>
            </a:r>
            <a:r>
              <a:rPr lang="en-US" sz="1200" b="1" dirty="0">
                <a:solidFill>
                  <a:srgbClr val="C00000"/>
                </a:solidFill>
                <a:latin typeface="Arial" panose="020B0604020202020204" pitchFamily="34" charset="0"/>
                <a:cs typeface="Arial" panose="020B0604020202020204" pitchFamily="34" charset="0"/>
              </a:rPr>
              <a:t>inverter efficiency </a:t>
            </a:r>
            <a:r>
              <a:rPr lang="en-US" sz="1200" dirty="0">
                <a:solidFill>
                  <a:srgbClr val="C00000"/>
                </a:solidFill>
                <a:latin typeface="Arial" panose="020B0604020202020204" pitchFamily="34" charset="0"/>
                <a:cs typeface="Arial" panose="020B0604020202020204" pitchFamily="34" charset="0"/>
              </a:rPr>
              <a:t>and </a:t>
            </a:r>
            <a:r>
              <a:rPr lang="en-US" sz="1200" b="1" dirty="0" err="1">
                <a:solidFill>
                  <a:srgbClr val="C00000"/>
                </a:solidFill>
                <a:latin typeface="Arial" panose="020B0604020202020204" pitchFamily="34" charset="0"/>
                <a:cs typeface="Arial" panose="020B0604020202020204" pitchFamily="34" charset="0"/>
              </a:rPr>
              <a:t>SolarEnergyStorageDischarged</a:t>
            </a:r>
            <a:r>
              <a:rPr lang="en-US" sz="1200" b="1" baseline="-25000" dirty="0" err="1">
                <a:solidFill>
                  <a:srgbClr val="C00000"/>
                </a:solidFill>
                <a:latin typeface="Arial" panose="020B0604020202020204" pitchFamily="34" charset="0"/>
                <a:cs typeface="Arial" panose="020B0604020202020204" pitchFamily="34" charset="0"/>
              </a:rPr>
              <a:t>T</a:t>
            </a:r>
            <a:r>
              <a:rPr lang="en-US" sz="1200" b="1" dirty="0">
                <a:solidFill>
                  <a:srgbClr val="C00000"/>
                </a:solidFill>
                <a:latin typeface="Arial" panose="020B0604020202020204" pitchFamily="34" charset="0"/>
                <a:cs typeface="Arial" panose="020B0604020202020204" pitchFamily="34" charset="0"/>
              </a:rPr>
              <a:t> </a:t>
            </a:r>
            <a:r>
              <a:rPr lang="en-US" sz="1200" dirty="0">
                <a:solidFill>
                  <a:srgbClr val="C00000"/>
                </a:solidFill>
                <a:latin typeface="Arial" panose="020B0604020202020204" pitchFamily="34" charset="0"/>
                <a:cs typeface="Arial" panose="020B0604020202020204" pitchFamily="34" charset="0"/>
              </a:rPr>
              <a:t>with </a:t>
            </a:r>
            <a:r>
              <a:rPr lang="en-US" sz="1200" b="1" dirty="0">
                <a:solidFill>
                  <a:srgbClr val="C00000"/>
                </a:solidFill>
                <a:latin typeface="Arial" panose="020B0604020202020204" pitchFamily="34" charset="0"/>
                <a:cs typeface="Arial" panose="020B0604020202020204" pitchFamily="34" charset="0"/>
              </a:rPr>
              <a:t>inverter efficiency</a:t>
            </a:r>
            <a:r>
              <a:rPr lang="en-US" sz="1200" dirty="0">
                <a:solidFill>
                  <a:srgbClr val="C00000"/>
                </a:solidFill>
                <a:latin typeface="Arial" panose="020B0604020202020204" pitchFamily="34" charset="0"/>
                <a:cs typeface="Arial" panose="020B0604020202020204" pitchFamily="34" charset="0"/>
              </a:rPr>
              <a:t> and </a:t>
            </a:r>
            <a:r>
              <a:rPr lang="en-US" sz="1200" b="1" dirty="0">
                <a:solidFill>
                  <a:srgbClr val="C00000"/>
                </a:solidFill>
                <a:latin typeface="Arial" panose="020B0604020202020204" pitchFamily="34" charset="0"/>
                <a:cs typeface="Arial" panose="020B0604020202020204" pitchFamily="34" charset="0"/>
              </a:rPr>
              <a:t>discharge efficiency </a:t>
            </a:r>
            <a:r>
              <a:rPr lang="en-US" sz="1200" dirty="0">
                <a:solidFill>
                  <a:srgbClr val="C00000"/>
                </a:solidFill>
                <a:latin typeface="Arial" panose="020B0604020202020204" pitchFamily="34" charset="0"/>
                <a:cs typeface="Arial" panose="020B0604020202020204" pitchFamily="34" charset="0"/>
              </a:rPr>
              <a:t>in the results to reflect the converted electricity values.</a:t>
            </a:r>
          </a:p>
        </p:txBody>
      </p:sp>
      <p:sp>
        <p:nvSpPr>
          <p:cNvPr id="17" name="Down Arrow 16"/>
          <p:cNvSpPr/>
          <p:nvPr/>
        </p:nvSpPr>
        <p:spPr>
          <a:xfrm rot="5400000" flipH="1">
            <a:off x="9790228" y="3869271"/>
            <a:ext cx="192196" cy="4352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Table 17"/>
          <p:cNvGraphicFramePr>
            <a:graphicFrameLocks noGrp="1"/>
          </p:cNvGraphicFramePr>
          <p:nvPr>
            <p:extLst/>
          </p:nvPr>
        </p:nvGraphicFramePr>
        <p:xfrm>
          <a:off x="7246190" y="1715852"/>
          <a:ext cx="2381388" cy="4380294"/>
        </p:xfrm>
        <a:graphic>
          <a:graphicData uri="http://schemas.openxmlformats.org/drawingml/2006/table">
            <a:tbl>
              <a:tblPr>
                <a:tableStyleId>{5C22544A-7EE6-4342-B048-85BDC9FD1C3A}</a:tableStyleId>
              </a:tblPr>
              <a:tblGrid>
                <a:gridCol w="311364">
                  <a:extLst>
                    <a:ext uri="{9D8B030D-6E8A-4147-A177-3AD203B41FA5}">
                      <a16:colId xmlns:a16="http://schemas.microsoft.com/office/drawing/2014/main" val="558599290"/>
                    </a:ext>
                  </a:extLst>
                </a:gridCol>
                <a:gridCol w="918748">
                  <a:extLst>
                    <a:ext uri="{9D8B030D-6E8A-4147-A177-3AD203B41FA5}">
                      <a16:colId xmlns:a16="http://schemas.microsoft.com/office/drawing/2014/main" val="4152253705"/>
                    </a:ext>
                  </a:extLst>
                </a:gridCol>
                <a:gridCol w="561366">
                  <a:extLst>
                    <a:ext uri="{9D8B030D-6E8A-4147-A177-3AD203B41FA5}">
                      <a16:colId xmlns:a16="http://schemas.microsoft.com/office/drawing/2014/main" val="3380902967"/>
                    </a:ext>
                  </a:extLst>
                </a:gridCol>
                <a:gridCol w="589910">
                  <a:extLst>
                    <a:ext uri="{9D8B030D-6E8A-4147-A177-3AD203B41FA5}">
                      <a16:colId xmlns:a16="http://schemas.microsoft.com/office/drawing/2014/main" val="3876927750"/>
                    </a:ext>
                  </a:extLst>
                </a:gridCol>
              </a:tblGrid>
              <a:tr h="174054">
                <a:tc>
                  <a:txBody>
                    <a:bodyPr/>
                    <a:lstStyle/>
                    <a:p>
                      <a:pPr algn="r" fontAlgn="b"/>
                      <a:r>
                        <a:rPr lang="en-US" sz="1000" b="1" i="0" u="none" strike="noStrike" dirty="0">
                          <a:solidFill>
                            <a:srgbClr val="000000"/>
                          </a:solidFill>
                          <a:effectLst/>
                          <a:latin typeface="Calibri" panose="020F0502020204030204" pitchFamily="34" charset="0"/>
                        </a:rPr>
                        <a:t>Hour</a:t>
                      </a:r>
                    </a:p>
                  </a:txBody>
                  <a:tcPr marL="7252" marR="7252" marT="7252" marB="0" anchor="b"/>
                </a:tc>
                <a:tc>
                  <a:txBody>
                    <a:bodyPr/>
                    <a:lstStyle/>
                    <a:p>
                      <a:pPr algn="l" fontAlgn="b"/>
                      <a:r>
                        <a:rPr lang="en-US" sz="1000" b="1" u="none" strike="noStrike">
                          <a:effectLst/>
                        </a:rPr>
                        <a:t>Grid Electricity</a:t>
                      </a:r>
                      <a:endParaRPr lang="en-US" sz="1000" b="1"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1000" b="1" u="none" strike="noStrike" dirty="0">
                          <a:effectLst/>
                        </a:rPr>
                        <a:t>Solar PV</a:t>
                      </a:r>
                      <a:endParaRPr lang="en-US" sz="1000" b="1" i="0" u="none" strike="noStrike" dirty="0">
                        <a:solidFill>
                          <a:srgbClr val="000000"/>
                        </a:solidFill>
                        <a:effectLst/>
                        <a:latin typeface="Calibri" panose="020F0502020204030204" pitchFamily="34" charset="0"/>
                      </a:endParaRPr>
                    </a:p>
                  </a:txBody>
                  <a:tcPr marL="7252" marR="7252" marT="7252" marB="0" anchor="b"/>
                </a:tc>
                <a:tc>
                  <a:txBody>
                    <a:bodyPr/>
                    <a:lstStyle/>
                    <a:p>
                      <a:pPr algn="l" fontAlgn="b"/>
                      <a:r>
                        <a:rPr lang="en-US" sz="1000" b="1" u="none" strike="noStrike" dirty="0">
                          <a:effectLst/>
                        </a:rPr>
                        <a:t>Battery</a:t>
                      </a:r>
                      <a:endParaRPr lang="en-US" sz="1000" b="1" i="0" u="none" strike="noStrike" dirty="0">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506224083"/>
                  </a:ext>
                </a:extLst>
              </a:tr>
              <a:tr h="174054">
                <a:tc>
                  <a:txBody>
                    <a:bodyPr/>
                    <a:lstStyle/>
                    <a:p>
                      <a:pPr algn="r" fontAlgn="b"/>
                      <a:r>
                        <a:rPr lang="en-US" sz="1000" u="none" strike="noStrike">
                          <a:effectLst/>
                        </a:rPr>
                        <a:t>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dirty="0">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67.00004</a:t>
                      </a:r>
                    </a:p>
                  </a:txBody>
                  <a:tcPr marL="7620" marR="7620" marT="7620" marB="0" anchor="b"/>
                </a:tc>
                <a:extLst>
                  <a:ext uri="{0D108BD9-81ED-4DB2-BD59-A6C34878D82A}">
                    <a16:rowId xmlns:a16="http://schemas.microsoft.com/office/drawing/2014/main" val="2500448185"/>
                  </a:ext>
                </a:extLst>
              </a:tr>
              <a:tr h="174054">
                <a:tc>
                  <a:txBody>
                    <a:bodyPr/>
                    <a:lstStyle/>
                    <a:p>
                      <a:pPr algn="r" fontAlgn="b"/>
                      <a:r>
                        <a:rPr lang="en-US" sz="1000" u="none" strike="noStrike">
                          <a:effectLst/>
                        </a:rPr>
                        <a:t>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64.00001</a:t>
                      </a:r>
                    </a:p>
                  </a:txBody>
                  <a:tcPr marL="7620" marR="7620" marT="7620" marB="0" anchor="b"/>
                </a:tc>
                <a:extLst>
                  <a:ext uri="{0D108BD9-81ED-4DB2-BD59-A6C34878D82A}">
                    <a16:rowId xmlns:a16="http://schemas.microsoft.com/office/drawing/2014/main" val="1598753324"/>
                  </a:ext>
                </a:extLst>
              </a:tr>
              <a:tr h="174054">
                <a:tc>
                  <a:txBody>
                    <a:bodyPr/>
                    <a:lstStyle/>
                    <a:p>
                      <a:pPr algn="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60.00003</a:t>
                      </a:r>
                    </a:p>
                  </a:txBody>
                  <a:tcPr marL="7620" marR="7620" marT="7620" marB="0" anchor="b"/>
                </a:tc>
                <a:extLst>
                  <a:ext uri="{0D108BD9-81ED-4DB2-BD59-A6C34878D82A}">
                    <a16:rowId xmlns:a16="http://schemas.microsoft.com/office/drawing/2014/main" val="1216949361"/>
                  </a:ext>
                </a:extLst>
              </a:tr>
              <a:tr h="174054">
                <a:tc>
                  <a:txBody>
                    <a:bodyPr/>
                    <a:lstStyle/>
                    <a:p>
                      <a:pPr algn="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57.00001</a:t>
                      </a:r>
                    </a:p>
                  </a:txBody>
                  <a:tcPr marL="7620" marR="7620" marT="7620" marB="0" anchor="b"/>
                </a:tc>
                <a:extLst>
                  <a:ext uri="{0D108BD9-81ED-4DB2-BD59-A6C34878D82A}">
                    <a16:rowId xmlns:a16="http://schemas.microsoft.com/office/drawing/2014/main" val="745403959"/>
                  </a:ext>
                </a:extLst>
              </a:tr>
              <a:tr h="174054">
                <a:tc>
                  <a:txBody>
                    <a:bodyPr/>
                    <a:lstStyle/>
                    <a:p>
                      <a:pPr algn="r" fontAlgn="b"/>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55.00002</a:t>
                      </a:r>
                    </a:p>
                  </a:txBody>
                  <a:tcPr marL="7620" marR="7620" marT="7620" marB="0" anchor="b"/>
                </a:tc>
                <a:extLst>
                  <a:ext uri="{0D108BD9-81ED-4DB2-BD59-A6C34878D82A}">
                    <a16:rowId xmlns:a16="http://schemas.microsoft.com/office/drawing/2014/main" val="3462822786"/>
                  </a:ext>
                </a:extLst>
              </a:tr>
              <a:tr h="174054">
                <a:tc>
                  <a:txBody>
                    <a:bodyPr/>
                    <a:lstStyle/>
                    <a:p>
                      <a:pPr algn="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55.00002</a:t>
                      </a:r>
                    </a:p>
                  </a:txBody>
                  <a:tcPr marL="7620" marR="7620" marT="7620" marB="0" anchor="b"/>
                </a:tc>
                <a:extLst>
                  <a:ext uri="{0D108BD9-81ED-4DB2-BD59-A6C34878D82A}">
                    <a16:rowId xmlns:a16="http://schemas.microsoft.com/office/drawing/2014/main" val="1539585009"/>
                  </a:ext>
                </a:extLst>
              </a:tr>
              <a:tr h="174054">
                <a:tc>
                  <a:txBody>
                    <a:bodyPr/>
                    <a:lstStyle/>
                    <a:p>
                      <a:pPr algn="r" fontAlgn="b"/>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55.99997</a:t>
                      </a:r>
                    </a:p>
                  </a:txBody>
                  <a:tcPr marL="7620" marR="7620" marT="7620" marB="0" anchor="b"/>
                </a:tc>
                <a:extLst>
                  <a:ext uri="{0D108BD9-81ED-4DB2-BD59-A6C34878D82A}">
                    <a16:rowId xmlns:a16="http://schemas.microsoft.com/office/drawing/2014/main" val="2216313154"/>
                  </a:ext>
                </a:extLst>
              </a:tr>
              <a:tr h="174054">
                <a:tc>
                  <a:txBody>
                    <a:bodyPr/>
                    <a:lstStyle/>
                    <a:p>
                      <a:pPr algn="r" fontAlgn="b"/>
                      <a:r>
                        <a:rPr lang="en-US" sz="1000" u="none" strike="noStrike">
                          <a:effectLst/>
                        </a:rPr>
                        <a:t>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8.902723</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39.09729</a:t>
                      </a:r>
                    </a:p>
                  </a:txBody>
                  <a:tcPr marL="7620" marR="7620" marT="7620" marB="0" anchor="b"/>
                </a:tc>
                <a:extLst>
                  <a:ext uri="{0D108BD9-81ED-4DB2-BD59-A6C34878D82A}">
                    <a16:rowId xmlns:a16="http://schemas.microsoft.com/office/drawing/2014/main" val="4164522671"/>
                  </a:ext>
                </a:extLst>
              </a:tr>
              <a:tr h="174054">
                <a:tc>
                  <a:txBody>
                    <a:bodyPr/>
                    <a:lstStyle/>
                    <a:p>
                      <a:pPr algn="r" fontAlgn="b"/>
                      <a:r>
                        <a:rPr lang="en-US" sz="1000" u="none" strike="noStrike">
                          <a:effectLst/>
                        </a:rPr>
                        <a:t>8</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49.99997</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1353606931"/>
                  </a:ext>
                </a:extLst>
              </a:tr>
              <a:tr h="174054">
                <a:tc>
                  <a:txBody>
                    <a:bodyPr/>
                    <a:lstStyle/>
                    <a:p>
                      <a:pPr algn="r" fontAlgn="b"/>
                      <a:r>
                        <a:rPr lang="en-US" sz="1000" u="none" strike="noStrike">
                          <a:effectLst/>
                        </a:rPr>
                        <a:t>9</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55.99997</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4092017457"/>
                  </a:ext>
                </a:extLst>
              </a:tr>
              <a:tr h="174054">
                <a:tc>
                  <a:txBody>
                    <a:bodyPr/>
                    <a:lstStyle/>
                    <a:p>
                      <a:pPr algn="r" fontAlgn="b"/>
                      <a:r>
                        <a:rPr lang="en-US" sz="1000" u="none" strike="noStrike">
                          <a:effectLst/>
                        </a:rPr>
                        <a:t>10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61.00003</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847388663"/>
                  </a:ext>
                </a:extLst>
              </a:tr>
              <a:tr h="174054">
                <a:tc>
                  <a:txBody>
                    <a:bodyPr/>
                    <a:lstStyle/>
                    <a:p>
                      <a:pPr algn="r" fontAlgn="b"/>
                      <a:r>
                        <a:rPr lang="en-US" sz="1000" u="none" strike="noStrike">
                          <a:effectLst/>
                        </a:rPr>
                        <a:t>11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63</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2562771128"/>
                  </a:ext>
                </a:extLst>
              </a:tr>
              <a:tr h="174054">
                <a:tc>
                  <a:txBody>
                    <a:bodyPr/>
                    <a:lstStyle/>
                    <a:p>
                      <a:pPr algn="r" fontAlgn="b"/>
                      <a:r>
                        <a:rPr lang="en-US" sz="1000" u="none" strike="noStrike">
                          <a:effectLst/>
                        </a:rPr>
                        <a:t>12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61.00003</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689530468"/>
                  </a:ext>
                </a:extLst>
              </a:tr>
              <a:tr h="174054">
                <a:tc>
                  <a:txBody>
                    <a:bodyPr/>
                    <a:lstStyle/>
                    <a:p>
                      <a:pPr algn="r" fontAlgn="b"/>
                      <a:r>
                        <a:rPr lang="en-US" sz="1000" u="none" strike="noStrike">
                          <a:effectLst/>
                        </a:rPr>
                        <a:t>13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60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3846553421"/>
                  </a:ext>
                </a:extLst>
              </a:tr>
              <a:tr h="174054">
                <a:tc>
                  <a:txBody>
                    <a:bodyPr/>
                    <a:lstStyle/>
                    <a:p>
                      <a:pPr algn="r" fontAlgn="b"/>
                      <a:r>
                        <a:rPr lang="en-US" sz="1000" u="none" strike="noStrike">
                          <a:effectLst/>
                        </a:rPr>
                        <a:t>14</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63</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1353663549"/>
                  </a:ext>
                </a:extLst>
              </a:tr>
              <a:tr h="174054">
                <a:tc>
                  <a:txBody>
                    <a:bodyPr/>
                    <a:lstStyle/>
                    <a:p>
                      <a:pPr algn="r" fontAlgn="b"/>
                      <a:r>
                        <a:rPr lang="en-US" sz="1000" u="none" strike="noStrike">
                          <a:effectLst/>
                        </a:rPr>
                        <a:t>15</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64.00003</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725833981"/>
                  </a:ext>
                </a:extLst>
              </a:tr>
              <a:tr h="174054">
                <a:tc>
                  <a:txBody>
                    <a:bodyPr/>
                    <a:lstStyle/>
                    <a:p>
                      <a:pPr algn="r" fontAlgn="b"/>
                      <a:r>
                        <a:rPr lang="en-US" sz="1000" u="none" strike="noStrike">
                          <a:effectLst/>
                        </a:rPr>
                        <a:t>16</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64.00003</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3302309998"/>
                  </a:ext>
                </a:extLst>
              </a:tr>
              <a:tr h="174054">
                <a:tc>
                  <a:txBody>
                    <a:bodyPr/>
                    <a:lstStyle/>
                    <a:p>
                      <a:pPr algn="r" fontAlgn="b"/>
                      <a:r>
                        <a:rPr lang="en-US" sz="1000" u="none" strike="noStrike">
                          <a:effectLst/>
                        </a:rPr>
                        <a:t>17</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60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extLst>
                  <a:ext uri="{0D108BD9-81ED-4DB2-BD59-A6C34878D82A}">
                    <a16:rowId xmlns:a16="http://schemas.microsoft.com/office/drawing/2014/main" val="1141147449"/>
                  </a:ext>
                </a:extLst>
              </a:tr>
              <a:tr h="174054">
                <a:tc>
                  <a:txBody>
                    <a:bodyPr/>
                    <a:lstStyle/>
                    <a:p>
                      <a:pPr algn="r" fontAlgn="b"/>
                      <a:r>
                        <a:rPr lang="en-US" sz="1000" u="none" strike="noStrike">
                          <a:effectLst/>
                        </a:rPr>
                        <a:t>18</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21.88282</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36.11721</a:t>
                      </a:r>
                    </a:p>
                  </a:txBody>
                  <a:tcPr marL="7620" marR="7620" marT="7620" marB="0" anchor="b"/>
                </a:tc>
                <a:extLst>
                  <a:ext uri="{0D108BD9-81ED-4DB2-BD59-A6C34878D82A}">
                    <a16:rowId xmlns:a16="http://schemas.microsoft.com/office/drawing/2014/main" val="2295803416"/>
                  </a:ext>
                </a:extLst>
              </a:tr>
              <a:tr h="174054">
                <a:tc>
                  <a:txBody>
                    <a:bodyPr/>
                    <a:lstStyle/>
                    <a:p>
                      <a:pPr algn="r" fontAlgn="b"/>
                      <a:r>
                        <a:rPr lang="en-US" sz="1000" u="none" strike="noStrike">
                          <a:effectLst/>
                        </a:rPr>
                        <a:t>19</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0.473381</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66.52664</a:t>
                      </a:r>
                    </a:p>
                  </a:txBody>
                  <a:tcPr marL="7620" marR="7620" marT="7620" marB="0" anchor="b"/>
                </a:tc>
                <a:extLst>
                  <a:ext uri="{0D108BD9-81ED-4DB2-BD59-A6C34878D82A}">
                    <a16:rowId xmlns:a16="http://schemas.microsoft.com/office/drawing/2014/main" val="3160263240"/>
                  </a:ext>
                </a:extLst>
              </a:tr>
              <a:tr h="174054">
                <a:tc>
                  <a:txBody>
                    <a:bodyPr/>
                    <a:lstStyle/>
                    <a:p>
                      <a:pPr algn="r" fontAlgn="b"/>
                      <a:r>
                        <a:rPr lang="en-US" sz="1000" u="none" strike="noStrike">
                          <a:effectLst/>
                        </a:rPr>
                        <a:t>20</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73.00001</a:t>
                      </a:r>
                    </a:p>
                  </a:txBody>
                  <a:tcPr marL="7620" marR="7620" marT="7620" marB="0" anchor="b"/>
                </a:tc>
                <a:extLst>
                  <a:ext uri="{0D108BD9-81ED-4DB2-BD59-A6C34878D82A}">
                    <a16:rowId xmlns:a16="http://schemas.microsoft.com/office/drawing/2014/main" val="1839864592"/>
                  </a:ext>
                </a:extLst>
              </a:tr>
              <a:tr h="174054">
                <a:tc>
                  <a:txBody>
                    <a:bodyPr/>
                    <a:lstStyle/>
                    <a:p>
                      <a:pPr algn="r" fontAlgn="b"/>
                      <a:r>
                        <a:rPr lang="en-US" sz="1000" u="none" strike="noStrike">
                          <a:effectLst/>
                        </a:rPr>
                        <a:t>21</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73.00001</a:t>
                      </a:r>
                    </a:p>
                  </a:txBody>
                  <a:tcPr marL="7620" marR="7620" marT="7620" marB="0" anchor="b"/>
                </a:tc>
                <a:extLst>
                  <a:ext uri="{0D108BD9-81ED-4DB2-BD59-A6C34878D82A}">
                    <a16:rowId xmlns:a16="http://schemas.microsoft.com/office/drawing/2014/main" val="3590594976"/>
                  </a:ext>
                </a:extLst>
              </a:tr>
              <a:tr h="174054">
                <a:tc>
                  <a:txBody>
                    <a:bodyPr/>
                    <a:lstStyle/>
                    <a:p>
                      <a:pPr algn="r" fontAlgn="b"/>
                      <a:r>
                        <a:rPr lang="en-US" sz="1000" u="none" strike="noStrike">
                          <a:effectLst/>
                        </a:rPr>
                        <a:t>22</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69.99998</a:t>
                      </a:r>
                    </a:p>
                  </a:txBody>
                  <a:tcPr marL="7620" marR="7620" marT="7620" marB="0" anchor="b"/>
                </a:tc>
                <a:extLst>
                  <a:ext uri="{0D108BD9-81ED-4DB2-BD59-A6C34878D82A}">
                    <a16:rowId xmlns:a16="http://schemas.microsoft.com/office/drawing/2014/main" val="1178568980"/>
                  </a:ext>
                </a:extLst>
              </a:tr>
              <a:tr h="174054">
                <a:tc>
                  <a:txBody>
                    <a:bodyPr/>
                    <a:lstStyle/>
                    <a:p>
                      <a:pPr algn="r" fontAlgn="b"/>
                      <a:r>
                        <a:rPr lang="en-US" sz="1000" u="none" strike="noStrike">
                          <a:effectLst/>
                        </a:rPr>
                        <a:t>23</a:t>
                      </a:r>
                      <a:endParaRPr lang="en-US" sz="1000" b="0" i="0" u="none" strike="noStrike">
                        <a:solidFill>
                          <a:srgbClr val="000000"/>
                        </a:solidFill>
                        <a:effectLst/>
                        <a:latin typeface="Calibri" panose="020F0502020204030204" pitchFamily="34" charset="0"/>
                      </a:endParaRPr>
                    </a:p>
                  </a:txBody>
                  <a:tcPr marL="7252" marR="7252" marT="7252" marB="0" anchor="b"/>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0</a:t>
                      </a:r>
                    </a:p>
                  </a:txBody>
                  <a:tcPr marL="7620" marR="7620" marT="7620" marB="0" anchor="b"/>
                </a:tc>
                <a:tc>
                  <a:txBody>
                    <a:bodyPr/>
                    <a:lstStyle/>
                    <a:p>
                      <a:pPr algn="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US" sz="1100" b="0" i="0" u="none" strike="noStrike" dirty="0">
                          <a:solidFill>
                            <a:srgbClr val="000000"/>
                          </a:solidFill>
                          <a:effectLst/>
                          <a:latin typeface="Calibri" panose="020F0502020204030204" pitchFamily="34" charset="0"/>
                        </a:rPr>
                        <a:t>67.00004</a:t>
                      </a:r>
                    </a:p>
                  </a:txBody>
                  <a:tcPr marL="7620" marR="7620" marT="7620" marB="0" anchor="b"/>
                </a:tc>
                <a:extLst>
                  <a:ext uri="{0D108BD9-81ED-4DB2-BD59-A6C34878D82A}">
                    <a16:rowId xmlns:a16="http://schemas.microsoft.com/office/drawing/2014/main" val="322820065"/>
                  </a:ext>
                </a:extLst>
              </a:tr>
            </a:tbl>
          </a:graphicData>
        </a:graphic>
      </p:graphicFrame>
      <p:sp>
        <p:nvSpPr>
          <p:cNvPr id="19" name="Rectangle 18"/>
          <p:cNvSpPr/>
          <p:nvPr/>
        </p:nvSpPr>
        <p:spPr>
          <a:xfrm>
            <a:off x="7565765" y="1348138"/>
            <a:ext cx="1498031"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solidFill>
                  <a:schemeClr val="tx1"/>
                </a:solidFill>
                <a:latin typeface="Arial" panose="020B0604020202020204" pitchFamily="34" charset="0"/>
                <a:cs typeface="Arial" panose="020B0604020202020204" pitchFamily="34" charset="0"/>
              </a:rPr>
              <a:t>Load (kWh)</a:t>
            </a:r>
          </a:p>
        </p:txBody>
      </p:sp>
      <p:graphicFrame>
        <p:nvGraphicFramePr>
          <p:cNvPr id="11" name="Chart 10"/>
          <p:cNvGraphicFramePr>
            <a:graphicFrameLocks/>
          </p:cNvGraphicFramePr>
          <p:nvPr>
            <p:extLst>
              <p:ext uri="{D42A27DB-BD31-4B8C-83A1-F6EECF244321}">
                <p14:modId xmlns:p14="http://schemas.microsoft.com/office/powerpoint/2010/main" val="494510245"/>
              </p:ext>
            </p:extLst>
          </p:nvPr>
        </p:nvGraphicFramePr>
        <p:xfrm>
          <a:off x="2564458" y="2928668"/>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 name="Slide Number Placeholder 1"/>
          <p:cNvSpPr>
            <a:spLocks noGrp="1"/>
          </p:cNvSpPr>
          <p:nvPr>
            <p:ph type="sldNum" sz="quarter" idx="12"/>
          </p:nvPr>
        </p:nvSpPr>
        <p:spPr/>
        <p:txBody>
          <a:bodyPr/>
          <a:lstStyle/>
          <a:p>
            <a:fld id="{40C8F69F-517D-412F-AFAD-84CC7A87D94F}" type="slidenum">
              <a:rPr lang="en-US" smtClean="0"/>
              <a:t>97</a:t>
            </a:fld>
            <a:endParaRPr lang="en-US"/>
          </a:p>
        </p:txBody>
      </p:sp>
    </p:spTree>
    <p:extLst>
      <p:ext uri="{BB962C8B-B14F-4D97-AF65-F5344CB8AC3E}">
        <p14:creationId xmlns:p14="http://schemas.microsoft.com/office/powerpoint/2010/main" val="424263855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59789" y="2993367"/>
            <a:ext cx="8100204" cy="1449238"/>
          </a:xfrm>
          <a:prstGeom prst="rect">
            <a:avLst/>
          </a:pr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395654" y="174824"/>
            <a:ext cx="10515600" cy="713177"/>
          </a:xfrm>
        </p:spPr>
        <p:txBody>
          <a:bodyPr>
            <a:normAutofit fontScale="90000"/>
          </a:bodyPr>
          <a:lstStyle/>
          <a:p>
            <a:r>
              <a:rPr lang="en-US" sz="3600" dirty="0">
                <a:solidFill>
                  <a:srgbClr val="002060"/>
                </a:solidFill>
                <a:latin typeface="Arial" panose="020B0604020202020204" pitchFamily="34" charset="0"/>
                <a:cs typeface="Arial" panose="020B0604020202020204" pitchFamily="34" charset="0"/>
              </a:rPr>
              <a:t>Advanced Functionality: Data Exchange </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with Microsoft Excel</a:t>
            </a:r>
          </a:p>
        </p:txBody>
      </p:sp>
      <p:pic>
        <p:nvPicPr>
          <p:cNvPr id="6" name="Picture 5" descr="https://brand.utm.my/files/2016/08/LOGO-UT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stretch>
            <a:fillRect/>
          </a:stretch>
        </p:blipFill>
        <p:spPr>
          <a:xfrm>
            <a:off x="4419787" y="3353686"/>
            <a:ext cx="2641709" cy="780359"/>
          </a:xfrm>
          <a:prstGeom prst="rect">
            <a:avLst/>
          </a:prstGeom>
        </p:spPr>
      </p:pic>
      <p:pic>
        <p:nvPicPr>
          <p:cNvPr id="5122" name="Picture 2" descr="Excel Logo Vector (.EPS) Free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2617" y="3292278"/>
            <a:ext cx="939980" cy="939980"/>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a:off x="3217770" y="3636897"/>
            <a:ext cx="940278" cy="21393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956030" y="3119749"/>
            <a:ext cx="1498031"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latin typeface="Arial" panose="020B0604020202020204" pitchFamily="34" charset="0"/>
                <a:cs typeface="Arial" panose="020B0604020202020204" pitchFamily="34" charset="0"/>
              </a:rPr>
              <a:t>Input</a:t>
            </a:r>
          </a:p>
        </p:txBody>
      </p:sp>
      <p:pic>
        <p:nvPicPr>
          <p:cNvPr id="14" name="Picture 2" descr="Excel Logo Vector (.EPS) Free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5253" y="3292278"/>
            <a:ext cx="939980" cy="939980"/>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7306098" y="3655299"/>
            <a:ext cx="940278" cy="213936"/>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943789" y="3119748"/>
            <a:ext cx="1498031"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latin typeface="Arial" panose="020B0604020202020204" pitchFamily="34" charset="0"/>
                <a:cs typeface="Arial" panose="020B0604020202020204" pitchFamily="34" charset="0"/>
              </a:rPr>
              <a:t>Output</a:t>
            </a:r>
          </a:p>
        </p:txBody>
      </p:sp>
      <p:sp>
        <p:nvSpPr>
          <p:cNvPr id="18" name="Rectangle 17"/>
          <p:cNvSpPr/>
          <p:nvPr/>
        </p:nvSpPr>
        <p:spPr>
          <a:xfrm>
            <a:off x="4008430" y="2422003"/>
            <a:ext cx="3602921"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latin typeface="Arial" panose="020B0604020202020204" pitchFamily="34" charset="0"/>
                <a:cs typeface="Arial" panose="020B0604020202020204" pitchFamily="34" charset="0"/>
              </a:rPr>
              <a:t>Data Exchange in GAMS using Excel as an interface</a:t>
            </a:r>
          </a:p>
        </p:txBody>
      </p:sp>
      <p:sp>
        <p:nvSpPr>
          <p:cNvPr id="2" name="Slide Number Placeholder 1"/>
          <p:cNvSpPr>
            <a:spLocks noGrp="1"/>
          </p:cNvSpPr>
          <p:nvPr>
            <p:ph type="sldNum" sz="quarter" idx="12"/>
          </p:nvPr>
        </p:nvSpPr>
        <p:spPr/>
        <p:txBody>
          <a:bodyPr/>
          <a:lstStyle/>
          <a:p>
            <a:fld id="{40C8F69F-517D-412F-AFAD-84CC7A87D94F}" type="slidenum">
              <a:rPr lang="en-US" smtClean="0"/>
              <a:t>98</a:t>
            </a:fld>
            <a:endParaRPr lang="en-US"/>
          </a:p>
        </p:txBody>
      </p:sp>
    </p:spTree>
    <p:extLst>
      <p:ext uri="{BB962C8B-B14F-4D97-AF65-F5344CB8AC3E}">
        <p14:creationId xmlns:p14="http://schemas.microsoft.com/office/powerpoint/2010/main" val="418711234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a:stretch>
            <a:fillRect/>
          </a:stretch>
        </p:blipFill>
        <p:spPr>
          <a:xfrm>
            <a:off x="6147720" y="2950035"/>
            <a:ext cx="5684124" cy="2864638"/>
          </a:xfrm>
          <a:prstGeom prst="rect">
            <a:avLst/>
          </a:prstGeom>
        </p:spPr>
      </p:pic>
      <p:sp>
        <p:nvSpPr>
          <p:cNvPr id="5" name="Title 1"/>
          <p:cNvSpPr>
            <a:spLocks noGrp="1"/>
          </p:cNvSpPr>
          <p:nvPr>
            <p:ph type="title"/>
          </p:nvPr>
        </p:nvSpPr>
        <p:spPr>
          <a:xfrm>
            <a:off x="395654" y="174824"/>
            <a:ext cx="10515600" cy="713177"/>
          </a:xfrm>
        </p:spPr>
        <p:txBody>
          <a:bodyPr>
            <a:normAutofit fontScale="90000"/>
          </a:bodyPr>
          <a:lstStyle/>
          <a:p>
            <a:r>
              <a:rPr lang="en-US" sz="3600" dirty="0">
                <a:solidFill>
                  <a:srgbClr val="002060"/>
                </a:solidFill>
                <a:latin typeface="Arial" panose="020B0604020202020204" pitchFamily="34" charset="0"/>
                <a:cs typeface="Arial" panose="020B0604020202020204" pitchFamily="34" charset="0"/>
              </a:rPr>
              <a:t>Advanced Functionality: Data Exchange </a:t>
            </a:r>
            <a:br>
              <a:rPr lang="en-US" sz="3600" dirty="0">
                <a:solidFill>
                  <a:srgbClr val="002060"/>
                </a:solidFill>
                <a:latin typeface="Arial" panose="020B0604020202020204" pitchFamily="34" charset="0"/>
                <a:cs typeface="Arial" panose="020B0604020202020204" pitchFamily="34" charset="0"/>
              </a:rPr>
            </a:br>
            <a:r>
              <a:rPr lang="en-US" sz="3600" dirty="0">
                <a:solidFill>
                  <a:srgbClr val="002060"/>
                </a:solidFill>
                <a:latin typeface="Arial" panose="020B0604020202020204" pitchFamily="34" charset="0"/>
                <a:cs typeface="Arial" panose="020B0604020202020204" pitchFamily="34" charset="0"/>
              </a:rPr>
              <a:t>with Microsoft Excel</a:t>
            </a:r>
          </a:p>
        </p:txBody>
      </p:sp>
      <p:pic>
        <p:nvPicPr>
          <p:cNvPr id="6" name="Picture 5" descr="https://brand.utm.my/files/2016/08/LOGO-UT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5758" y="186134"/>
            <a:ext cx="1791610" cy="59887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395654" y="1128040"/>
            <a:ext cx="5608331" cy="11493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dirty="0">
                <a:solidFill>
                  <a:schemeClr val="tx1"/>
                </a:solidFill>
                <a:latin typeface="Arial" panose="020B0604020202020204" pitchFamily="34" charset="0"/>
                <a:cs typeface="Arial" panose="020B0604020202020204" pitchFamily="34" charset="0"/>
              </a:rPr>
              <a:t>Using the first case, </a:t>
            </a:r>
            <a:r>
              <a:rPr lang="en-US" i="1" dirty="0">
                <a:solidFill>
                  <a:schemeClr val="tx1"/>
                </a:solidFill>
                <a:latin typeface="Arial" panose="020B0604020202020204" pitchFamily="34" charset="0"/>
                <a:cs typeface="Arial" panose="020B0604020202020204" pitchFamily="34" charset="0"/>
              </a:rPr>
              <a:t>Solar PV Integration</a:t>
            </a:r>
            <a:r>
              <a:rPr lang="en-US" dirty="0">
                <a:solidFill>
                  <a:schemeClr val="tx1"/>
                </a:solidFill>
                <a:latin typeface="Arial" panose="020B0604020202020204" pitchFamily="34" charset="0"/>
                <a:cs typeface="Arial" panose="020B0604020202020204" pitchFamily="34" charset="0"/>
              </a:rPr>
              <a:t>, we can transform the model into using excel as an interface by modifying the declaration of input and output data.</a:t>
            </a:r>
          </a:p>
        </p:txBody>
      </p:sp>
      <p:pic>
        <p:nvPicPr>
          <p:cNvPr id="17" name="Picture 16"/>
          <p:cNvPicPr>
            <a:picLocks noChangeAspect="1"/>
          </p:cNvPicPr>
          <p:nvPr/>
        </p:nvPicPr>
        <p:blipFill rotWithShape="1">
          <a:blip r:embed="rId4"/>
          <a:srcRect t="16821"/>
          <a:stretch/>
        </p:blipFill>
        <p:spPr>
          <a:xfrm>
            <a:off x="147693" y="3234906"/>
            <a:ext cx="5856292" cy="2294896"/>
          </a:xfrm>
          <a:prstGeom prst="rect">
            <a:avLst/>
          </a:prstGeom>
        </p:spPr>
      </p:pic>
      <p:sp>
        <p:nvSpPr>
          <p:cNvPr id="19" name="Rectangle 18"/>
          <p:cNvSpPr/>
          <p:nvPr/>
        </p:nvSpPr>
        <p:spPr>
          <a:xfrm>
            <a:off x="1733083" y="2385201"/>
            <a:ext cx="1838252"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latin typeface="Arial" panose="020B0604020202020204" pitchFamily="34" charset="0"/>
                <a:cs typeface="Arial" panose="020B0604020202020204" pitchFamily="34" charset="0"/>
              </a:rPr>
              <a:t>Previous codes</a:t>
            </a:r>
          </a:p>
        </p:txBody>
      </p:sp>
      <p:sp>
        <p:nvSpPr>
          <p:cNvPr id="20" name="Rectangle 19"/>
          <p:cNvSpPr/>
          <p:nvPr/>
        </p:nvSpPr>
        <p:spPr>
          <a:xfrm>
            <a:off x="7199355" y="2385202"/>
            <a:ext cx="1838252"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chemeClr val="tx1"/>
                </a:solidFill>
                <a:latin typeface="Arial" panose="020B0604020202020204" pitchFamily="34" charset="0"/>
                <a:cs typeface="Arial" panose="020B0604020202020204" pitchFamily="34" charset="0"/>
              </a:rPr>
              <a:t>Added codes</a:t>
            </a:r>
          </a:p>
        </p:txBody>
      </p:sp>
      <p:sp>
        <p:nvSpPr>
          <p:cNvPr id="4" name="Rounded Rectangle 3"/>
          <p:cNvSpPr/>
          <p:nvPr/>
        </p:nvSpPr>
        <p:spPr>
          <a:xfrm>
            <a:off x="6047115" y="2812211"/>
            <a:ext cx="3433313" cy="793631"/>
          </a:xfrm>
          <a:prstGeom prst="round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6118982" y="5507978"/>
            <a:ext cx="5741600" cy="362576"/>
          </a:xfrm>
          <a:prstGeom prst="round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9400920" y="3554086"/>
            <a:ext cx="919051" cy="264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0512767" y="3988203"/>
            <a:ext cx="158108" cy="471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0421596" y="3283749"/>
            <a:ext cx="1468743" cy="3450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400" dirty="0">
                <a:solidFill>
                  <a:schemeClr val="tx1"/>
                </a:solidFill>
                <a:latin typeface="Arial" panose="020B0604020202020204" pitchFamily="34" charset="0"/>
                <a:cs typeface="Arial" panose="020B0604020202020204" pitchFamily="34" charset="0"/>
              </a:rPr>
              <a:t>Data previously inputted in GAMS needs to be removed</a:t>
            </a:r>
          </a:p>
        </p:txBody>
      </p:sp>
      <p:sp>
        <p:nvSpPr>
          <p:cNvPr id="2" name="Slide Number Placeholder 1"/>
          <p:cNvSpPr>
            <a:spLocks noGrp="1"/>
          </p:cNvSpPr>
          <p:nvPr>
            <p:ph type="sldNum" sz="quarter" idx="12"/>
          </p:nvPr>
        </p:nvSpPr>
        <p:spPr/>
        <p:txBody>
          <a:bodyPr/>
          <a:lstStyle/>
          <a:p>
            <a:fld id="{40C8F69F-517D-412F-AFAD-84CC7A87D94F}" type="slidenum">
              <a:rPr lang="en-US" smtClean="0"/>
              <a:t>99</a:t>
            </a:fld>
            <a:endParaRPr lang="en-US"/>
          </a:p>
        </p:txBody>
      </p:sp>
    </p:spTree>
    <p:extLst>
      <p:ext uri="{BB962C8B-B14F-4D97-AF65-F5344CB8AC3E}">
        <p14:creationId xmlns:p14="http://schemas.microsoft.com/office/powerpoint/2010/main" val="33359380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lidehelper - 015">
    <a:dk1>
      <a:sysClr val="windowText" lastClr="000000"/>
    </a:dk1>
    <a:lt1>
      <a:sysClr val="window" lastClr="FFFFFF"/>
    </a:lt1>
    <a:dk2>
      <a:srgbClr val="323232"/>
    </a:dk2>
    <a:lt2>
      <a:srgbClr val="E3DED1"/>
    </a:lt2>
    <a:accent1>
      <a:srgbClr val="EF476F"/>
    </a:accent1>
    <a:accent2>
      <a:srgbClr val="FFD166"/>
    </a:accent2>
    <a:accent3>
      <a:srgbClr val="06D6A0"/>
    </a:accent3>
    <a:accent4>
      <a:srgbClr val="118AB2"/>
    </a:accent4>
    <a:accent5>
      <a:srgbClr val="073B4C"/>
    </a:accent5>
    <a:accent6>
      <a:srgbClr val="BFBFBF"/>
    </a:accent6>
    <a:hlink>
      <a:srgbClr val="EF476F"/>
    </a:hlink>
    <a:folHlink>
      <a:srgbClr val="FFD1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Slidehelper - 015">
    <a:dk1>
      <a:sysClr val="windowText" lastClr="000000"/>
    </a:dk1>
    <a:lt1>
      <a:sysClr val="window" lastClr="FFFFFF"/>
    </a:lt1>
    <a:dk2>
      <a:srgbClr val="323232"/>
    </a:dk2>
    <a:lt2>
      <a:srgbClr val="E3DED1"/>
    </a:lt2>
    <a:accent1>
      <a:srgbClr val="EF476F"/>
    </a:accent1>
    <a:accent2>
      <a:srgbClr val="FFD166"/>
    </a:accent2>
    <a:accent3>
      <a:srgbClr val="06D6A0"/>
    </a:accent3>
    <a:accent4>
      <a:srgbClr val="118AB2"/>
    </a:accent4>
    <a:accent5>
      <a:srgbClr val="073B4C"/>
    </a:accent5>
    <a:accent6>
      <a:srgbClr val="BFBFBF"/>
    </a:accent6>
    <a:hlink>
      <a:srgbClr val="EF476F"/>
    </a:hlink>
    <a:folHlink>
      <a:srgbClr val="FFD1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1282</TotalTime>
  <Words>4780</Words>
  <Application>Microsoft Office PowerPoint</Application>
  <PresentationFormat>Widescreen</PresentationFormat>
  <Paragraphs>1271</Paragraphs>
  <Slides>104</Slides>
  <Notes>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104</vt:i4>
      </vt:variant>
    </vt:vector>
  </HeadingPairs>
  <TitlesOfParts>
    <vt:vector size="115" baseType="lpstr">
      <vt:lpstr>Arial</vt:lpstr>
      <vt:lpstr>Calibri</vt:lpstr>
      <vt:lpstr>Calibri Light</vt:lpstr>
      <vt:lpstr>Cambria Math</vt:lpstr>
      <vt:lpstr>Century Gothic</vt:lpstr>
      <vt:lpstr>Courier New</vt:lpstr>
      <vt:lpstr>Math B</vt:lpstr>
      <vt:lpstr>Times New Roman</vt:lpstr>
      <vt:lpstr>Wingdings</vt:lpstr>
      <vt:lpstr>Office Theme</vt:lpstr>
      <vt:lpstr>VISIO</vt:lpstr>
      <vt:lpstr>Introduction to Optimization in Generic Algebraic Modeling System (GAMS)</vt:lpstr>
      <vt:lpstr>Objectives of this workshop</vt:lpstr>
      <vt:lpstr>PowerPoint Presentation</vt:lpstr>
      <vt:lpstr>Why Optimisation</vt:lpstr>
      <vt:lpstr>Application of Optimization Models</vt:lpstr>
      <vt:lpstr>Application of Models</vt:lpstr>
      <vt:lpstr>PowerPoint Presentation</vt:lpstr>
      <vt:lpstr>PowerPoint Presentation</vt:lpstr>
      <vt:lpstr>Key elements of Optimisation</vt:lpstr>
      <vt:lpstr>PowerPoint Presentation</vt:lpstr>
      <vt:lpstr>Equality Constraints</vt:lpstr>
      <vt:lpstr>Inequality Constraints</vt:lpstr>
      <vt:lpstr>Classification of optimisation problem</vt:lpstr>
      <vt:lpstr>Classification of optimisation problem</vt:lpstr>
      <vt:lpstr>Classification of optimisation problem</vt:lpstr>
      <vt:lpstr>Classification of optimisation problem</vt:lpstr>
      <vt:lpstr>Example 1: Nutrient Requirements </vt:lpstr>
      <vt:lpstr>Solution to Example 1</vt:lpstr>
      <vt:lpstr>Example 2: Production of Tongkat Abu</vt:lpstr>
      <vt:lpstr>Solution to Example 2</vt:lpstr>
      <vt:lpstr>Working Session: Solar Photovoltaic</vt:lpstr>
      <vt:lpstr>PowerPoint Presentation</vt:lpstr>
      <vt:lpstr>PowerPoint Presentation</vt:lpstr>
      <vt:lpstr>Generic Algebraic Modeling System (GAMS)</vt:lpstr>
      <vt:lpstr>PowerPoint Presentation</vt:lpstr>
      <vt:lpstr>PowerPoint Presentation</vt:lpstr>
      <vt:lpstr>Important Syntax Features of GAMS</vt:lpstr>
      <vt:lpstr>PowerPoint Presentation</vt:lpstr>
      <vt:lpstr>Important Syntax Features of GAMS</vt:lpstr>
      <vt:lpstr>Important Syntax Features of GAMS</vt:lpstr>
      <vt:lpstr>Important Syntax Features of GAMS</vt:lpstr>
      <vt:lpstr>Important Files for Common GAMS Problem</vt:lpstr>
      <vt:lpstr>GDX File for Convenient Viewing of Modeling Outputs (Optional)</vt:lpstr>
      <vt:lpstr>Steps to Install GAMS</vt:lpstr>
      <vt:lpstr>PowerPoint Presentation</vt:lpstr>
      <vt:lpstr>GENERAL PROCEDURE TO  FORMULATE AN OPTIMIZATION PROBLEM</vt:lpstr>
      <vt:lpstr>PowerPoint Presentation</vt:lpstr>
      <vt:lpstr>Fertilizer Example</vt:lpstr>
      <vt:lpstr>Formulation</vt:lpstr>
      <vt:lpstr>GAMS</vt:lpstr>
      <vt:lpstr>RESULT</vt:lpstr>
      <vt:lpstr>Two Crude Petroleum</vt:lpstr>
      <vt:lpstr>Two Crude Petroleum</vt:lpstr>
      <vt:lpstr>Formulation</vt:lpstr>
      <vt:lpstr>GAMS</vt:lpstr>
      <vt:lpstr>RESULT</vt:lpstr>
      <vt:lpstr>Introduction to Superstructure</vt:lpstr>
      <vt:lpstr>Introduction to Superstructure</vt:lpstr>
      <vt:lpstr>Introduction to Superstructure</vt:lpstr>
      <vt:lpstr>Introduction to Superstructure</vt:lpstr>
      <vt:lpstr>Introduction to Superstructure</vt:lpstr>
      <vt:lpstr>Introduction to Superstructure</vt:lpstr>
      <vt:lpstr>Power Distribution</vt:lpstr>
      <vt:lpstr>Power Distribution</vt:lpstr>
      <vt:lpstr>Formulation</vt:lpstr>
      <vt:lpstr>Formulation</vt:lpstr>
      <vt:lpstr>GAMS</vt:lpstr>
      <vt:lpstr>RESULT</vt:lpstr>
      <vt:lpstr>PowerPoint Presentation</vt:lpstr>
      <vt:lpstr>Importance of scheduling</vt:lpstr>
      <vt:lpstr>Importance of scheduling</vt:lpstr>
      <vt:lpstr>Roles of Scheduling in Planning Process</vt:lpstr>
      <vt:lpstr>Roles of Scheduling in Planning Process</vt:lpstr>
      <vt:lpstr>Roles of Scheduling in Planning Process</vt:lpstr>
      <vt:lpstr>Scheduling Aspect in Electricity System: Daily electricity consumption by electrical appliances</vt:lpstr>
      <vt:lpstr>Scheduling Aspect in Electricity System: Different types of electricity load profiles</vt:lpstr>
      <vt:lpstr>Scheduling Aspect in Electricity System: Power system operation</vt:lpstr>
      <vt:lpstr>Scheduling Aspect in Electricity System: Power system operation</vt:lpstr>
      <vt:lpstr>Scheduling Aspect in Electricity System: Solar PV Addition in Electrical Load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concrete examples on scheduling</vt:lpstr>
      <vt:lpstr>Electricity Scheduling Problems: Solar PV Integration</vt:lpstr>
      <vt:lpstr>Electricity Scheduling Problems: Solar PV Integration</vt:lpstr>
      <vt:lpstr>Electricity Scheduling Problems: Solar PV Integration</vt:lpstr>
      <vt:lpstr>Electricity Scheduling Problems: Solar PV Integration</vt:lpstr>
      <vt:lpstr>Electricity Scheduling Problems: Solar PV Integration</vt:lpstr>
      <vt:lpstr>Electricity Scheduling Problems: Solar PV Integration</vt:lpstr>
      <vt:lpstr>Electricity Scheduling Problems: Solar PV Integration</vt:lpstr>
      <vt:lpstr>Electricity Scheduling Problems: Solar PV Integration</vt:lpstr>
      <vt:lpstr>Electricity Scheduling Problems: Solar PV Integration with Battery</vt:lpstr>
      <vt:lpstr>Electricity Scheduling Problems: Solar PV Integration with Battery</vt:lpstr>
      <vt:lpstr>Electricity Scheduling Problems: Solar PV Integration with Battery</vt:lpstr>
      <vt:lpstr>Electricity Scheduling Problems: Solar PV Integration with Battery</vt:lpstr>
      <vt:lpstr>Electricity Scheduling Problems: Solar PV Integration with Battery</vt:lpstr>
      <vt:lpstr>Electricity Scheduling Problems: Solar PV Integration with Battery</vt:lpstr>
      <vt:lpstr>Electricity Scheduling Problems: Off-Grid Solar PV Integration</vt:lpstr>
      <vt:lpstr>Electricity Scheduling Problems: Off-Grid Solar PV Integration</vt:lpstr>
      <vt:lpstr>Advanced Functionality: Data Exchange  with Microsoft Excel</vt:lpstr>
      <vt:lpstr>Advanced Functionality: Data Exchange  with Microsoft Excel</vt:lpstr>
      <vt:lpstr>Advanced Functionality: Data Exchange  with Microsoft Excel</vt:lpstr>
      <vt:lpstr>Advanced Functionality: Data Exchange  with Microsoft Excel</vt:lpstr>
      <vt:lpstr>Advanced Functionality: Data Exchange  with Microsoft Excel</vt:lpstr>
      <vt:lpstr>Advanced Functionality: Data Exchange  with Microsoft Excel</vt:lpstr>
      <vt:lpstr>Further Readings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Generic Algebraic Modeling Software (GAMS)</dc:title>
  <dc:creator>ARIF</dc:creator>
  <cp:lastModifiedBy>ARIF</cp:lastModifiedBy>
  <cp:revision>329</cp:revision>
  <dcterms:created xsi:type="dcterms:W3CDTF">2022-04-05T22:12:59Z</dcterms:created>
  <dcterms:modified xsi:type="dcterms:W3CDTF">2022-06-22T15:29:39Z</dcterms:modified>
</cp:coreProperties>
</file>